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14" y="252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EA243E7-D857-4754-9B3B-B2967ED4DA88}" type="datetimeFigureOut">
              <a:rPr kumimoji="1" lang="ja-JP" altLang="en-US" smtClean="0"/>
              <a:t>2015/8/19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930F53-AFC8-4796-AED1-464E6C22CBD8}" type="slidenum">
              <a:rPr kumimoji="1" lang="ja-JP" altLang="en-US" smtClean="0"/>
              <a:t>‹#›</a:t>
            </a:fld>
            <a:endParaRPr kumimoji="1" lang="ja-JP" altLang="en-US"/>
          </a:p>
        </p:txBody>
      </p:sp>
    </p:spTree>
    <p:extLst>
      <p:ext uri="{BB962C8B-B14F-4D97-AF65-F5344CB8AC3E}">
        <p14:creationId xmlns:p14="http://schemas.microsoft.com/office/powerpoint/2010/main" val="1515010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A243E7-D857-4754-9B3B-B2967ED4DA88}" type="datetimeFigureOut">
              <a:rPr kumimoji="1" lang="ja-JP" altLang="en-US" smtClean="0"/>
              <a:t>2015/8/19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930F53-AFC8-4796-AED1-464E6C22CBD8}" type="slidenum">
              <a:rPr kumimoji="1" lang="ja-JP" altLang="en-US" smtClean="0"/>
              <a:t>‹#›</a:t>
            </a:fld>
            <a:endParaRPr kumimoji="1" lang="ja-JP" altLang="en-US"/>
          </a:p>
        </p:txBody>
      </p:sp>
    </p:spTree>
    <p:extLst>
      <p:ext uri="{BB962C8B-B14F-4D97-AF65-F5344CB8AC3E}">
        <p14:creationId xmlns:p14="http://schemas.microsoft.com/office/powerpoint/2010/main" val="2060709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A243E7-D857-4754-9B3B-B2967ED4DA88}" type="datetimeFigureOut">
              <a:rPr kumimoji="1" lang="ja-JP" altLang="en-US" smtClean="0"/>
              <a:t>2015/8/19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930F53-AFC8-4796-AED1-464E6C22CBD8}" type="slidenum">
              <a:rPr kumimoji="1" lang="ja-JP" altLang="en-US" smtClean="0"/>
              <a:t>‹#›</a:t>
            </a:fld>
            <a:endParaRPr kumimoji="1" lang="ja-JP" altLang="en-US"/>
          </a:p>
        </p:txBody>
      </p:sp>
    </p:spTree>
    <p:extLst>
      <p:ext uri="{BB962C8B-B14F-4D97-AF65-F5344CB8AC3E}">
        <p14:creationId xmlns:p14="http://schemas.microsoft.com/office/powerpoint/2010/main" val="2741533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A243E7-D857-4754-9B3B-B2967ED4DA88}" type="datetimeFigureOut">
              <a:rPr kumimoji="1" lang="ja-JP" altLang="en-US" smtClean="0"/>
              <a:t>2015/8/19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930F53-AFC8-4796-AED1-464E6C22CBD8}" type="slidenum">
              <a:rPr kumimoji="1" lang="ja-JP" altLang="en-US" smtClean="0"/>
              <a:t>‹#›</a:t>
            </a:fld>
            <a:endParaRPr kumimoji="1" lang="ja-JP" altLang="en-US"/>
          </a:p>
        </p:txBody>
      </p:sp>
    </p:spTree>
    <p:extLst>
      <p:ext uri="{BB962C8B-B14F-4D97-AF65-F5344CB8AC3E}">
        <p14:creationId xmlns:p14="http://schemas.microsoft.com/office/powerpoint/2010/main" val="4028136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EA243E7-D857-4754-9B3B-B2967ED4DA88}" type="datetimeFigureOut">
              <a:rPr kumimoji="1" lang="ja-JP" altLang="en-US" smtClean="0"/>
              <a:t>2015/8/19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930F53-AFC8-4796-AED1-464E6C22CBD8}" type="slidenum">
              <a:rPr kumimoji="1" lang="ja-JP" altLang="en-US" smtClean="0"/>
              <a:t>‹#›</a:t>
            </a:fld>
            <a:endParaRPr kumimoji="1" lang="ja-JP" altLang="en-US"/>
          </a:p>
        </p:txBody>
      </p:sp>
    </p:spTree>
    <p:extLst>
      <p:ext uri="{BB962C8B-B14F-4D97-AF65-F5344CB8AC3E}">
        <p14:creationId xmlns:p14="http://schemas.microsoft.com/office/powerpoint/2010/main" val="2455153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EA243E7-D857-4754-9B3B-B2967ED4DA88}" type="datetimeFigureOut">
              <a:rPr kumimoji="1" lang="ja-JP" altLang="en-US" smtClean="0"/>
              <a:t>2015/8/19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930F53-AFC8-4796-AED1-464E6C22CBD8}" type="slidenum">
              <a:rPr kumimoji="1" lang="ja-JP" altLang="en-US" smtClean="0"/>
              <a:t>‹#›</a:t>
            </a:fld>
            <a:endParaRPr kumimoji="1" lang="ja-JP" altLang="en-US"/>
          </a:p>
        </p:txBody>
      </p:sp>
    </p:spTree>
    <p:extLst>
      <p:ext uri="{BB962C8B-B14F-4D97-AF65-F5344CB8AC3E}">
        <p14:creationId xmlns:p14="http://schemas.microsoft.com/office/powerpoint/2010/main" val="249720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EA243E7-D857-4754-9B3B-B2967ED4DA88}" type="datetimeFigureOut">
              <a:rPr kumimoji="1" lang="ja-JP" altLang="en-US" smtClean="0"/>
              <a:t>2015/8/19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4930F53-AFC8-4796-AED1-464E6C22CBD8}" type="slidenum">
              <a:rPr kumimoji="1" lang="ja-JP" altLang="en-US" smtClean="0"/>
              <a:t>‹#›</a:t>
            </a:fld>
            <a:endParaRPr kumimoji="1" lang="ja-JP" altLang="en-US"/>
          </a:p>
        </p:txBody>
      </p:sp>
    </p:spTree>
    <p:extLst>
      <p:ext uri="{BB962C8B-B14F-4D97-AF65-F5344CB8AC3E}">
        <p14:creationId xmlns:p14="http://schemas.microsoft.com/office/powerpoint/2010/main" val="308706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EA243E7-D857-4754-9B3B-B2967ED4DA88}" type="datetimeFigureOut">
              <a:rPr kumimoji="1" lang="ja-JP" altLang="en-US" smtClean="0"/>
              <a:t>2015/8/19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4930F53-AFC8-4796-AED1-464E6C22CBD8}" type="slidenum">
              <a:rPr kumimoji="1" lang="ja-JP" altLang="en-US" smtClean="0"/>
              <a:t>‹#›</a:t>
            </a:fld>
            <a:endParaRPr kumimoji="1" lang="ja-JP" altLang="en-US"/>
          </a:p>
        </p:txBody>
      </p:sp>
    </p:spTree>
    <p:extLst>
      <p:ext uri="{BB962C8B-B14F-4D97-AF65-F5344CB8AC3E}">
        <p14:creationId xmlns:p14="http://schemas.microsoft.com/office/powerpoint/2010/main" val="1183545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EA243E7-D857-4754-9B3B-B2967ED4DA88}" type="datetimeFigureOut">
              <a:rPr kumimoji="1" lang="ja-JP" altLang="en-US" smtClean="0"/>
              <a:t>2015/8/19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4930F53-AFC8-4796-AED1-464E6C22CBD8}" type="slidenum">
              <a:rPr kumimoji="1" lang="ja-JP" altLang="en-US" smtClean="0"/>
              <a:t>‹#›</a:t>
            </a:fld>
            <a:endParaRPr kumimoji="1" lang="ja-JP" altLang="en-US"/>
          </a:p>
        </p:txBody>
      </p:sp>
    </p:spTree>
    <p:extLst>
      <p:ext uri="{BB962C8B-B14F-4D97-AF65-F5344CB8AC3E}">
        <p14:creationId xmlns:p14="http://schemas.microsoft.com/office/powerpoint/2010/main" val="1456772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EA243E7-D857-4754-9B3B-B2967ED4DA88}" type="datetimeFigureOut">
              <a:rPr kumimoji="1" lang="ja-JP" altLang="en-US" smtClean="0"/>
              <a:t>2015/8/19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930F53-AFC8-4796-AED1-464E6C22CBD8}" type="slidenum">
              <a:rPr kumimoji="1" lang="ja-JP" altLang="en-US" smtClean="0"/>
              <a:t>‹#›</a:t>
            </a:fld>
            <a:endParaRPr kumimoji="1" lang="ja-JP" altLang="en-US"/>
          </a:p>
        </p:txBody>
      </p:sp>
    </p:spTree>
    <p:extLst>
      <p:ext uri="{BB962C8B-B14F-4D97-AF65-F5344CB8AC3E}">
        <p14:creationId xmlns:p14="http://schemas.microsoft.com/office/powerpoint/2010/main" val="3092032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EA243E7-D857-4754-9B3B-B2967ED4DA88}" type="datetimeFigureOut">
              <a:rPr kumimoji="1" lang="ja-JP" altLang="en-US" smtClean="0"/>
              <a:t>2015/8/19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930F53-AFC8-4796-AED1-464E6C22CBD8}" type="slidenum">
              <a:rPr kumimoji="1" lang="ja-JP" altLang="en-US" smtClean="0"/>
              <a:t>‹#›</a:t>
            </a:fld>
            <a:endParaRPr kumimoji="1" lang="ja-JP" altLang="en-US"/>
          </a:p>
        </p:txBody>
      </p:sp>
    </p:spTree>
    <p:extLst>
      <p:ext uri="{BB962C8B-B14F-4D97-AF65-F5344CB8AC3E}">
        <p14:creationId xmlns:p14="http://schemas.microsoft.com/office/powerpoint/2010/main" val="1453978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EA243E7-D857-4754-9B3B-B2967ED4DA88}" type="datetimeFigureOut">
              <a:rPr kumimoji="1" lang="ja-JP" altLang="en-US" smtClean="0"/>
              <a:t>2015/8/19</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4930F53-AFC8-4796-AED1-464E6C22CBD8}" type="slidenum">
              <a:rPr kumimoji="1" lang="ja-JP" altLang="en-US" smtClean="0"/>
              <a:t>‹#›</a:t>
            </a:fld>
            <a:endParaRPr kumimoji="1" lang="ja-JP" altLang="en-US"/>
          </a:p>
        </p:txBody>
      </p:sp>
    </p:spTree>
    <p:extLst>
      <p:ext uri="{BB962C8B-B14F-4D97-AF65-F5344CB8AC3E}">
        <p14:creationId xmlns:p14="http://schemas.microsoft.com/office/powerpoint/2010/main" val="1084780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gif"/><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クリックすると新しいウィンドウで開きます"/>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19196" y="3025380"/>
            <a:ext cx="1260510" cy="1260510"/>
          </a:xfrm>
          <a:prstGeom prst="rect">
            <a:avLst/>
          </a:prstGeom>
          <a:noFill/>
          <a:extLst>
            <a:ext uri="{909E8E84-426E-40DD-AFC4-6F175D3DCCD1}">
              <a14:hiddenFill xmlns:a14="http://schemas.microsoft.com/office/drawing/2010/main">
                <a:solidFill>
                  <a:srgbClr val="FFFFFF"/>
                </a:solidFill>
              </a14:hiddenFill>
            </a:ext>
          </a:extLst>
        </p:spPr>
      </p:pic>
      <p:sp>
        <p:nvSpPr>
          <p:cNvPr id="50" name="円/楕円 49"/>
          <p:cNvSpPr/>
          <p:nvPr/>
        </p:nvSpPr>
        <p:spPr>
          <a:xfrm>
            <a:off x="205434" y="2023858"/>
            <a:ext cx="1699092" cy="380740"/>
          </a:xfrm>
          <a:prstGeom prst="ellipse">
            <a:avLst/>
          </a:prstGeom>
          <a:solidFill>
            <a:srgbClr val="FF0000">
              <a:alpha val="5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88640" y="1115616"/>
            <a:ext cx="6497780" cy="76147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490261" y="89718"/>
            <a:ext cx="5049767" cy="923330"/>
          </a:xfrm>
          <a:prstGeom prst="rect">
            <a:avLst/>
          </a:prstGeom>
          <a:noFill/>
        </p:spPr>
        <p:txBody>
          <a:bodyPr wrap="square" rtlCol="0">
            <a:spAutoFit/>
          </a:bodyPr>
          <a:lstStyle/>
          <a:p>
            <a:r>
              <a:rPr kumimoji="1" lang="ja-JP" altLang="en-US" sz="5400" b="1" dirty="0" smtClean="0">
                <a:solidFill>
                  <a:srgbClr val="0070C0"/>
                </a:solidFill>
                <a:latin typeface="メイリオ" pitchFamily="50" charset="-128"/>
                <a:ea typeface="メイリオ" pitchFamily="50" charset="-128"/>
                <a:cs typeface="メイリオ" pitchFamily="50" charset="-128"/>
              </a:rPr>
              <a:t>社会保険労務士</a:t>
            </a:r>
            <a:endParaRPr kumimoji="1" lang="en-US" altLang="ja-JP" sz="5400" b="1" dirty="0" smtClean="0">
              <a:solidFill>
                <a:srgbClr val="0070C0"/>
              </a:solidFill>
              <a:latin typeface="メイリオ" pitchFamily="50" charset="-128"/>
              <a:ea typeface="メイリオ" pitchFamily="50" charset="-128"/>
              <a:cs typeface="メイリオ" pitchFamily="50" charset="-128"/>
            </a:endParaRPr>
          </a:p>
        </p:txBody>
      </p:sp>
      <p:sp>
        <p:nvSpPr>
          <p:cNvPr id="5" name="WordArt 5"/>
          <p:cNvSpPr>
            <a:spLocks noChangeArrowheads="1" noChangeShapeType="1" noTextEdit="1"/>
          </p:cNvSpPr>
          <p:nvPr/>
        </p:nvSpPr>
        <p:spPr bwMode="auto">
          <a:xfrm>
            <a:off x="96826" y="89718"/>
            <a:ext cx="1315950" cy="66585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ja-JP" altLang="en-US" sz="3600" kern="10" dirty="0" smtClean="0">
                <a:solidFill>
                  <a:srgbClr val="FF0000"/>
                </a:solidFill>
                <a:latin typeface="HG創英角ｺﾞｼｯｸUB"/>
                <a:ea typeface="HG創英角ｺﾞｼｯｸUB"/>
              </a:rPr>
              <a:t>ＴＡＣ</a:t>
            </a:r>
            <a:r>
              <a:rPr lang="ja-JP" altLang="en-US" sz="3600" kern="10" dirty="0" smtClean="0">
                <a:latin typeface="HG創英角ｺﾞｼｯｸUB"/>
                <a:ea typeface="HG創英角ｺﾞｼｯｸUB"/>
              </a:rPr>
              <a:t>富山校</a:t>
            </a:r>
            <a:endParaRPr lang="ja-JP" altLang="en-US" sz="3600" kern="10" dirty="0">
              <a:latin typeface="HG創英角ｺﾞｼｯｸUB"/>
              <a:ea typeface="HG創英角ｺﾞｼｯｸUB"/>
            </a:endParaRPr>
          </a:p>
        </p:txBody>
      </p:sp>
      <p:sp>
        <p:nvSpPr>
          <p:cNvPr id="7" name="WordArt 6"/>
          <p:cNvSpPr>
            <a:spLocks noChangeArrowheads="1" noChangeShapeType="1" noTextEdit="1"/>
          </p:cNvSpPr>
          <p:nvPr/>
        </p:nvSpPr>
        <p:spPr bwMode="auto">
          <a:xfrm>
            <a:off x="2145638" y="8845473"/>
            <a:ext cx="1401924" cy="234054"/>
          </a:xfrm>
          <a:prstGeom prst="rect">
            <a:avLst/>
          </a:prstGeom>
        </p:spPr>
        <p:txBody>
          <a:bodyPr wrap="none" fromWordArt="1">
            <a:prstTxWarp prst="textPlain">
              <a:avLst>
                <a:gd name="adj" fmla="val 50000"/>
              </a:avLst>
            </a:prstTxWarp>
          </a:bodyPr>
          <a:lstStyle/>
          <a:p>
            <a:pPr algn="ctr">
              <a:defRPr/>
            </a:pPr>
            <a:r>
              <a:rPr lang="ja-JP" altLang="en-US" sz="3600" b="1" kern="10" dirty="0" smtClean="0">
                <a:ln w="9525">
                  <a:noFill/>
                  <a:round/>
                  <a:headEnd/>
                  <a:tailEnd/>
                </a:ln>
                <a:latin typeface="ＭＳ Ｐゴシック"/>
                <a:ea typeface="ＭＳ Ｐゴシック"/>
              </a:rPr>
              <a:t>電話</a:t>
            </a:r>
            <a:r>
              <a:rPr lang="ja-JP" altLang="en-US" sz="3600" b="1" kern="10" dirty="0">
                <a:ln w="9525">
                  <a:noFill/>
                  <a:round/>
                  <a:headEnd/>
                  <a:tailEnd/>
                </a:ln>
                <a:latin typeface="ＭＳ Ｐゴシック"/>
                <a:ea typeface="ＭＳ Ｐゴシック"/>
              </a:rPr>
              <a:t>：</a:t>
            </a:r>
            <a:r>
              <a:rPr lang="en-US" altLang="ja-JP" sz="3600" b="1" kern="10" dirty="0" smtClean="0">
                <a:ln w="9525">
                  <a:noFill/>
                  <a:round/>
                  <a:headEnd/>
                  <a:tailEnd/>
                </a:ln>
                <a:latin typeface="ＭＳ Ｐゴシック"/>
                <a:ea typeface="ＭＳ Ｐゴシック"/>
              </a:rPr>
              <a:t>0766-55-5513</a:t>
            </a:r>
            <a:endParaRPr lang="en-US" altLang="ja-JP" sz="3600" b="1" kern="10" dirty="0">
              <a:ln w="9525">
                <a:noFill/>
                <a:round/>
                <a:headEnd/>
                <a:tailEnd/>
              </a:ln>
              <a:latin typeface="ＭＳ Ｐゴシック"/>
              <a:ea typeface="ＭＳ Ｐゴシック"/>
            </a:endParaRPr>
          </a:p>
        </p:txBody>
      </p:sp>
      <p:pic>
        <p:nvPicPr>
          <p:cNvPr id="12" name="Picture 10" descr="資格の学校ＴＡＣ富山校"/>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8470771"/>
            <a:ext cx="1972281" cy="67323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クリックすると新しいウィンドウで開きます"/>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65354" y="8707490"/>
            <a:ext cx="429980" cy="429980"/>
          </a:xfrm>
          <a:prstGeom prst="rect">
            <a:avLst/>
          </a:prstGeom>
          <a:noFill/>
          <a:extLst>
            <a:ext uri="{909E8E84-426E-40DD-AFC4-6F175D3DCCD1}">
              <a14:hiddenFill xmlns:a14="http://schemas.microsoft.com/office/drawing/2010/main">
                <a:solidFill>
                  <a:srgbClr val="FFFFFF"/>
                </a:solidFill>
              </a14:hiddenFill>
            </a:ext>
          </a:extLst>
        </p:spPr>
      </p:pic>
      <p:sp>
        <p:nvSpPr>
          <p:cNvPr id="6" name="WordArt 4"/>
          <p:cNvSpPr>
            <a:spLocks noChangeArrowheads="1" noChangeShapeType="1" noTextEdit="1"/>
          </p:cNvSpPr>
          <p:nvPr/>
        </p:nvSpPr>
        <p:spPr bwMode="auto">
          <a:xfrm>
            <a:off x="2149142" y="8460155"/>
            <a:ext cx="2808312" cy="330700"/>
          </a:xfrm>
          <a:prstGeom prst="rect">
            <a:avLst/>
          </a:prstGeom>
        </p:spPr>
        <p:txBody>
          <a:bodyPr wrap="none" fromWordArt="1">
            <a:prstTxWarp prst="textPlain">
              <a:avLst>
                <a:gd name="adj" fmla="val 50000"/>
              </a:avLst>
            </a:prstTxWarp>
          </a:bodyPr>
          <a:lstStyle/>
          <a:p>
            <a:pPr>
              <a:defRPr/>
            </a:pPr>
            <a:r>
              <a:rPr lang="ja-JP" altLang="en-US" sz="4000" kern="10" dirty="0">
                <a:ln w="9525">
                  <a:noFill/>
                  <a:round/>
                  <a:headEnd/>
                  <a:tailEnd/>
                </a:ln>
                <a:latin typeface="ＭＳ Ｐゴシック"/>
                <a:ea typeface="ＭＳ Ｐゴシック"/>
              </a:rPr>
              <a:t>〒</a:t>
            </a:r>
            <a:r>
              <a:rPr lang="en-US" altLang="ja-JP" sz="4000" kern="10" dirty="0">
                <a:ln w="9525">
                  <a:noFill/>
                  <a:round/>
                  <a:headEnd/>
                  <a:tailEnd/>
                </a:ln>
                <a:latin typeface="ＭＳ Ｐゴシック"/>
                <a:ea typeface="ＭＳ Ｐゴシック"/>
              </a:rPr>
              <a:t>939-0341</a:t>
            </a:r>
          </a:p>
          <a:p>
            <a:pPr>
              <a:defRPr/>
            </a:pPr>
            <a:r>
              <a:rPr lang="ja-JP" altLang="en-US" sz="4000" kern="10" dirty="0">
                <a:ln w="9525">
                  <a:noFill/>
                  <a:round/>
                  <a:headEnd/>
                  <a:tailEnd/>
                </a:ln>
                <a:latin typeface="ＭＳ Ｐゴシック"/>
                <a:ea typeface="ＭＳ Ｐゴシック"/>
              </a:rPr>
              <a:t>富山県射水市三ケ</a:t>
            </a:r>
            <a:r>
              <a:rPr lang="en-US" altLang="ja-JP" sz="4000" kern="10" dirty="0" smtClean="0">
                <a:ln w="9525">
                  <a:noFill/>
                  <a:round/>
                  <a:headEnd/>
                  <a:tailEnd/>
                </a:ln>
                <a:latin typeface="ＭＳ Ｐゴシック"/>
                <a:ea typeface="ＭＳ Ｐゴシック"/>
              </a:rPr>
              <a:t>576</a:t>
            </a:r>
            <a:r>
              <a:rPr lang="ja-JP" altLang="en-US" sz="4000" kern="10" dirty="0" smtClean="0">
                <a:ln w="9525">
                  <a:noFill/>
                  <a:round/>
                  <a:headEnd/>
                  <a:tailEnd/>
                </a:ln>
                <a:latin typeface="ＭＳ Ｐゴシック"/>
                <a:ea typeface="ＭＳ Ｐゴシック"/>
              </a:rPr>
              <a:t>　富山情報ビジネス専門学校内</a:t>
            </a:r>
            <a:endParaRPr lang="en-US" altLang="ja-JP" sz="4000" kern="10" dirty="0">
              <a:ln w="9525">
                <a:noFill/>
                <a:round/>
                <a:headEnd/>
                <a:tailEnd/>
              </a:ln>
              <a:latin typeface="ＭＳ Ｐゴシック"/>
              <a:ea typeface="ＭＳ Ｐゴシック"/>
            </a:endParaRPr>
          </a:p>
        </p:txBody>
      </p:sp>
      <p:grpSp>
        <p:nvGrpSpPr>
          <p:cNvPr id="8" name="グループ化 7"/>
          <p:cNvGrpSpPr/>
          <p:nvPr/>
        </p:nvGrpSpPr>
        <p:grpSpPr>
          <a:xfrm>
            <a:off x="5228866" y="8892077"/>
            <a:ext cx="1612341" cy="184654"/>
            <a:chOff x="1116593" y="2092323"/>
            <a:chExt cx="1612341" cy="184654"/>
          </a:xfrm>
        </p:grpSpPr>
        <p:sp>
          <p:nvSpPr>
            <p:cNvPr id="9" name="Text Box 30"/>
            <p:cNvSpPr txBox="1">
              <a:spLocks noChangeArrowheads="1"/>
            </p:cNvSpPr>
            <p:nvPr/>
          </p:nvSpPr>
          <p:spPr bwMode="auto">
            <a:xfrm>
              <a:off x="1116593" y="2092324"/>
              <a:ext cx="1116337" cy="176214"/>
            </a:xfrm>
            <a:prstGeom prst="rect">
              <a:avLst/>
            </a:prstGeom>
            <a:solidFill>
              <a:srgbClr val="FFFFFF"/>
            </a:solidFill>
            <a:ln w="9525">
              <a:solidFill>
                <a:srgbClr val="000000"/>
              </a:solidFill>
              <a:miter lim="800000"/>
              <a:headEnd/>
              <a:tailEnd/>
            </a:ln>
          </p:spPr>
          <p:txBody>
            <a:bodyPr lIns="78708" tIns="9418" rIns="78708" bIns="9418"/>
            <a:lstStyle>
              <a:lvl1pPr defTabSz="454025" eaLnBrk="0" hangingPunct="0">
                <a:defRPr kumimoji="1" sz="1000">
                  <a:solidFill>
                    <a:schemeClr val="tx1"/>
                  </a:solidFill>
                  <a:latin typeface="Arial" charset="0"/>
                  <a:ea typeface="ＭＳ Ｐゴシック" pitchFamily="50" charset="-128"/>
                </a:defRPr>
              </a:lvl1pPr>
              <a:lvl2pPr marL="742950" indent="-285750" defTabSz="454025" eaLnBrk="0" hangingPunct="0">
                <a:defRPr kumimoji="1" sz="1000">
                  <a:solidFill>
                    <a:schemeClr val="tx1"/>
                  </a:solidFill>
                  <a:latin typeface="Arial" charset="0"/>
                  <a:ea typeface="ＭＳ Ｐゴシック" pitchFamily="50" charset="-128"/>
                </a:defRPr>
              </a:lvl2pPr>
              <a:lvl3pPr marL="1143000" indent="-228600" defTabSz="454025" eaLnBrk="0" hangingPunct="0">
                <a:defRPr kumimoji="1" sz="1000">
                  <a:solidFill>
                    <a:schemeClr val="tx1"/>
                  </a:solidFill>
                  <a:latin typeface="Arial" charset="0"/>
                  <a:ea typeface="ＭＳ Ｐゴシック" pitchFamily="50" charset="-128"/>
                </a:defRPr>
              </a:lvl3pPr>
              <a:lvl4pPr marL="1600200" indent="-228600" defTabSz="454025" eaLnBrk="0" hangingPunct="0">
                <a:defRPr kumimoji="1" sz="1000">
                  <a:solidFill>
                    <a:schemeClr val="tx1"/>
                  </a:solidFill>
                  <a:latin typeface="Arial" charset="0"/>
                  <a:ea typeface="ＭＳ Ｐゴシック" pitchFamily="50" charset="-128"/>
                </a:defRPr>
              </a:lvl4pPr>
              <a:lvl5pPr marL="2057400" indent="-228600" defTabSz="454025" eaLnBrk="0" hangingPunct="0">
                <a:defRPr kumimoji="1" sz="1000">
                  <a:solidFill>
                    <a:schemeClr val="tx1"/>
                  </a:solidFill>
                  <a:latin typeface="Arial" charset="0"/>
                  <a:ea typeface="ＭＳ Ｐゴシック" pitchFamily="50" charset="-128"/>
                </a:defRPr>
              </a:lvl5pPr>
              <a:lvl6pPr marL="2514600" indent="-228600" defTabSz="454025"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defTabSz="454025"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defTabSz="454025"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defTabSz="454025"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just" eaLnBrk="1" hangingPunct="1"/>
              <a:r>
                <a:rPr lang="ja-JP" altLang="en-US" dirty="0" smtClean="0">
                  <a:latin typeface="HGSｺﾞｼｯｸM" pitchFamily="50" charset="-128"/>
                  <a:ea typeface="HGSｺﾞｼｯｸM" pitchFamily="50" charset="-128"/>
                </a:rPr>
                <a:t> ＴＡＣ富山校</a:t>
              </a:r>
              <a:endParaRPr lang="ja-JP" altLang="en-US" dirty="0">
                <a:latin typeface="HGSｺﾞｼｯｸM" pitchFamily="50" charset="-128"/>
                <a:ea typeface="HGSｺﾞｼｯｸM" pitchFamily="50" charset="-128"/>
              </a:endParaRPr>
            </a:p>
          </p:txBody>
        </p:sp>
        <p:sp>
          <p:nvSpPr>
            <p:cNvPr id="10" name="Text Box 31"/>
            <p:cNvSpPr txBox="1">
              <a:spLocks noChangeArrowheads="1"/>
            </p:cNvSpPr>
            <p:nvPr/>
          </p:nvSpPr>
          <p:spPr bwMode="auto">
            <a:xfrm>
              <a:off x="2240750" y="2092323"/>
              <a:ext cx="417513" cy="176213"/>
            </a:xfrm>
            <a:prstGeom prst="rect">
              <a:avLst/>
            </a:prstGeom>
            <a:solidFill>
              <a:srgbClr val="C0C0C0"/>
            </a:solidFill>
            <a:ln w="9525">
              <a:solidFill>
                <a:srgbClr val="000000"/>
              </a:solidFill>
              <a:miter lim="800000"/>
              <a:headEnd/>
              <a:tailEnd/>
            </a:ln>
          </p:spPr>
          <p:txBody>
            <a:bodyPr lIns="78708" tIns="9418" rIns="78708" bIns="9418"/>
            <a:lstStyle>
              <a:lvl1pPr defTabSz="454025" eaLnBrk="0" hangingPunct="0">
                <a:defRPr kumimoji="1" sz="1000">
                  <a:solidFill>
                    <a:schemeClr val="tx1"/>
                  </a:solidFill>
                  <a:latin typeface="Arial" charset="0"/>
                  <a:ea typeface="ＭＳ Ｐゴシック" pitchFamily="50" charset="-128"/>
                </a:defRPr>
              </a:lvl1pPr>
              <a:lvl2pPr marL="742950" indent="-285750" defTabSz="454025" eaLnBrk="0" hangingPunct="0">
                <a:defRPr kumimoji="1" sz="1000">
                  <a:solidFill>
                    <a:schemeClr val="tx1"/>
                  </a:solidFill>
                  <a:latin typeface="Arial" charset="0"/>
                  <a:ea typeface="ＭＳ Ｐゴシック" pitchFamily="50" charset="-128"/>
                </a:defRPr>
              </a:lvl2pPr>
              <a:lvl3pPr marL="1143000" indent="-228600" defTabSz="454025" eaLnBrk="0" hangingPunct="0">
                <a:defRPr kumimoji="1" sz="1000">
                  <a:solidFill>
                    <a:schemeClr val="tx1"/>
                  </a:solidFill>
                  <a:latin typeface="Arial" charset="0"/>
                  <a:ea typeface="ＭＳ Ｐゴシック" pitchFamily="50" charset="-128"/>
                </a:defRPr>
              </a:lvl3pPr>
              <a:lvl4pPr marL="1600200" indent="-228600" defTabSz="454025" eaLnBrk="0" hangingPunct="0">
                <a:defRPr kumimoji="1" sz="1000">
                  <a:solidFill>
                    <a:schemeClr val="tx1"/>
                  </a:solidFill>
                  <a:latin typeface="Arial" charset="0"/>
                  <a:ea typeface="ＭＳ Ｐゴシック" pitchFamily="50" charset="-128"/>
                </a:defRPr>
              </a:lvl4pPr>
              <a:lvl5pPr marL="2057400" indent="-228600" defTabSz="454025" eaLnBrk="0" hangingPunct="0">
                <a:defRPr kumimoji="1" sz="1000">
                  <a:solidFill>
                    <a:schemeClr val="tx1"/>
                  </a:solidFill>
                  <a:latin typeface="Arial" charset="0"/>
                  <a:ea typeface="ＭＳ Ｐゴシック" pitchFamily="50" charset="-128"/>
                </a:defRPr>
              </a:lvl5pPr>
              <a:lvl6pPr marL="2514600" indent="-228600" defTabSz="454025"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defTabSz="454025"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defTabSz="454025"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defTabSz="454025"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ctr" eaLnBrk="1" hangingPunct="1"/>
              <a:r>
                <a:rPr lang="ja-JP" altLang="en-US" sz="800" dirty="0">
                  <a:latin typeface="HGｺﾞｼｯｸE" pitchFamily="49" charset="-128"/>
                  <a:ea typeface="HGｺﾞｼｯｸE" pitchFamily="49" charset="-128"/>
                </a:rPr>
                <a:t>検索</a:t>
              </a:r>
              <a:endParaRPr lang="ja-JP" altLang="en-US" sz="800" dirty="0"/>
            </a:p>
          </p:txBody>
        </p:sp>
        <p:sp>
          <p:nvSpPr>
            <p:cNvPr id="11" name="AutoShape 32"/>
            <p:cNvSpPr>
              <a:spLocks noChangeArrowheads="1"/>
            </p:cNvSpPr>
            <p:nvPr/>
          </p:nvSpPr>
          <p:spPr bwMode="auto">
            <a:xfrm rot="2021404">
              <a:off x="2584471" y="2196014"/>
              <a:ext cx="144463" cy="80963"/>
            </a:xfrm>
            <a:prstGeom prst="leftArrow">
              <a:avLst>
                <a:gd name="adj1" fmla="val 64037"/>
                <a:gd name="adj2" fmla="val 69935"/>
              </a:avLst>
            </a:prstGeom>
            <a:solidFill>
              <a:srgbClr val="FFFFFF"/>
            </a:solidFill>
            <a:ln w="9525">
              <a:solidFill>
                <a:srgbClr val="000000"/>
              </a:solidFill>
              <a:miter lim="800000"/>
              <a:headEnd/>
              <a:tailEnd/>
            </a:ln>
          </p:spPr>
          <p:txBody>
            <a:bodyPr lIns="74295" tIns="8890" rIns="74295" bIns="8890"/>
            <a:lstStyle/>
            <a:p>
              <a:endParaRPr lang="ja-JP" altLang="en-US"/>
            </a:p>
          </p:txBody>
        </p:sp>
      </p:grpSp>
      <p:grpSp>
        <p:nvGrpSpPr>
          <p:cNvPr id="23" name="グループ化 22"/>
          <p:cNvGrpSpPr/>
          <p:nvPr/>
        </p:nvGrpSpPr>
        <p:grpSpPr>
          <a:xfrm>
            <a:off x="4417518" y="1955627"/>
            <a:ext cx="2409406" cy="1429347"/>
            <a:chOff x="4497164" y="971600"/>
            <a:chExt cx="2409406" cy="1429347"/>
          </a:xfrm>
        </p:grpSpPr>
        <p:sp>
          <p:nvSpPr>
            <p:cNvPr id="20" name="爆発 1 19"/>
            <p:cNvSpPr/>
            <p:nvPr/>
          </p:nvSpPr>
          <p:spPr bwMode="auto">
            <a:xfrm>
              <a:off x="4497164" y="971600"/>
              <a:ext cx="2409406" cy="1429347"/>
            </a:xfrm>
            <a:prstGeom prst="irregularSeal1">
              <a:avLst/>
            </a:prstGeom>
            <a:solidFill>
              <a:srgbClr val="FFFF00">
                <a:alpha val="71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90538"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15" name="テキスト ボックス 14"/>
            <p:cNvSpPr txBox="1"/>
            <p:nvPr/>
          </p:nvSpPr>
          <p:spPr>
            <a:xfrm>
              <a:off x="4827064" y="1146479"/>
              <a:ext cx="1983346" cy="400110"/>
            </a:xfrm>
            <a:prstGeom prst="rect">
              <a:avLst/>
            </a:prstGeom>
            <a:noFill/>
          </p:spPr>
          <p:txBody>
            <a:bodyPr wrap="square" rtlCol="0">
              <a:spAutoFit/>
            </a:bodyPr>
            <a:lstStyle/>
            <a:p>
              <a:r>
                <a:rPr lang="ja-JP" altLang="en-US" sz="2000" dirty="0" smtClean="0">
                  <a:latin typeface="メイリオ" pitchFamily="50" charset="-128"/>
                  <a:ea typeface="メイリオ" pitchFamily="50" charset="-128"/>
                  <a:cs typeface="メイリオ" pitchFamily="50" charset="-128"/>
                </a:rPr>
                <a:t>合格の秘訣は</a:t>
              </a:r>
              <a:r>
                <a:rPr lang="en-US" altLang="ja-JP" sz="2000" dirty="0">
                  <a:latin typeface="メイリオ" pitchFamily="50" charset="-128"/>
                  <a:ea typeface="メイリオ" pitchFamily="50" charset="-128"/>
                  <a:cs typeface="メイリオ" pitchFamily="50" charset="-128"/>
                </a:rPr>
                <a:t>…</a:t>
              </a:r>
              <a:endParaRPr kumimoji="1" lang="ja-JP" altLang="en-US" sz="2000" dirty="0">
                <a:latin typeface="メイリオ" pitchFamily="50" charset="-128"/>
                <a:ea typeface="メイリオ" pitchFamily="50" charset="-128"/>
                <a:cs typeface="メイリオ" pitchFamily="50" charset="-128"/>
              </a:endParaRPr>
            </a:p>
          </p:txBody>
        </p:sp>
        <p:sp>
          <p:nvSpPr>
            <p:cNvPr id="16" name="テキスト ボックス 15"/>
            <p:cNvSpPr txBox="1"/>
            <p:nvPr/>
          </p:nvSpPr>
          <p:spPr>
            <a:xfrm>
              <a:off x="5733081" y="1632996"/>
              <a:ext cx="1104341" cy="523220"/>
            </a:xfrm>
            <a:prstGeom prst="rect">
              <a:avLst/>
            </a:prstGeom>
            <a:noFill/>
          </p:spPr>
          <p:txBody>
            <a:bodyPr wrap="square" rtlCol="0">
              <a:spAutoFit/>
            </a:bodyPr>
            <a:lstStyle/>
            <a:p>
              <a:r>
                <a:rPr kumimoji="1" lang="ja-JP" altLang="en-US" sz="2800" dirty="0" smtClean="0">
                  <a:latin typeface="メイリオ" pitchFamily="50" charset="-128"/>
                  <a:ea typeface="メイリオ" pitchFamily="50" charset="-128"/>
                  <a:cs typeface="メイリオ" pitchFamily="50" charset="-128"/>
                </a:rPr>
                <a:t>授業</a:t>
              </a:r>
              <a:endParaRPr kumimoji="1" lang="ja-JP" altLang="en-US" sz="2800" dirty="0">
                <a:latin typeface="メイリオ" pitchFamily="50" charset="-128"/>
                <a:ea typeface="メイリオ" pitchFamily="50" charset="-128"/>
                <a:cs typeface="メイリオ" pitchFamily="50" charset="-128"/>
              </a:endParaRPr>
            </a:p>
          </p:txBody>
        </p:sp>
        <p:sp>
          <p:nvSpPr>
            <p:cNvPr id="18" name="テキスト ボックス 17"/>
            <p:cNvSpPr txBox="1"/>
            <p:nvPr/>
          </p:nvSpPr>
          <p:spPr>
            <a:xfrm>
              <a:off x="5132098" y="1540663"/>
              <a:ext cx="706146" cy="707886"/>
            </a:xfrm>
            <a:prstGeom prst="rect">
              <a:avLst/>
            </a:prstGeom>
            <a:noFill/>
          </p:spPr>
          <p:txBody>
            <a:bodyPr wrap="square" rtlCol="0">
              <a:spAutoFit/>
            </a:bodyPr>
            <a:lstStyle/>
            <a:p>
              <a:r>
                <a:rPr kumimoji="1" lang="ja-JP" altLang="en-US" sz="4000" b="1" dirty="0" smtClean="0">
                  <a:ln w="28575">
                    <a:solidFill>
                      <a:srgbClr val="FF0000"/>
                    </a:solidFill>
                  </a:ln>
                  <a:solidFill>
                    <a:schemeClr val="bg1"/>
                  </a:solidFill>
                  <a:latin typeface="メイリオ" pitchFamily="50" charset="-128"/>
                  <a:ea typeface="メイリオ" pitchFamily="50" charset="-128"/>
                  <a:cs typeface="メイリオ" pitchFamily="50" charset="-128"/>
                </a:rPr>
                <a:t>生</a:t>
              </a:r>
              <a:endParaRPr kumimoji="1" lang="ja-JP" altLang="en-US" sz="4000" b="1" dirty="0">
                <a:ln w="28575">
                  <a:solidFill>
                    <a:srgbClr val="FF0000"/>
                  </a:solidFill>
                </a:ln>
                <a:solidFill>
                  <a:schemeClr val="bg1"/>
                </a:solidFill>
                <a:latin typeface="メイリオ" pitchFamily="50" charset="-128"/>
                <a:ea typeface="メイリオ" pitchFamily="50" charset="-128"/>
                <a:cs typeface="メイリオ" pitchFamily="50" charset="-128"/>
              </a:endParaRPr>
            </a:p>
          </p:txBody>
        </p:sp>
        <p:sp>
          <p:nvSpPr>
            <p:cNvPr id="17" name="テキスト ボックス 16"/>
            <p:cNvSpPr txBox="1"/>
            <p:nvPr/>
          </p:nvSpPr>
          <p:spPr>
            <a:xfrm>
              <a:off x="5216177" y="2002326"/>
              <a:ext cx="622067" cy="307777"/>
            </a:xfrm>
            <a:prstGeom prst="rect">
              <a:avLst/>
            </a:prstGeom>
            <a:noFill/>
          </p:spPr>
          <p:txBody>
            <a:bodyPr wrap="square" rtlCol="0">
              <a:spAutoFit/>
            </a:bodyPr>
            <a:lstStyle/>
            <a:p>
              <a:r>
                <a:rPr lang="ja-JP" altLang="en-US" sz="1400" dirty="0">
                  <a:latin typeface="メイリオ" pitchFamily="50" charset="-128"/>
                  <a:ea typeface="メイリオ" pitchFamily="50" charset="-128"/>
                  <a:cs typeface="メイリオ" pitchFamily="50" charset="-128"/>
                </a:rPr>
                <a:t>ナマ</a:t>
              </a:r>
              <a:endParaRPr kumimoji="1" lang="ja-JP" altLang="en-US" sz="1400" dirty="0">
                <a:latin typeface="メイリオ" pitchFamily="50" charset="-128"/>
                <a:ea typeface="メイリオ" pitchFamily="50" charset="-128"/>
                <a:cs typeface="メイリオ" pitchFamily="50" charset="-128"/>
              </a:endParaRPr>
            </a:p>
          </p:txBody>
        </p:sp>
      </p:grpSp>
      <p:sp>
        <p:nvSpPr>
          <p:cNvPr id="22" name="テキスト ボックス 21"/>
          <p:cNvSpPr txBox="1"/>
          <p:nvPr/>
        </p:nvSpPr>
        <p:spPr>
          <a:xfrm>
            <a:off x="817773" y="1186186"/>
            <a:ext cx="5453396" cy="769441"/>
          </a:xfrm>
          <a:prstGeom prst="rect">
            <a:avLst/>
          </a:prstGeom>
          <a:noFill/>
        </p:spPr>
        <p:txBody>
          <a:bodyPr wrap="square" rtlCol="0">
            <a:spAutoFit/>
          </a:bodyPr>
          <a:lstStyle/>
          <a:p>
            <a:r>
              <a:rPr kumimoji="1" lang="ja-JP" altLang="en-US" sz="4400" dirty="0" smtClean="0">
                <a:latin typeface="メイリオ" pitchFamily="50" charset="-128"/>
                <a:ea typeface="メイリオ" pitchFamily="50" charset="-128"/>
                <a:cs typeface="メイリオ" pitchFamily="50" charset="-128"/>
              </a:rPr>
              <a:t>教室講座 開講</a:t>
            </a:r>
            <a:r>
              <a:rPr lang="ja-JP" altLang="en-US" sz="4400" dirty="0">
                <a:latin typeface="メイリオ" pitchFamily="50" charset="-128"/>
                <a:ea typeface="メイリオ" pitchFamily="50" charset="-128"/>
                <a:cs typeface="メイリオ" pitchFamily="50" charset="-128"/>
              </a:rPr>
              <a:t>決定</a:t>
            </a:r>
            <a:r>
              <a:rPr lang="en-US" altLang="ja-JP" sz="4400" dirty="0" smtClean="0">
                <a:latin typeface="メイリオ" pitchFamily="50" charset="-128"/>
                <a:ea typeface="メイリオ" pitchFamily="50" charset="-128"/>
                <a:cs typeface="メイリオ" pitchFamily="50" charset="-128"/>
              </a:rPr>
              <a:t>!!</a:t>
            </a:r>
            <a:endParaRPr kumimoji="1" lang="ja-JP" altLang="en-US" sz="4400" dirty="0">
              <a:latin typeface="メイリオ" pitchFamily="50" charset="-128"/>
              <a:ea typeface="メイリオ" pitchFamily="50" charset="-128"/>
              <a:cs typeface="メイリオ" pitchFamily="50" charset="-128"/>
            </a:endParaRPr>
          </a:p>
        </p:txBody>
      </p:sp>
      <p:sp>
        <p:nvSpPr>
          <p:cNvPr id="36" name="テキスト ボックス 35"/>
          <p:cNvSpPr txBox="1"/>
          <p:nvPr/>
        </p:nvSpPr>
        <p:spPr>
          <a:xfrm>
            <a:off x="18477" y="4435055"/>
            <a:ext cx="1669495" cy="369332"/>
          </a:xfrm>
          <a:prstGeom prst="rect">
            <a:avLst/>
          </a:prstGeom>
          <a:noFill/>
        </p:spPr>
        <p:txBody>
          <a:bodyPr wrap="square" rtlCol="0">
            <a:spAutoFit/>
          </a:bodyPr>
          <a:lstStyle/>
          <a:p>
            <a:r>
              <a:rPr kumimoji="1" lang="en-US" altLang="ja-JP" dirty="0" smtClean="0">
                <a:latin typeface="メイリオ" pitchFamily="50" charset="-128"/>
                <a:ea typeface="メイリオ" pitchFamily="50" charset="-128"/>
                <a:cs typeface="メイリオ" pitchFamily="50" charset="-128"/>
              </a:rPr>
              <a:t>【</a:t>
            </a:r>
            <a:r>
              <a:rPr kumimoji="1" lang="ja-JP" altLang="en-US" dirty="0" smtClean="0">
                <a:latin typeface="メイリオ" pitchFamily="50" charset="-128"/>
                <a:ea typeface="メイリオ" pitchFamily="50" charset="-128"/>
                <a:cs typeface="メイリオ" pitchFamily="50" charset="-128"/>
              </a:rPr>
              <a:t>講師</a:t>
            </a:r>
            <a:r>
              <a:rPr lang="ja-JP" altLang="en-US" dirty="0" smtClean="0">
                <a:latin typeface="メイリオ" pitchFamily="50" charset="-128"/>
                <a:ea typeface="メイリオ" pitchFamily="50" charset="-128"/>
                <a:cs typeface="メイリオ" pitchFamily="50" charset="-128"/>
              </a:rPr>
              <a:t>紹介</a:t>
            </a:r>
            <a:r>
              <a:rPr lang="en-US" altLang="ja-JP" dirty="0" smtClean="0">
                <a:latin typeface="メイリオ" pitchFamily="50" charset="-128"/>
                <a:ea typeface="メイリオ" pitchFamily="50" charset="-128"/>
                <a:cs typeface="メイリオ" pitchFamily="50" charset="-128"/>
              </a:rPr>
              <a:t>】</a:t>
            </a:r>
            <a:endParaRPr kumimoji="1" lang="ja-JP" altLang="en-US" dirty="0">
              <a:latin typeface="メイリオ" pitchFamily="50" charset="-128"/>
              <a:ea typeface="メイリオ" pitchFamily="50" charset="-128"/>
              <a:cs typeface="メイリオ" pitchFamily="50" charset="-128"/>
            </a:endParaRPr>
          </a:p>
        </p:txBody>
      </p:sp>
      <p:cxnSp>
        <p:nvCxnSpPr>
          <p:cNvPr id="3" name="直線コネクタ 2"/>
          <p:cNvCxnSpPr/>
          <p:nvPr/>
        </p:nvCxnSpPr>
        <p:spPr>
          <a:xfrm>
            <a:off x="8530" y="8388424"/>
            <a:ext cx="6858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218018" y="2042918"/>
            <a:ext cx="1673924" cy="369332"/>
          </a:xfrm>
          <a:prstGeom prst="rect">
            <a:avLst/>
          </a:prstGeom>
          <a:noFill/>
        </p:spPr>
        <p:txBody>
          <a:bodyPr wrap="square" rtlCol="0">
            <a:spAutoFit/>
          </a:bodyPr>
          <a:lstStyle/>
          <a:p>
            <a:r>
              <a:rPr kumimoji="1" lang="en-US" altLang="ja-JP" dirty="0" smtClean="0"/>
              <a:t>10</a:t>
            </a:r>
            <a:r>
              <a:rPr kumimoji="1" lang="ja-JP" altLang="en-US" dirty="0" smtClean="0"/>
              <a:t>月より開講</a:t>
            </a:r>
            <a:r>
              <a:rPr kumimoji="1" lang="en-US" altLang="ja-JP" dirty="0" smtClean="0"/>
              <a:t>!!</a:t>
            </a:r>
            <a:endParaRPr kumimoji="1" lang="ja-JP" altLang="en-US" dirty="0"/>
          </a:p>
        </p:txBody>
      </p:sp>
      <p:pic>
        <p:nvPicPr>
          <p:cNvPr id="39" name="図 3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88119" y="4845875"/>
            <a:ext cx="1527025" cy="1714630"/>
          </a:xfrm>
          <a:prstGeom prst="rect">
            <a:avLst/>
          </a:prstGeom>
        </p:spPr>
      </p:pic>
      <p:pic>
        <p:nvPicPr>
          <p:cNvPr id="43" name="図 4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32212" y="4845875"/>
            <a:ext cx="1484333" cy="1692417"/>
          </a:xfrm>
          <a:prstGeom prst="rect">
            <a:avLst/>
          </a:prstGeom>
        </p:spPr>
      </p:pic>
      <p:pic>
        <p:nvPicPr>
          <p:cNvPr id="45" name="図 4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89137" y="4845875"/>
            <a:ext cx="1398835" cy="1692417"/>
          </a:xfrm>
          <a:prstGeom prst="rect">
            <a:avLst/>
          </a:prstGeom>
        </p:spPr>
      </p:pic>
      <p:sp>
        <p:nvSpPr>
          <p:cNvPr id="46" name="テキスト ボックス 45"/>
          <p:cNvSpPr txBox="1"/>
          <p:nvPr/>
        </p:nvSpPr>
        <p:spPr>
          <a:xfrm>
            <a:off x="188640" y="2471412"/>
            <a:ext cx="4639340" cy="1815882"/>
          </a:xfrm>
          <a:prstGeom prst="rect">
            <a:avLst/>
          </a:prstGeom>
          <a:noFill/>
        </p:spPr>
        <p:txBody>
          <a:bodyPr wrap="square" rtlCol="0">
            <a:spAutoFit/>
          </a:bodyPr>
          <a:lstStyle/>
          <a:p>
            <a:r>
              <a:rPr lang="en-US" altLang="ja-JP" sz="1400" b="1" dirty="0" smtClean="0"/>
              <a:t>【</a:t>
            </a:r>
            <a:r>
              <a:rPr lang="ja-JP" altLang="ja-JP" sz="1400" b="1" dirty="0" smtClean="0"/>
              <a:t>講義日程</a:t>
            </a:r>
            <a:r>
              <a:rPr lang="en-US" altLang="ja-JP" sz="1400" b="1" dirty="0" smtClean="0"/>
              <a:t>】</a:t>
            </a:r>
            <a:r>
              <a:rPr lang="ja-JP" altLang="en-US" sz="1400" b="1" dirty="0"/>
              <a:t>　</a:t>
            </a:r>
            <a:r>
              <a:rPr lang="ja-JP" altLang="ja-JP" sz="1050" dirty="0"/>
              <a:t>※詳しい日程</a:t>
            </a:r>
            <a:r>
              <a:rPr lang="ja-JP" altLang="en-US" sz="1050" dirty="0"/>
              <a:t>等は、現在調整中です</a:t>
            </a:r>
          </a:p>
          <a:p>
            <a:endParaRPr lang="ja-JP" altLang="ja-JP" sz="1400" b="1" dirty="0"/>
          </a:p>
          <a:p>
            <a:r>
              <a:rPr lang="ja-JP" altLang="ja-JP" sz="1400" b="1" dirty="0"/>
              <a:t>　</a:t>
            </a:r>
            <a:r>
              <a:rPr lang="ja-JP" altLang="en-US" sz="1400" b="1" dirty="0" smtClean="0"/>
              <a:t>■</a:t>
            </a:r>
            <a:r>
              <a:rPr lang="ja-JP" altLang="ja-JP" sz="1400" b="1" dirty="0" smtClean="0"/>
              <a:t>日</a:t>
            </a:r>
            <a:r>
              <a:rPr lang="ja-JP" altLang="ja-JP" sz="1400" b="1" dirty="0"/>
              <a:t>　時　：</a:t>
            </a:r>
            <a:r>
              <a:rPr lang="en-US" altLang="ja-JP" sz="1400" b="1" dirty="0" smtClean="0"/>
              <a:t>2015</a:t>
            </a:r>
            <a:r>
              <a:rPr lang="ja-JP" altLang="ja-JP" sz="1400" b="1" dirty="0" smtClean="0"/>
              <a:t>年</a:t>
            </a:r>
            <a:r>
              <a:rPr lang="en-US" altLang="ja-JP" sz="1400" b="1" dirty="0"/>
              <a:t>10</a:t>
            </a:r>
            <a:r>
              <a:rPr lang="ja-JP" altLang="ja-JP" sz="1400" b="1" dirty="0" smtClean="0"/>
              <a:t>月～</a:t>
            </a:r>
            <a:r>
              <a:rPr lang="en-US" altLang="ja-JP" sz="1400" b="1" dirty="0" smtClean="0"/>
              <a:t>2016</a:t>
            </a:r>
            <a:r>
              <a:rPr lang="ja-JP" altLang="ja-JP" sz="1400" b="1" dirty="0" smtClean="0"/>
              <a:t>年</a:t>
            </a:r>
            <a:r>
              <a:rPr lang="en-US" altLang="ja-JP" sz="1400" b="1" dirty="0"/>
              <a:t>8</a:t>
            </a:r>
            <a:r>
              <a:rPr lang="ja-JP" altLang="ja-JP" sz="1400" b="1" dirty="0" smtClean="0"/>
              <a:t>月</a:t>
            </a:r>
            <a:r>
              <a:rPr lang="en-US" altLang="ja-JP" sz="1400" b="1" dirty="0"/>
              <a:t> </a:t>
            </a:r>
            <a:r>
              <a:rPr lang="en-US" altLang="ja-JP" sz="1400" b="1" dirty="0" smtClean="0"/>
              <a:t>  </a:t>
            </a:r>
            <a:r>
              <a:rPr lang="ja-JP" altLang="ja-JP" sz="1400" b="1" dirty="0" smtClean="0"/>
              <a:t>毎週</a:t>
            </a:r>
            <a:r>
              <a:rPr lang="ja-JP" altLang="ja-JP" sz="1400" b="1" dirty="0"/>
              <a:t>土曜日　</a:t>
            </a:r>
            <a:endParaRPr lang="en-US" altLang="ja-JP" sz="1400" b="1" dirty="0" smtClean="0"/>
          </a:p>
          <a:p>
            <a:endParaRPr lang="ja-JP" altLang="ja-JP" sz="1400" b="1" dirty="0"/>
          </a:p>
          <a:p>
            <a:r>
              <a:rPr lang="ja-JP" altLang="ja-JP" sz="1400" b="1" dirty="0"/>
              <a:t>　</a:t>
            </a:r>
            <a:r>
              <a:rPr lang="ja-JP" altLang="en-US" sz="1400" b="1" dirty="0" smtClean="0"/>
              <a:t>■</a:t>
            </a:r>
            <a:r>
              <a:rPr lang="ja-JP" altLang="ja-JP" sz="1400" b="1" dirty="0" smtClean="0"/>
              <a:t>対象者 ：</a:t>
            </a:r>
            <a:r>
              <a:rPr lang="en-US" altLang="ja-JP" sz="1400" b="1" dirty="0" smtClean="0"/>
              <a:t>TAC </a:t>
            </a:r>
            <a:r>
              <a:rPr lang="ja-JP" altLang="ja-JP" sz="1400" b="1" dirty="0"/>
              <a:t>社会保険労務士講座をお申込の</a:t>
            </a:r>
            <a:r>
              <a:rPr lang="ja-JP" altLang="ja-JP" sz="1400" b="1" dirty="0" smtClean="0"/>
              <a:t>方</a:t>
            </a:r>
            <a:endParaRPr lang="en-US" altLang="ja-JP" sz="1400" b="1" dirty="0" smtClean="0"/>
          </a:p>
          <a:p>
            <a:endParaRPr lang="ja-JP" altLang="ja-JP" sz="1400" b="1" dirty="0"/>
          </a:p>
          <a:p>
            <a:r>
              <a:rPr lang="en-US" altLang="ja-JP" sz="1400" b="1" dirty="0"/>
              <a:t> </a:t>
            </a:r>
            <a:r>
              <a:rPr lang="en-US" altLang="ja-JP" sz="1400" b="1" dirty="0" smtClean="0"/>
              <a:t>  </a:t>
            </a:r>
            <a:r>
              <a:rPr lang="ja-JP" altLang="en-US" sz="1400" b="1" dirty="0" smtClean="0"/>
              <a:t>■</a:t>
            </a:r>
            <a:r>
              <a:rPr lang="ja-JP" altLang="ja-JP" sz="1400" b="1" dirty="0" smtClean="0"/>
              <a:t>場</a:t>
            </a:r>
            <a:r>
              <a:rPr lang="ja-JP" altLang="ja-JP" sz="1400" b="1" dirty="0"/>
              <a:t>　所　</a:t>
            </a:r>
            <a:r>
              <a:rPr lang="ja-JP" altLang="ja-JP" sz="1400" b="1" dirty="0" smtClean="0"/>
              <a:t>：</a:t>
            </a:r>
            <a:r>
              <a:rPr lang="en-US" altLang="ja-JP" sz="1400" b="1" dirty="0" smtClean="0"/>
              <a:t>TAC</a:t>
            </a:r>
            <a:r>
              <a:rPr lang="ja-JP" altLang="ja-JP" sz="1400" b="1" dirty="0"/>
              <a:t>富山校　（１</a:t>
            </a:r>
            <a:r>
              <a:rPr lang="en-US" altLang="ja-JP" sz="1400" b="1" dirty="0"/>
              <a:t>F</a:t>
            </a:r>
            <a:r>
              <a:rPr lang="ja-JP" altLang="ja-JP" sz="1400" b="1" dirty="0"/>
              <a:t>受付にてご確認下さい）</a:t>
            </a:r>
          </a:p>
          <a:p>
            <a:r>
              <a:rPr lang="ja-JP" altLang="ja-JP" sz="1400" b="1" dirty="0"/>
              <a:t>　</a:t>
            </a:r>
            <a:r>
              <a:rPr lang="ja-JP" altLang="en-US" sz="1400" b="1" dirty="0" smtClean="0"/>
              <a:t>　　　　　　　　　　　　　　</a:t>
            </a:r>
            <a:endParaRPr kumimoji="1" lang="ja-JP" altLang="en-US" sz="1100" b="1" dirty="0"/>
          </a:p>
        </p:txBody>
      </p:sp>
      <p:sp>
        <p:nvSpPr>
          <p:cNvPr id="48" name="テキスト ボックス 47"/>
          <p:cNvSpPr txBox="1"/>
          <p:nvPr/>
        </p:nvSpPr>
        <p:spPr>
          <a:xfrm>
            <a:off x="96826" y="6634427"/>
            <a:ext cx="1841478" cy="415498"/>
          </a:xfrm>
          <a:prstGeom prst="rect">
            <a:avLst/>
          </a:prstGeom>
          <a:noFill/>
        </p:spPr>
        <p:txBody>
          <a:bodyPr wrap="square" rtlCol="0">
            <a:spAutoFit/>
          </a:bodyPr>
          <a:lstStyle/>
          <a:p>
            <a:r>
              <a:rPr kumimoji="1" lang="ja-JP" altLang="en-US" sz="900" dirty="0" smtClean="0">
                <a:latin typeface="メイリオ" pitchFamily="50" charset="-128"/>
                <a:ea typeface="メイリオ" pitchFamily="50" charset="-128"/>
                <a:cs typeface="メイリオ" pitchFamily="50" charset="-128"/>
              </a:rPr>
              <a:t>湊恒成社会保険労務士事務所</a:t>
            </a:r>
            <a:endParaRPr kumimoji="1" lang="en-US" altLang="ja-JP" sz="900" dirty="0" smtClean="0">
              <a:latin typeface="メイリオ" pitchFamily="50" charset="-128"/>
              <a:ea typeface="メイリオ" pitchFamily="50" charset="-128"/>
              <a:cs typeface="メイリオ" pitchFamily="50" charset="-128"/>
            </a:endParaRPr>
          </a:p>
          <a:p>
            <a:r>
              <a:rPr kumimoji="1" lang="ja-JP" altLang="en-US" sz="1200" b="1" dirty="0" smtClean="0">
                <a:latin typeface="メイリオ" pitchFamily="50" charset="-128"/>
                <a:ea typeface="メイリオ" pitchFamily="50" charset="-128"/>
                <a:cs typeface="メイリオ" pitchFamily="50" charset="-128"/>
              </a:rPr>
              <a:t>　　湊　恒成　先生</a:t>
            </a:r>
            <a:endParaRPr kumimoji="1" lang="ja-JP" altLang="en-US" sz="1200" b="1" dirty="0">
              <a:latin typeface="メイリオ" pitchFamily="50" charset="-128"/>
              <a:ea typeface="メイリオ" pitchFamily="50" charset="-128"/>
              <a:cs typeface="メイリオ" pitchFamily="50" charset="-128"/>
            </a:endParaRPr>
          </a:p>
        </p:txBody>
      </p:sp>
      <p:sp>
        <p:nvSpPr>
          <p:cNvPr id="61" name="テキスト ボックス 60"/>
          <p:cNvSpPr txBox="1"/>
          <p:nvPr/>
        </p:nvSpPr>
        <p:spPr>
          <a:xfrm>
            <a:off x="2429517" y="6610189"/>
            <a:ext cx="1841478" cy="415498"/>
          </a:xfrm>
          <a:prstGeom prst="rect">
            <a:avLst/>
          </a:prstGeom>
          <a:noFill/>
        </p:spPr>
        <p:txBody>
          <a:bodyPr wrap="square" rtlCol="0">
            <a:spAutoFit/>
          </a:bodyPr>
          <a:lstStyle/>
          <a:p>
            <a:r>
              <a:rPr kumimoji="1" lang="ja-JP" altLang="en-US" sz="900" dirty="0" smtClean="0">
                <a:latin typeface="メイリオ" pitchFamily="50" charset="-128"/>
                <a:ea typeface="メイリオ" pitchFamily="50" charset="-128"/>
                <a:cs typeface="メイリオ" pitchFamily="50" charset="-128"/>
              </a:rPr>
              <a:t>二口社会</a:t>
            </a:r>
            <a:r>
              <a:rPr kumimoji="1" lang="ja-JP" altLang="en-US" sz="900" dirty="0" smtClean="0">
                <a:latin typeface="メイリオ" pitchFamily="50" charset="-128"/>
                <a:ea typeface="メイリオ" pitchFamily="50" charset="-128"/>
                <a:cs typeface="メイリオ" pitchFamily="50" charset="-128"/>
              </a:rPr>
              <a:t>保険労務士事務所</a:t>
            </a:r>
            <a:endParaRPr kumimoji="1" lang="en-US" altLang="ja-JP" sz="900" dirty="0" smtClean="0">
              <a:latin typeface="メイリオ" pitchFamily="50" charset="-128"/>
              <a:ea typeface="メイリオ" pitchFamily="50" charset="-128"/>
              <a:cs typeface="メイリオ" pitchFamily="50" charset="-128"/>
            </a:endParaRPr>
          </a:p>
          <a:p>
            <a:r>
              <a:rPr kumimoji="1" lang="ja-JP" altLang="en-US" sz="1200" b="1" dirty="0" smtClean="0">
                <a:latin typeface="メイリオ" pitchFamily="50" charset="-128"/>
                <a:ea typeface="メイリオ" pitchFamily="50" charset="-128"/>
                <a:cs typeface="メイリオ" pitchFamily="50" charset="-128"/>
              </a:rPr>
              <a:t>　</a:t>
            </a:r>
            <a:r>
              <a:rPr kumimoji="1" lang="ja-JP" altLang="en-US" sz="1200" b="1" dirty="0" smtClean="0">
                <a:latin typeface="メイリオ" pitchFamily="50" charset="-128"/>
                <a:ea typeface="メイリオ" pitchFamily="50" charset="-128"/>
                <a:cs typeface="メイリオ" pitchFamily="50" charset="-128"/>
              </a:rPr>
              <a:t>二口　良伸</a:t>
            </a:r>
            <a:r>
              <a:rPr kumimoji="1" lang="ja-JP" altLang="en-US" sz="1200" b="1" dirty="0" smtClean="0">
                <a:latin typeface="メイリオ" pitchFamily="50" charset="-128"/>
                <a:ea typeface="メイリオ" pitchFamily="50" charset="-128"/>
                <a:cs typeface="メイリオ" pitchFamily="50" charset="-128"/>
              </a:rPr>
              <a:t>　先生</a:t>
            </a:r>
            <a:endParaRPr kumimoji="1" lang="ja-JP" altLang="en-US" sz="1200" b="1" dirty="0">
              <a:latin typeface="メイリオ" pitchFamily="50" charset="-128"/>
              <a:ea typeface="メイリオ" pitchFamily="50" charset="-128"/>
              <a:cs typeface="メイリオ" pitchFamily="50" charset="-128"/>
            </a:endParaRPr>
          </a:p>
        </p:txBody>
      </p:sp>
      <p:sp>
        <p:nvSpPr>
          <p:cNvPr id="62" name="テキスト ボックス 61"/>
          <p:cNvSpPr txBox="1"/>
          <p:nvPr/>
        </p:nvSpPr>
        <p:spPr>
          <a:xfrm>
            <a:off x="4565994" y="6658016"/>
            <a:ext cx="1974034" cy="415498"/>
          </a:xfrm>
          <a:prstGeom prst="rect">
            <a:avLst/>
          </a:prstGeom>
          <a:noFill/>
        </p:spPr>
        <p:txBody>
          <a:bodyPr wrap="square" rtlCol="0">
            <a:spAutoFit/>
          </a:bodyPr>
          <a:lstStyle/>
          <a:p>
            <a:r>
              <a:rPr kumimoji="1" lang="ja-JP" altLang="en-US" sz="900" dirty="0" smtClean="0">
                <a:latin typeface="メイリオ" pitchFamily="50" charset="-128"/>
                <a:ea typeface="メイリオ" pitchFamily="50" charset="-128"/>
                <a:cs typeface="メイリオ" pitchFamily="50" charset="-128"/>
              </a:rPr>
              <a:t>宮川奈津美社会保険労務士事務所</a:t>
            </a:r>
            <a:endParaRPr kumimoji="1" lang="en-US" altLang="ja-JP" sz="900" dirty="0" smtClean="0">
              <a:latin typeface="メイリオ" pitchFamily="50" charset="-128"/>
              <a:ea typeface="メイリオ" pitchFamily="50" charset="-128"/>
              <a:cs typeface="メイリオ" pitchFamily="50" charset="-128"/>
            </a:endParaRPr>
          </a:p>
          <a:p>
            <a:r>
              <a:rPr kumimoji="1" lang="ja-JP" altLang="en-US" sz="1200" b="1" dirty="0" smtClean="0">
                <a:latin typeface="メイリオ" pitchFamily="50" charset="-128"/>
                <a:ea typeface="メイリオ" pitchFamily="50" charset="-128"/>
                <a:cs typeface="メイリオ" pitchFamily="50" charset="-128"/>
              </a:rPr>
              <a:t>　　宮川　奈津美　先生</a:t>
            </a:r>
            <a:endParaRPr kumimoji="1" lang="ja-JP" altLang="en-US" sz="1200" b="1" dirty="0">
              <a:latin typeface="メイリオ" pitchFamily="50" charset="-128"/>
              <a:ea typeface="メイリオ" pitchFamily="50" charset="-128"/>
              <a:cs typeface="メイリオ" pitchFamily="50" charset="-128"/>
            </a:endParaRPr>
          </a:p>
        </p:txBody>
      </p:sp>
      <p:sp>
        <p:nvSpPr>
          <p:cNvPr id="49" name="テキスト ボックス 48"/>
          <p:cNvSpPr txBox="1"/>
          <p:nvPr/>
        </p:nvSpPr>
        <p:spPr>
          <a:xfrm>
            <a:off x="2145638" y="4435055"/>
            <a:ext cx="3947658" cy="338554"/>
          </a:xfrm>
          <a:prstGeom prst="rect">
            <a:avLst/>
          </a:prstGeom>
          <a:noFill/>
        </p:spPr>
        <p:txBody>
          <a:bodyPr wrap="square" rtlCol="0">
            <a:spAutoFit/>
          </a:bodyPr>
          <a:lstStyle/>
          <a:p>
            <a:r>
              <a:rPr kumimoji="1" lang="en-US" altLang="ja-JP" sz="1600" b="1" dirty="0" smtClean="0">
                <a:solidFill>
                  <a:srgbClr val="0000CC"/>
                </a:solidFill>
                <a:latin typeface="メイリオ" pitchFamily="50" charset="-128"/>
                <a:ea typeface="メイリオ" pitchFamily="50" charset="-128"/>
                <a:cs typeface="メイリオ" pitchFamily="50" charset="-128"/>
              </a:rPr>
              <a:t>3</a:t>
            </a:r>
            <a:r>
              <a:rPr kumimoji="1" lang="ja-JP" altLang="en-US" sz="1600" b="1" dirty="0" smtClean="0">
                <a:solidFill>
                  <a:srgbClr val="0000CC"/>
                </a:solidFill>
                <a:latin typeface="メイリオ" pitchFamily="50" charset="-128"/>
                <a:ea typeface="メイリオ" pitchFamily="50" charset="-128"/>
                <a:cs typeface="メイリオ" pitchFamily="50" charset="-128"/>
              </a:rPr>
              <a:t>名の講師がわかりやすく授業を展開</a:t>
            </a:r>
            <a:endParaRPr kumimoji="1" lang="ja-JP" altLang="en-US" sz="1600" b="1" dirty="0">
              <a:solidFill>
                <a:srgbClr val="0000CC"/>
              </a:solidFill>
              <a:latin typeface="メイリオ" pitchFamily="50" charset="-128"/>
              <a:ea typeface="メイリオ" pitchFamily="50" charset="-128"/>
              <a:cs typeface="メイリオ" pitchFamily="50" charset="-128"/>
            </a:endParaRPr>
          </a:p>
        </p:txBody>
      </p:sp>
      <p:pic>
        <p:nvPicPr>
          <p:cNvPr id="1030" name="Picture 6" descr="クリックすると新しいウィンドウで開きます"/>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490260" y="4234302"/>
            <a:ext cx="744607" cy="502896"/>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4595585" y="7024221"/>
            <a:ext cx="2084121" cy="1600438"/>
          </a:xfrm>
          <a:prstGeom prst="rect">
            <a:avLst/>
          </a:prstGeom>
          <a:noFill/>
        </p:spPr>
        <p:txBody>
          <a:bodyPr wrap="square" rtlCol="0">
            <a:spAutoFit/>
          </a:bodyPr>
          <a:lstStyle/>
          <a:p>
            <a:r>
              <a:rPr lang="ja-JP" altLang="en-US" sz="1000" dirty="0" smtClean="0"/>
              <a:t>多く</a:t>
            </a:r>
            <a:r>
              <a:rPr lang="ja-JP" altLang="en-US" sz="1000" dirty="0"/>
              <a:t>の法律の知識が問われるこの資格。しっかりと言葉の意味を理解することが重要となってきます。</a:t>
            </a:r>
            <a:r>
              <a:rPr lang="en-US" altLang="ja-JP" sz="1000" dirty="0"/>
              <a:t>TAC</a:t>
            </a:r>
            <a:r>
              <a:rPr lang="ja-JP" altLang="en-US" sz="1000" dirty="0"/>
              <a:t>の「ミニテスト」・「暗記カード」は基礎を固める上で鍵となる教材です。これらをより有効的に使っていただけるような授業展開を目指していきたいです。</a:t>
            </a:r>
          </a:p>
          <a:p>
            <a:endParaRPr kumimoji="1" lang="ja-JP" altLang="en-US" dirty="0"/>
          </a:p>
        </p:txBody>
      </p:sp>
      <p:sp>
        <p:nvSpPr>
          <p:cNvPr id="14" name="テキスト ボックス 13"/>
          <p:cNvSpPr txBox="1"/>
          <p:nvPr/>
        </p:nvSpPr>
        <p:spPr>
          <a:xfrm>
            <a:off x="2355120" y="7025646"/>
            <a:ext cx="2062397" cy="1600438"/>
          </a:xfrm>
          <a:prstGeom prst="rect">
            <a:avLst/>
          </a:prstGeom>
          <a:noFill/>
        </p:spPr>
        <p:txBody>
          <a:bodyPr wrap="square" rtlCol="0">
            <a:spAutoFit/>
          </a:bodyPr>
          <a:lstStyle/>
          <a:p>
            <a:r>
              <a:rPr lang="ja-JP" altLang="en-US" sz="1000" dirty="0" smtClean="0"/>
              <a:t>決して</a:t>
            </a:r>
            <a:r>
              <a:rPr lang="ja-JP" altLang="en-US" sz="1000" dirty="0"/>
              <a:t>１００点をとる試験ではありません。完璧主義じゃなくても大丈夫</a:t>
            </a:r>
            <a:r>
              <a:rPr lang="ja-JP" altLang="en-US" sz="1000" dirty="0" smtClean="0"/>
              <a:t>。合格</a:t>
            </a:r>
            <a:r>
              <a:rPr lang="ja-JP" altLang="en-US" sz="1000" dirty="0"/>
              <a:t>ラインをクリアすれば良いと考えれば、少しは気持ちが楽になるのではないでしょうか。</a:t>
            </a:r>
          </a:p>
          <a:p>
            <a:r>
              <a:rPr lang="ja-JP" altLang="en-US" sz="1000" dirty="0"/>
              <a:t>ただ、意欲としては「今回の試験で最後にする！」という気持ちが必須です！</a:t>
            </a:r>
          </a:p>
          <a:p>
            <a:endParaRPr kumimoji="1" lang="ja-JP" altLang="en-US" dirty="0"/>
          </a:p>
        </p:txBody>
      </p:sp>
      <p:sp>
        <p:nvSpPr>
          <p:cNvPr id="19" name="テキスト ボックス 18"/>
          <p:cNvSpPr txBox="1"/>
          <p:nvPr/>
        </p:nvSpPr>
        <p:spPr>
          <a:xfrm>
            <a:off x="172080" y="7057895"/>
            <a:ext cx="1800200" cy="707886"/>
          </a:xfrm>
          <a:prstGeom prst="rect">
            <a:avLst/>
          </a:prstGeom>
          <a:noFill/>
        </p:spPr>
        <p:txBody>
          <a:bodyPr wrap="square" rtlCol="0">
            <a:spAutoFit/>
          </a:bodyPr>
          <a:lstStyle/>
          <a:p>
            <a:r>
              <a:rPr lang="ja-JP" altLang="en-US" sz="1000" dirty="0"/>
              <a:t>社会保険労務士資格は人生を大きく変えるパワーがあります。ぜひ、合格を目指して</a:t>
            </a:r>
            <a:r>
              <a:rPr lang="ja-JP" altLang="en-US" sz="1000" dirty="0" smtClean="0"/>
              <a:t>頑張</a:t>
            </a:r>
            <a:r>
              <a:rPr lang="ja-JP" altLang="en-US" sz="1000" dirty="0"/>
              <a:t>りましょう</a:t>
            </a:r>
            <a:r>
              <a:rPr lang="ja-JP" altLang="en-US" sz="1000" dirty="0" smtClean="0"/>
              <a:t>！</a:t>
            </a:r>
            <a:endParaRPr kumimoji="1" lang="ja-JP" altLang="en-US" sz="1000" dirty="0"/>
          </a:p>
        </p:txBody>
      </p:sp>
      <p:sp>
        <p:nvSpPr>
          <p:cNvPr id="21" name="角丸四角形 20"/>
          <p:cNvSpPr/>
          <p:nvPr/>
        </p:nvSpPr>
        <p:spPr>
          <a:xfrm>
            <a:off x="96826" y="7019202"/>
            <a:ext cx="1879201" cy="1009182"/>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39"/>
          <p:cNvSpPr/>
          <p:nvPr/>
        </p:nvSpPr>
        <p:spPr>
          <a:xfrm>
            <a:off x="2297933" y="7019202"/>
            <a:ext cx="2119584" cy="1297214"/>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 40"/>
          <p:cNvSpPr/>
          <p:nvPr/>
        </p:nvSpPr>
        <p:spPr>
          <a:xfrm>
            <a:off x="4551948" y="7047221"/>
            <a:ext cx="2119584" cy="1297214"/>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26464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TotalTime>
  <Words>216</Words>
  <Application>Microsoft Office PowerPoint</Application>
  <PresentationFormat>画面に合わせる (4:3)</PresentationFormat>
  <Paragraphs>33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ddcbz0233</dc:creator>
  <cp:lastModifiedBy>ddcbz0233</cp:lastModifiedBy>
  <cp:revision>24</cp:revision>
  <cp:lastPrinted>2015-08-19T00:11:19Z</cp:lastPrinted>
  <dcterms:created xsi:type="dcterms:W3CDTF">2015-08-12T00:12:29Z</dcterms:created>
  <dcterms:modified xsi:type="dcterms:W3CDTF">2015-08-19T00:16:05Z</dcterms:modified>
</cp:coreProperties>
</file>