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103"/>
  </p:notesMasterIdLst>
  <p:handoutMasterIdLst>
    <p:handoutMasterId r:id="rId104"/>
  </p:handoutMasterIdLst>
  <p:sldIdLst>
    <p:sldId id="295" r:id="rId5"/>
    <p:sldId id="426" r:id="rId6"/>
    <p:sldId id="424" r:id="rId7"/>
    <p:sldId id="308" r:id="rId8"/>
    <p:sldId id="309" r:id="rId9"/>
    <p:sldId id="286" r:id="rId10"/>
    <p:sldId id="310" r:id="rId11"/>
    <p:sldId id="311" r:id="rId12"/>
    <p:sldId id="302" r:id="rId13"/>
    <p:sldId id="313" r:id="rId14"/>
    <p:sldId id="314" r:id="rId15"/>
    <p:sldId id="423" r:id="rId16"/>
    <p:sldId id="319" r:id="rId17"/>
    <p:sldId id="320" r:id="rId18"/>
    <p:sldId id="315" r:id="rId19"/>
    <p:sldId id="288" r:id="rId20"/>
    <p:sldId id="318" r:id="rId21"/>
    <p:sldId id="303" r:id="rId22"/>
    <p:sldId id="316" r:id="rId23"/>
    <p:sldId id="306" r:id="rId24"/>
    <p:sldId id="290" r:id="rId25"/>
    <p:sldId id="269" r:id="rId26"/>
    <p:sldId id="299" r:id="rId27"/>
    <p:sldId id="293" r:id="rId28"/>
    <p:sldId id="271" r:id="rId29"/>
    <p:sldId id="294" r:id="rId30"/>
    <p:sldId id="272" r:id="rId31"/>
    <p:sldId id="317" r:id="rId32"/>
    <p:sldId id="307" r:id="rId33"/>
    <p:sldId id="289" r:id="rId34"/>
    <p:sldId id="321" r:id="rId35"/>
    <p:sldId id="325" r:id="rId36"/>
    <p:sldId id="326" r:id="rId37"/>
    <p:sldId id="327" r:id="rId38"/>
    <p:sldId id="328" r:id="rId39"/>
    <p:sldId id="343" r:id="rId40"/>
    <p:sldId id="345" r:id="rId41"/>
    <p:sldId id="323" r:id="rId42"/>
    <p:sldId id="335" r:id="rId43"/>
    <p:sldId id="329" r:id="rId44"/>
    <p:sldId id="331" r:id="rId45"/>
    <p:sldId id="332" r:id="rId46"/>
    <p:sldId id="333" r:id="rId47"/>
    <p:sldId id="336" r:id="rId48"/>
    <p:sldId id="344" r:id="rId49"/>
    <p:sldId id="337" r:id="rId50"/>
    <p:sldId id="340" r:id="rId51"/>
    <p:sldId id="346" r:id="rId52"/>
    <p:sldId id="347" r:id="rId53"/>
    <p:sldId id="341" r:id="rId54"/>
    <p:sldId id="348" r:id="rId55"/>
    <p:sldId id="349" r:id="rId56"/>
    <p:sldId id="353" r:id="rId57"/>
    <p:sldId id="350" r:id="rId58"/>
    <p:sldId id="387" r:id="rId59"/>
    <p:sldId id="356" r:id="rId60"/>
    <p:sldId id="278" r:id="rId61"/>
    <p:sldId id="357" r:id="rId62"/>
    <p:sldId id="401" r:id="rId63"/>
    <p:sldId id="389" r:id="rId64"/>
    <p:sldId id="400" r:id="rId65"/>
    <p:sldId id="358" r:id="rId66"/>
    <p:sldId id="359" r:id="rId67"/>
    <p:sldId id="390" r:id="rId68"/>
    <p:sldId id="360" r:id="rId69"/>
    <p:sldId id="361" r:id="rId70"/>
    <p:sldId id="362" r:id="rId71"/>
    <p:sldId id="381" r:id="rId72"/>
    <p:sldId id="383" r:id="rId73"/>
    <p:sldId id="391" r:id="rId74"/>
    <p:sldId id="399" r:id="rId75"/>
    <p:sldId id="392" r:id="rId76"/>
    <p:sldId id="365" r:id="rId77"/>
    <p:sldId id="367" r:id="rId78"/>
    <p:sldId id="369" r:id="rId79"/>
    <p:sldId id="371" r:id="rId80"/>
    <p:sldId id="373" r:id="rId81"/>
    <p:sldId id="393" r:id="rId82"/>
    <p:sldId id="375" r:id="rId83"/>
    <p:sldId id="402" r:id="rId84"/>
    <p:sldId id="403" r:id="rId85"/>
    <p:sldId id="404" r:id="rId86"/>
    <p:sldId id="394" r:id="rId87"/>
    <p:sldId id="377" r:id="rId88"/>
    <p:sldId id="407" r:id="rId89"/>
    <p:sldId id="378" r:id="rId90"/>
    <p:sldId id="277" r:id="rId91"/>
    <p:sldId id="408" r:id="rId92"/>
    <p:sldId id="410" r:id="rId93"/>
    <p:sldId id="409" r:id="rId94"/>
    <p:sldId id="411" r:id="rId95"/>
    <p:sldId id="413" r:id="rId96"/>
    <p:sldId id="417" r:id="rId97"/>
    <p:sldId id="418" r:id="rId98"/>
    <p:sldId id="416" r:id="rId99"/>
    <p:sldId id="415" r:id="rId100"/>
    <p:sldId id="421" r:id="rId101"/>
    <p:sldId id="422" r:id="rId102"/>
  </p:sldIdLst>
  <p:sldSz cx="12192000" cy="6858000"/>
  <p:notesSz cx="9931400" cy="67945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F8D5B97-AC1F-91E9-7E4D-30CEF25DB2CB}" name="笹川 尋史" initials="尋笹" userId="S::sasagawa.hirofumi@wenet-inc.com::e2592875-8dad-416a-88de-c7efff73520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CC"/>
    <a:srgbClr val="156082"/>
    <a:srgbClr val="414E5A"/>
    <a:srgbClr val="3E738E"/>
    <a:srgbClr val="FBF1D7"/>
    <a:srgbClr val="FDF0E9"/>
    <a:srgbClr val="579CDB"/>
    <a:srgbClr val="000000"/>
    <a:srgbClr val="FFFF66"/>
    <a:srgbClr val="2569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61" autoAdjust="0"/>
    <p:restoredTop sz="45930" autoAdjust="0"/>
  </p:normalViewPr>
  <p:slideViewPr>
    <p:cSldViewPr snapToGrid="0">
      <p:cViewPr varScale="1">
        <p:scale>
          <a:sx n="38" d="100"/>
          <a:sy n="38" d="100"/>
        </p:scale>
        <p:origin x="3372" y="324"/>
      </p:cViewPr>
      <p:guideLst/>
    </p:cSldViewPr>
  </p:slideViewPr>
  <p:notesTextViewPr>
    <p:cViewPr>
      <p:scale>
        <a:sx n="3" d="2"/>
        <a:sy n="3" d="2"/>
      </p:scale>
      <p:origin x="0" y="-186"/>
    </p:cViewPr>
  </p:notesTextViewPr>
  <p:sorterViewPr>
    <p:cViewPr>
      <p:scale>
        <a:sx n="100" d="100"/>
        <a:sy n="100" d="100"/>
      </p:scale>
      <p:origin x="0" y="0"/>
    </p:cViewPr>
  </p:sorterViewPr>
  <p:notesViewPr>
    <p:cSldViewPr snapToGrid="0">
      <p:cViewPr varScale="1">
        <p:scale>
          <a:sx n="111" d="100"/>
          <a:sy n="111" d="100"/>
        </p:scale>
        <p:origin x="2178" y="10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07" Type="http://schemas.openxmlformats.org/officeDocument/2006/relationships/theme" Target="theme/theme1.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notesMaster" Target="notesMasters/notesMaster1.xml"/><Relationship Id="rId108" Type="http://schemas.openxmlformats.org/officeDocument/2006/relationships/tableStyles" Target="tableStyle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microsoft.com/office/2018/10/relationships/authors" Target="authors.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F7F67CF9-B9A9-9F34-716F-09A93D47D095}"/>
              </a:ext>
            </a:extLst>
          </p:cNvPr>
          <p:cNvSpPr>
            <a:spLocks noGrp="1"/>
          </p:cNvSpPr>
          <p:nvPr>
            <p:ph type="hdr" sz="quarter"/>
          </p:nvPr>
        </p:nvSpPr>
        <p:spPr>
          <a:xfrm>
            <a:off x="0" y="0"/>
            <a:ext cx="4303608" cy="340905"/>
          </a:xfrm>
          <a:prstGeom prst="rect">
            <a:avLst/>
          </a:prstGeom>
        </p:spPr>
        <p:txBody>
          <a:bodyPr vert="horz" lIns="96535" tIns="48268" rIns="96535" bIns="48268" rtlCol="0"/>
          <a:lstStyle>
            <a:lvl1pPr algn="l">
              <a:defRPr sz="1300"/>
            </a:lvl1pPr>
          </a:lstStyle>
          <a:p>
            <a:endParaRPr kumimoji="1" lang="ja-JP" altLang="en-US"/>
          </a:p>
        </p:txBody>
      </p:sp>
      <p:sp>
        <p:nvSpPr>
          <p:cNvPr id="3" name="日付プレースホルダー 2">
            <a:extLst>
              <a:ext uri="{FF2B5EF4-FFF2-40B4-BE49-F238E27FC236}">
                <a16:creationId xmlns:a16="http://schemas.microsoft.com/office/drawing/2014/main" id="{46C4A335-AAE3-E6FB-F8AE-D87A5B46F1BD}"/>
              </a:ext>
            </a:extLst>
          </p:cNvPr>
          <p:cNvSpPr>
            <a:spLocks noGrp="1"/>
          </p:cNvSpPr>
          <p:nvPr>
            <p:ph type="dt" sz="quarter" idx="1"/>
          </p:nvPr>
        </p:nvSpPr>
        <p:spPr>
          <a:xfrm>
            <a:off x="5625496" y="0"/>
            <a:ext cx="4303608" cy="340905"/>
          </a:xfrm>
          <a:prstGeom prst="rect">
            <a:avLst/>
          </a:prstGeom>
        </p:spPr>
        <p:txBody>
          <a:bodyPr vert="horz" lIns="96535" tIns="48268" rIns="96535" bIns="48268" rtlCol="0"/>
          <a:lstStyle>
            <a:lvl1pPr algn="r">
              <a:defRPr sz="1300"/>
            </a:lvl1pPr>
          </a:lstStyle>
          <a:p>
            <a:fld id="{209E2CA7-5311-4DBB-A50E-23998D45DBAD}" type="datetimeFigureOut">
              <a:rPr kumimoji="1" lang="ja-JP" altLang="en-US" smtClean="0"/>
              <a:t>2026/2/6</a:t>
            </a:fld>
            <a:endParaRPr kumimoji="1" lang="ja-JP" altLang="en-US"/>
          </a:p>
        </p:txBody>
      </p:sp>
      <p:sp>
        <p:nvSpPr>
          <p:cNvPr id="4" name="フッター プレースホルダー 3">
            <a:extLst>
              <a:ext uri="{FF2B5EF4-FFF2-40B4-BE49-F238E27FC236}">
                <a16:creationId xmlns:a16="http://schemas.microsoft.com/office/drawing/2014/main" id="{7E96B26A-175E-BBEA-400C-308864C28B6E}"/>
              </a:ext>
            </a:extLst>
          </p:cNvPr>
          <p:cNvSpPr>
            <a:spLocks noGrp="1"/>
          </p:cNvSpPr>
          <p:nvPr>
            <p:ph type="ftr" sz="quarter" idx="2"/>
          </p:nvPr>
        </p:nvSpPr>
        <p:spPr>
          <a:xfrm>
            <a:off x="0" y="6453596"/>
            <a:ext cx="4303608" cy="340904"/>
          </a:xfrm>
          <a:prstGeom prst="rect">
            <a:avLst/>
          </a:prstGeom>
        </p:spPr>
        <p:txBody>
          <a:bodyPr vert="horz" lIns="96535" tIns="48268" rIns="96535" bIns="48268" rtlCol="0" anchor="b"/>
          <a:lstStyle>
            <a:lvl1pPr algn="l">
              <a:defRPr sz="1300"/>
            </a:lvl1pPr>
          </a:lstStyle>
          <a:p>
            <a:endParaRPr kumimoji="1" lang="ja-JP" altLang="en-US"/>
          </a:p>
        </p:txBody>
      </p:sp>
      <p:sp>
        <p:nvSpPr>
          <p:cNvPr id="5" name="スライド番号プレースホルダー 4">
            <a:extLst>
              <a:ext uri="{FF2B5EF4-FFF2-40B4-BE49-F238E27FC236}">
                <a16:creationId xmlns:a16="http://schemas.microsoft.com/office/drawing/2014/main" id="{E0214993-CECD-F53B-E5E1-19A0FD65CE24}"/>
              </a:ext>
            </a:extLst>
          </p:cNvPr>
          <p:cNvSpPr>
            <a:spLocks noGrp="1"/>
          </p:cNvSpPr>
          <p:nvPr>
            <p:ph type="sldNum" sz="quarter" idx="3"/>
          </p:nvPr>
        </p:nvSpPr>
        <p:spPr>
          <a:xfrm>
            <a:off x="5625496" y="6453596"/>
            <a:ext cx="4303608" cy="340904"/>
          </a:xfrm>
          <a:prstGeom prst="rect">
            <a:avLst/>
          </a:prstGeom>
        </p:spPr>
        <p:txBody>
          <a:bodyPr vert="horz" lIns="96535" tIns="48268" rIns="96535" bIns="48268" rtlCol="0" anchor="b"/>
          <a:lstStyle>
            <a:lvl1pPr algn="r">
              <a:defRPr sz="1300"/>
            </a:lvl1pPr>
          </a:lstStyle>
          <a:p>
            <a:fld id="{FA5133B0-9779-4168-9AD6-0D4DB2D96B9E}" type="slidenum">
              <a:rPr kumimoji="1" lang="ja-JP" altLang="en-US" smtClean="0"/>
              <a:t>‹#›</a:t>
            </a:fld>
            <a:endParaRPr kumimoji="1" lang="ja-JP" altLang="en-US"/>
          </a:p>
        </p:txBody>
      </p:sp>
    </p:spTree>
    <p:extLst>
      <p:ext uri="{BB962C8B-B14F-4D97-AF65-F5344CB8AC3E}">
        <p14:creationId xmlns:p14="http://schemas.microsoft.com/office/powerpoint/2010/main" val="25001173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303608" cy="340905"/>
          </a:xfrm>
          <a:prstGeom prst="rect">
            <a:avLst/>
          </a:prstGeom>
        </p:spPr>
        <p:txBody>
          <a:bodyPr vert="horz" lIns="96535" tIns="48268" rIns="96535" bIns="48268" rtlCol="0"/>
          <a:lstStyle>
            <a:lvl1pPr algn="l">
              <a:defRPr sz="1300"/>
            </a:lvl1pPr>
          </a:lstStyle>
          <a:p>
            <a:endParaRPr kumimoji="1" lang="ja-JP" altLang="en-US"/>
          </a:p>
        </p:txBody>
      </p:sp>
      <p:sp>
        <p:nvSpPr>
          <p:cNvPr id="3" name="日付プレースホルダー 2"/>
          <p:cNvSpPr>
            <a:spLocks noGrp="1"/>
          </p:cNvSpPr>
          <p:nvPr>
            <p:ph type="dt" idx="1"/>
          </p:nvPr>
        </p:nvSpPr>
        <p:spPr>
          <a:xfrm>
            <a:off x="5625496" y="0"/>
            <a:ext cx="4303608" cy="340905"/>
          </a:xfrm>
          <a:prstGeom prst="rect">
            <a:avLst/>
          </a:prstGeom>
        </p:spPr>
        <p:txBody>
          <a:bodyPr vert="horz" lIns="96535" tIns="48268" rIns="96535" bIns="48268" rtlCol="0"/>
          <a:lstStyle>
            <a:lvl1pPr algn="r">
              <a:defRPr sz="1300"/>
            </a:lvl1pPr>
          </a:lstStyle>
          <a:p>
            <a:fld id="{DC076308-C168-4023-A936-D02AFF735AA5}" type="datetimeFigureOut">
              <a:rPr kumimoji="1" lang="ja-JP" altLang="en-US" smtClean="0"/>
              <a:t>2026/2/6</a:t>
            </a:fld>
            <a:endParaRPr kumimoji="1" lang="ja-JP" altLang="en-US"/>
          </a:p>
        </p:txBody>
      </p:sp>
      <p:sp>
        <p:nvSpPr>
          <p:cNvPr id="4" name="スライド イメージ プレースホルダー 3"/>
          <p:cNvSpPr>
            <a:spLocks noGrp="1" noRot="1" noChangeAspect="1"/>
          </p:cNvSpPr>
          <p:nvPr>
            <p:ph type="sldImg" idx="2"/>
          </p:nvPr>
        </p:nvSpPr>
        <p:spPr>
          <a:xfrm>
            <a:off x="2927350" y="849313"/>
            <a:ext cx="4076700" cy="2293937"/>
          </a:xfrm>
          <a:prstGeom prst="rect">
            <a:avLst/>
          </a:prstGeom>
          <a:noFill/>
          <a:ln w="12700">
            <a:solidFill>
              <a:prstClr val="black"/>
            </a:solidFill>
          </a:ln>
        </p:spPr>
        <p:txBody>
          <a:bodyPr vert="horz" lIns="96535" tIns="48268" rIns="96535" bIns="48268" rtlCol="0" anchor="ctr"/>
          <a:lstStyle/>
          <a:p>
            <a:endParaRPr lang="ja-JP" altLang="en-US"/>
          </a:p>
        </p:txBody>
      </p:sp>
      <p:sp>
        <p:nvSpPr>
          <p:cNvPr id="5" name="ノート プレースホルダー 4"/>
          <p:cNvSpPr>
            <a:spLocks noGrp="1"/>
          </p:cNvSpPr>
          <p:nvPr>
            <p:ph type="body" sz="quarter" idx="3"/>
          </p:nvPr>
        </p:nvSpPr>
        <p:spPr>
          <a:xfrm>
            <a:off x="993140" y="3269854"/>
            <a:ext cx="7945120" cy="2675335"/>
          </a:xfrm>
          <a:prstGeom prst="rect">
            <a:avLst/>
          </a:prstGeom>
        </p:spPr>
        <p:txBody>
          <a:bodyPr vert="horz" lIns="96535" tIns="48268" rIns="96535" bIns="48268"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453596"/>
            <a:ext cx="4303608" cy="340904"/>
          </a:xfrm>
          <a:prstGeom prst="rect">
            <a:avLst/>
          </a:prstGeom>
        </p:spPr>
        <p:txBody>
          <a:bodyPr vert="horz" lIns="96535" tIns="48268" rIns="96535" bIns="48268"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5625496" y="6453596"/>
            <a:ext cx="4303608" cy="340904"/>
          </a:xfrm>
          <a:prstGeom prst="rect">
            <a:avLst/>
          </a:prstGeom>
        </p:spPr>
        <p:txBody>
          <a:bodyPr vert="horz" lIns="96535" tIns="48268" rIns="96535" bIns="48268" rtlCol="0" anchor="b"/>
          <a:lstStyle>
            <a:lvl1pPr algn="r">
              <a:defRPr sz="1300"/>
            </a:lvl1pPr>
          </a:lstStyle>
          <a:p>
            <a:fld id="{A5664C10-A862-47DC-805D-B2FBFBC26E44}" type="slidenum">
              <a:rPr kumimoji="1" lang="ja-JP" altLang="en-US" smtClean="0"/>
              <a:t>‹#›</a:t>
            </a:fld>
            <a:endParaRPr kumimoji="1" lang="ja-JP" altLang="en-US"/>
          </a:p>
        </p:txBody>
      </p:sp>
    </p:spTree>
    <p:extLst>
      <p:ext uri="{BB962C8B-B14F-4D97-AF65-F5344CB8AC3E}">
        <p14:creationId xmlns:p14="http://schemas.microsoft.com/office/powerpoint/2010/main" val="79077503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a:extLst>
            <a:ext uri="{FF2B5EF4-FFF2-40B4-BE49-F238E27FC236}">
              <a16:creationId xmlns:a16="http://schemas.microsoft.com/office/drawing/2014/main" id="{45E2279B-2CF1-7BEF-275B-7EB6900CCDBD}"/>
            </a:ext>
          </a:extLst>
        </p:cNvPr>
        <p:cNvGrpSpPr/>
        <p:nvPr/>
      </p:nvGrpSpPr>
      <p:grpSpPr>
        <a:xfrm>
          <a:off x="0" y="0"/>
          <a:ext cx="0" cy="0"/>
          <a:chOff x="0" y="0"/>
          <a:chExt cx="0" cy="0"/>
        </a:xfrm>
      </p:grpSpPr>
      <p:sp>
        <p:nvSpPr>
          <p:cNvPr id="85" name="Google Shape;85;g35f391192_00:notes">
            <a:extLst>
              <a:ext uri="{FF2B5EF4-FFF2-40B4-BE49-F238E27FC236}">
                <a16:creationId xmlns:a16="http://schemas.microsoft.com/office/drawing/2014/main" id="{DABFE029-C912-F2EE-1162-9B65AA82FE5A}"/>
              </a:ext>
            </a:extLst>
          </p:cNvPr>
          <p:cNvSpPr>
            <a:spLocks noGrp="1" noRot="1" noChangeAspect="1"/>
          </p:cNvSpPr>
          <p:nvPr>
            <p:ph type="sldImg" idx="2"/>
          </p:nvPr>
        </p:nvSpPr>
        <p:spPr>
          <a:xfrm>
            <a:off x="2919413" y="469900"/>
            <a:ext cx="4167187" cy="2343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35f391192_00:notes">
            <a:extLst>
              <a:ext uri="{FF2B5EF4-FFF2-40B4-BE49-F238E27FC236}">
                <a16:creationId xmlns:a16="http://schemas.microsoft.com/office/drawing/2014/main" id="{C2A70F5A-AEBB-A706-D233-897C78EF599E}"/>
              </a:ext>
            </a:extLst>
          </p:cNvPr>
          <p:cNvSpPr txBox="1">
            <a:spLocks noGrp="1"/>
          </p:cNvSpPr>
          <p:nvPr>
            <p:ph type="body" idx="1"/>
          </p:nvPr>
        </p:nvSpPr>
        <p:spPr>
          <a:xfrm>
            <a:off x="1000552" y="2969135"/>
            <a:ext cx="8004412" cy="2812864"/>
          </a:xfrm>
          <a:prstGeom prst="rect">
            <a:avLst/>
          </a:prstGeom>
        </p:spPr>
        <p:txBody>
          <a:bodyPr spcFirstLastPara="1" wrap="square" lIns="91306" tIns="91306" rIns="91306" bIns="91306" anchor="t" anchorCtr="0">
            <a:noAutofit/>
          </a:bodyPr>
          <a:lstStyle/>
          <a:p>
            <a:endParaRPr/>
          </a:p>
        </p:txBody>
      </p:sp>
    </p:spTree>
    <p:extLst>
      <p:ext uri="{BB962C8B-B14F-4D97-AF65-F5344CB8AC3E}">
        <p14:creationId xmlns:p14="http://schemas.microsoft.com/office/powerpoint/2010/main" val="11351655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ED1114-ECE0-C1E4-A101-A1F380EF43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0E50B62-403D-F7FE-5DD3-346B340D0AA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7C76E2F-382D-6370-D67F-7894A08B14AB}"/>
              </a:ext>
            </a:extLst>
          </p:cNvPr>
          <p:cNvSpPr>
            <a:spLocks noGrp="1"/>
          </p:cNvSpPr>
          <p:nvPr>
            <p:ph type="body" idx="1"/>
          </p:nvPr>
        </p:nvSpPr>
        <p:spPr/>
        <p:txBody>
          <a:bodyPr/>
          <a:lstStyle/>
          <a:p>
            <a:pPr>
              <a:spcAft>
                <a:spcPts val="600"/>
              </a:spcAft>
            </a:pPr>
            <a:r>
              <a:rPr kumimoji="1" lang="en-US" altLang="ja-JP" dirty="0"/>
              <a:t>(1)</a:t>
            </a:r>
            <a:r>
              <a:rPr kumimoji="1" lang="ja-JP" altLang="en-US" dirty="0"/>
              <a:t> 概要</a:t>
            </a:r>
            <a:endParaRPr kumimoji="1" lang="en-US" altLang="ja-JP" dirty="0"/>
          </a:p>
          <a:p>
            <a:pPr>
              <a:spcAft>
                <a:spcPts val="600"/>
              </a:spcAft>
            </a:pPr>
            <a:endParaRPr kumimoji="1" lang="ja-JP" altLang="en-US" dirty="0"/>
          </a:p>
          <a:p>
            <a:pPr marL="252000"/>
            <a:r>
              <a:rPr kumimoji="1" lang="ja-JP" altLang="en-US" dirty="0"/>
              <a:t>教師なし学習とは、教師あり学習と異なり「問題</a:t>
            </a:r>
            <a:r>
              <a:rPr kumimoji="1" lang="en-US" altLang="ja-JP" dirty="0"/>
              <a:t>(</a:t>
            </a:r>
            <a:r>
              <a:rPr kumimoji="1" lang="ja-JP" altLang="en-US" dirty="0"/>
              <a:t>データ</a:t>
            </a:r>
            <a:r>
              <a:rPr kumimoji="1" lang="en-US" altLang="ja-JP" dirty="0"/>
              <a:t>)</a:t>
            </a:r>
            <a:r>
              <a:rPr kumimoji="1" lang="ja-JP" altLang="en-US" dirty="0"/>
              <a:t>」のみを与え、正解データは与えません。</a:t>
            </a:r>
            <a:endParaRPr kumimoji="1" lang="en-US" altLang="ja-JP" dirty="0"/>
          </a:p>
          <a:p>
            <a:pPr marL="252000"/>
            <a:r>
              <a:rPr kumimoji="1" lang="ja-JP" altLang="en-US" dirty="0"/>
              <a:t>ＡＩが自らデータの特徴を見つけ出し、分類・分析することを目的とする手法です。</a:t>
            </a:r>
            <a:endParaRPr kumimoji="1" lang="en-US" altLang="ja-JP" dirty="0"/>
          </a:p>
          <a:p>
            <a:pPr marL="252000"/>
            <a:endParaRPr kumimoji="1" lang="ja-JP" altLang="en-US" dirty="0"/>
          </a:p>
          <a:p>
            <a:pPr>
              <a:spcBef>
                <a:spcPts val="1200"/>
              </a:spcBef>
              <a:spcAft>
                <a:spcPts val="600"/>
              </a:spcAft>
            </a:pPr>
            <a:r>
              <a:rPr kumimoji="1" lang="en-US" altLang="ja-JP" dirty="0"/>
              <a:t>(2)</a:t>
            </a:r>
            <a:r>
              <a:rPr kumimoji="1" lang="ja-JP" altLang="en-US" dirty="0"/>
              <a:t> 主な用途</a:t>
            </a:r>
            <a:endParaRPr kumimoji="1" lang="en-US" altLang="ja-JP" dirty="0"/>
          </a:p>
          <a:p>
            <a:pPr>
              <a:spcBef>
                <a:spcPts val="1200"/>
              </a:spcBef>
              <a:spcAft>
                <a:spcPts val="600"/>
              </a:spcAft>
            </a:pPr>
            <a:endParaRPr kumimoji="1" lang="ja-JP" altLang="en-US" dirty="0"/>
          </a:p>
          <a:p>
            <a:pPr marL="252000"/>
            <a:r>
              <a:rPr kumimoji="1" lang="ja-JP" altLang="en-US" dirty="0"/>
              <a:t>データの中から特徴や構造を見つけ出したい場合</a:t>
            </a:r>
            <a:endParaRPr kumimoji="1" lang="en-US" altLang="ja-JP" dirty="0"/>
          </a:p>
          <a:p>
            <a:pPr marL="252000"/>
            <a:endParaRPr kumimoji="1" lang="ja-JP" altLang="en-US" dirty="0"/>
          </a:p>
          <a:p>
            <a:pPr>
              <a:spcBef>
                <a:spcPts val="1200"/>
              </a:spcBef>
              <a:spcAft>
                <a:spcPts val="600"/>
              </a:spcAft>
            </a:pPr>
            <a:r>
              <a:rPr kumimoji="1" lang="en-US" altLang="ja-JP" dirty="0"/>
              <a:t>(3)</a:t>
            </a:r>
            <a:r>
              <a:rPr kumimoji="1" lang="ja-JP" altLang="en-US" dirty="0"/>
              <a:t> 具体例</a:t>
            </a:r>
            <a:endParaRPr kumimoji="1" lang="en-US" altLang="ja-JP" dirty="0"/>
          </a:p>
          <a:p>
            <a:pPr>
              <a:spcBef>
                <a:spcPts val="1200"/>
              </a:spcBef>
              <a:spcAft>
                <a:spcPts val="600"/>
              </a:spcAft>
            </a:pPr>
            <a:endParaRPr kumimoji="1" lang="ja-JP" altLang="en-US" dirty="0"/>
          </a:p>
          <a:p>
            <a:pPr marL="423450" indent="-171450">
              <a:buFont typeface="Arial" panose="020B0604020202020204" pitchFamily="34" charset="0"/>
              <a:buChar char="•"/>
            </a:pPr>
            <a:r>
              <a:rPr kumimoji="1" lang="ja-JP" altLang="en-US" dirty="0"/>
              <a:t>手書き文字の分類（クラスタリング）</a:t>
            </a:r>
            <a:endParaRPr kumimoji="1" lang="en-US" altLang="ja-JP" dirty="0"/>
          </a:p>
          <a:p>
            <a:pPr marL="252000" indent="0">
              <a:buFont typeface="Arial" panose="020B0604020202020204" pitchFamily="34" charset="0"/>
              <a:buNone/>
            </a:pPr>
            <a:r>
              <a:rPr kumimoji="1" lang="ja-JP" altLang="en-US" dirty="0"/>
              <a:t>　　人が書いた数字</a:t>
            </a:r>
            <a:r>
              <a:rPr kumimoji="1" lang="en-US" altLang="ja-JP" dirty="0"/>
              <a:t>(1</a:t>
            </a:r>
            <a:r>
              <a:rPr kumimoji="1" lang="ja-JP" altLang="en-US" dirty="0"/>
              <a:t>・</a:t>
            </a:r>
            <a:r>
              <a:rPr kumimoji="1" lang="en-US" altLang="ja-JP" dirty="0"/>
              <a:t>2</a:t>
            </a:r>
            <a:r>
              <a:rPr kumimoji="1" lang="ja-JP" altLang="en-US" dirty="0"/>
              <a:t>・</a:t>
            </a:r>
            <a:r>
              <a:rPr kumimoji="1" lang="en-US" altLang="ja-JP" dirty="0"/>
              <a:t>3…)</a:t>
            </a:r>
            <a:r>
              <a:rPr kumimoji="1" lang="ja-JP" altLang="en-US" dirty="0"/>
              <a:t>は形がさまざまですが、ＡＩは似ている特徴をもつ数字を自動でグループ化します。</a:t>
            </a:r>
          </a:p>
          <a:p>
            <a:pPr marL="540000">
              <a:spcBef>
                <a:spcPts val="600"/>
              </a:spcBef>
            </a:pPr>
            <a:endParaRPr kumimoji="1" lang="en-US" altLang="ja-JP" dirty="0"/>
          </a:p>
          <a:p>
            <a:pPr marL="540000">
              <a:spcBef>
                <a:spcPts val="600"/>
              </a:spcBef>
            </a:pPr>
            <a:r>
              <a:rPr kumimoji="1" lang="ja-JP" altLang="en-US" dirty="0"/>
              <a:t>「</a:t>
            </a:r>
            <a:r>
              <a:rPr kumimoji="1" lang="en-US" altLang="ja-JP" dirty="0"/>
              <a:t>1</a:t>
            </a:r>
            <a:r>
              <a:rPr kumimoji="1" lang="ja-JP" altLang="en-US" dirty="0"/>
              <a:t>」の特徴をもつデータの集団</a:t>
            </a:r>
            <a:endParaRPr lang="en-US" altLang="ja-JP" dirty="0"/>
          </a:p>
          <a:p>
            <a:pPr marL="540000">
              <a:spcAft>
                <a:spcPts val="600"/>
              </a:spcAft>
            </a:pPr>
            <a:r>
              <a:rPr kumimoji="1" lang="ja-JP" altLang="en-US" dirty="0"/>
              <a:t>「</a:t>
            </a:r>
            <a:r>
              <a:rPr kumimoji="1" lang="en-US" altLang="ja-JP" dirty="0"/>
              <a:t>2</a:t>
            </a:r>
            <a:r>
              <a:rPr kumimoji="1" lang="ja-JP" altLang="en-US" dirty="0"/>
              <a:t>」の特徴をもつデータの集団</a:t>
            </a:r>
            <a:endParaRPr kumimoji="1" lang="en-US" altLang="ja-JP" dirty="0"/>
          </a:p>
          <a:p>
            <a:pPr marL="396000">
              <a:spcAft>
                <a:spcPts val="1200"/>
              </a:spcAft>
            </a:pPr>
            <a:endParaRPr kumimoji="1" lang="en-US" altLang="ja-JP" dirty="0"/>
          </a:p>
          <a:p>
            <a:pPr marL="396000">
              <a:spcAft>
                <a:spcPts val="1200"/>
              </a:spcAft>
            </a:pPr>
            <a:r>
              <a:rPr kumimoji="1" lang="ja-JP" altLang="en-US" dirty="0"/>
              <a:t>このようなグループ化を「クラスタリング」と呼びます。</a:t>
            </a:r>
            <a:endParaRPr kumimoji="1" lang="en-US" altLang="ja-JP" dirty="0"/>
          </a:p>
          <a:p>
            <a:pPr marL="396000">
              <a:spcAft>
                <a:spcPts val="1200"/>
              </a:spcAft>
            </a:pPr>
            <a:endParaRPr kumimoji="1" lang="ja-JP" altLang="en-US" dirty="0"/>
          </a:p>
          <a:p>
            <a:pPr marL="423450" indent="-171450">
              <a:buFont typeface="Arial" panose="020B0604020202020204" pitchFamily="34" charset="0"/>
              <a:buChar char="•"/>
            </a:pPr>
            <a:r>
              <a:rPr kumimoji="1" lang="ja-JP" altLang="en-US" dirty="0"/>
              <a:t>顧客の購買傾向分析（</a:t>
            </a:r>
            <a:r>
              <a:rPr kumimoji="1" lang="en-US" altLang="ja-JP" dirty="0"/>
              <a:t>EC</a:t>
            </a:r>
            <a:r>
              <a:rPr kumimoji="1" lang="ja-JP" altLang="en-US" dirty="0"/>
              <a:t>サイト）</a:t>
            </a:r>
            <a:endParaRPr kumimoji="1" lang="en-US" altLang="ja-JP" dirty="0"/>
          </a:p>
          <a:p>
            <a:pPr marL="252000" indent="0">
              <a:buFont typeface="Arial" panose="020B0604020202020204" pitchFamily="34" charset="0"/>
              <a:buNone/>
            </a:pPr>
            <a:r>
              <a:rPr kumimoji="1" lang="ja-JP" altLang="en-US" dirty="0"/>
              <a:t>　　</a:t>
            </a:r>
            <a:r>
              <a:rPr kumimoji="1" lang="en-US" altLang="ja-JP" dirty="0"/>
              <a:t>EC</a:t>
            </a:r>
            <a:r>
              <a:rPr kumimoji="1" lang="ja-JP" altLang="en-US" dirty="0"/>
              <a:t>サイトでは、「性別」「年齢」「居住地」「購入商品」「金額」「購入頻度」などのデータを分析し、</a:t>
            </a:r>
            <a:endParaRPr kumimoji="1" lang="en-US" altLang="ja-JP" dirty="0"/>
          </a:p>
          <a:p>
            <a:pPr marL="252000" indent="0">
              <a:buFont typeface="Arial" panose="020B0604020202020204" pitchFamily="34" charset="0"/>
              <a:buNone/>
            </a:pPr>
            <a:r>
              <a:rPr kumimoji="1" lang="ja-JP" altLang="en-US" dirty="0"/>
              <a:t>　　特徴が似ている顧客をグループ化することで、最適なマーケティング戦略を導き出すことが可能になります。</a:t>
            </a:r>
            <a:endParaRPr kumimoji="1" lang="en-US" altLang="ja-JP" dirty="0"/>
          </a:p>
          <a:p>
            <a:pPr marL="252000" indent="0">
              <a:buFont typeface="Arial" panose="020B0604020202020204" pitchFamily="34" charset="0"/>
              <a:buNone/>
            </a:pPr>
            <a:r>
              <a:rPr kumimoji="1" lang="ja-JP" altLang="en-US" dirty="0"/>
              <a:t>　　また、よく一緒に購入される商品</a:t>
            </a:r>
            <a:r>
              <a:rPr kumimoji="1" lang="en-US" altLang="ja-JP" dirty="0"/>
              <a:t>(</a:t>
            </a:r>
            <a:r>
              <a:rPr kumimoji="1" lang="ja-JP" altLang="en-US" dirty="0"/>
              <a:t>例：パンと牛乳など</a:t>
            </a:r>
            <a:r>
              <a:rPr kumimoji="1" lang="en-US" altLang="ja-JP" dirty="0"/>
              <a:t>)</a:t>
            </a:r>
            <a:r>
              <a:rPr kumimoji="1" lang="ja-JP" altLang="en-US" dirty="0"/>
              <a:t>を分析することもできます。</a:t>
            </a:r>
          </a:p>
          <a:p>
            <a:pPr marL="252000"/>
            <a:endParaRPr kumimoji="1" lang="ja-JP" altLang="en-US" dirty="0"/>
          </a:p>
          <a:p>
            <a:pPr marL="423450" indent="-171450">
              <a:buFont typeface="Arial" panose="020B0604020202020204" pitchFamily="34" charset="0"/>
              <a:buChar char="•"/>
            </a:pPr>
            <a:r>
              <a:rPr kumimoji="1" lang="ja-JP" altLang="en-US" dirty="0"/>
              <a:t>類似画像のグループ分け</a:t>
            </a:r>
            <a:endParaRPr kumimoji="1" lang="en-US" altLang="ja-JP" dirty="0"/>
          </a:p>
          <a:p>
            <a:pPr marL="252000" indent="0">
              <a:buFont typeface="Arial" panose="020B0604020202020204" pitchFamily="34" charset="0"/>
              <a:buNone/>
            </a:pPr>
            <a:r>
              <a:rPr kumimoji="1" lang="ja-JP" altLang="en-US" dirty="0"/>
              <a:t>　　有名な例として「犬と猫の画像分類」があります。</a:t>
            </a:r>
            <a:endParaRPr kumimoji="1" lang="en-US" altLang="ja-JP" dirty="0"/>
          </a:p>
          <a:p>
            <a:pPr marL="252000"/>
            <a:r>
              <a:rPr kumimoji="1" lang="ja-JP" altLang="en-US" dirty="0"/>
              <a:t>　　</a:t>
            </a:r>
            <a:endParaRPr kumimoji="1" lang="en-US" altLang="ja-JP" dirty="0"/>
          </a:p>
          <a:p>
            <a:pPr marL="252000" defTabSz="360000"/>
            <a:r>
              <a:rPr kumimoji="1" lang="ja-JP" altLang="en-US" dirty="0"/>
              <a:t>　　</a:t>
            </a:r>
            <a:r>
              <a:rPr kumimoji="1" lang="en-US" altLang="ja-JP" dirty="0"/>
              <a:t>a. </a:t>
            </a:r>
            <a:r>
              <a:rPr kumimoji="1" lang="ja-JP" altLang="en-US" dirty="0"/>
              <a:t>教師あり学習の場合</a:t>
            </a:r>
            <a:r>
              <a:rPr kumimoji="1" lang="en-US" altLang="ja-JP" dirty="0"/>
              <a:t>	</a:t>
            </a:r>
            <a:r>
              <a:rPr kumimoji="1" lang="ja-JP" altLang="en-US" dirty="0"/>
              <a:t>：「画像＋正解ラベル（犬／猫）」を与えて学習させます。</a:t>
            </a:r>
            <a:endParaRPr kumimoji="1" lang="en-US" altLang="ja-JP" dirty="0"/>
          </a:p>
          <a:p>
            <a:pPr marL="252000" defTabSz="360000"/>
            <a:r>
              <a:rPr kumimoji="1" lang="ja-JP" altLang="en-US" dirty="0"/>
              <a:t>　　</a:t>
            </a:r>
            <a:r>
              <a:rPr lang="en-US" altLang="ja-JP" dirty="0"/>
              <a:t>b. </a:t>
            </a:r>
            <a:r>
              <a:rPr kumimoji="1" lang="ja-JP" altLang="en-US" dirty="0"/>
              <a:t>教師なし学習の場合</a:t>
            </a:r>
            <a:r>
              <a:rPr kumimoji="1" lang="en-US" altLang="ja-JP" dirty="0"/>
              <a:t>	</a:t>
            </a:r>
            <a:r>
              <a:rPr kumimoji="1" lang="ja-JP" altLang="en-US" dirty="0"/>
              <a:t>： 正解ラベルは与えず、ＡＩが自ら特徴を分析し、「犬の画像と猫の画像は</a:t>
            </a:r>
            <a:r>
              <a:rPr lang="ja-JP" altLang="en-US" dirty="0"/>
              <a:t> </a:t>
            </a:r>
            <a:r>
              <a:rPr kumimoji="1" lang="ja-JP" altLang="en-US" dirty="0"/>
              <a:t>異なるグループだ」と分類します。</a:t>
            </a:r>
            <a:endParaRPr lang="en-US" altLang="ja-JP" dirty="0"/>
          </a:p>
          <a:p>
            <a:pPr>
              <a:spcBef>
                <a:spcPts val="1200"/>
              </a:spcBef>
              <a:spcAft>
                <a:spcPts val="600"/>
              </a:spcAft>
            </a:pPr>
            <a:endParaRPr kumimoji="1" lang="en-US" altLang="ja-JP" dirty="0"/>
          </a:p>
          <a:p>
            <a:pPr>
              <a:spcBef>
                <a:spcPts val="1200"/>
              </a:spcBef>
              <a:spcAft>
                <a:spcPts val="600"/>
              </a:spcAft>
            </a:pPr>
            <a:r>
              <a:rPr kumimoji="1" lang="en-US" altLang="ja-JP" dirty="0"/>
              <a:t>(4) </a:t>
            </a:r>
            <a:r>
              <a:rPr kumimoji="1" lang="ja-JP" altLang="en-US" dirty="0"/>
              <a:t>まとめ</a:t>
            </a:r>
            <a:endParaRPr kumimoji="1" lang="en-US" altLang="ja-JP" dirty="0"/>
          </a:p>
          <a:p>
            <a:pPr>
              <a:spcBef>
                <a:spcPts val="1200"/>
              </a:spcBef>
              <a:spcAft>
                <a:spcPts val="600"/>
              </a:spcAft>
            </a:pPr>
            <a:endParaRPr kumimoji="1" lang="ja-JP" altLang="en-US" dirty="0"/>
          </a:p>
          <a:p>
            <a:pPr marL="252000"/>
            <a:r>
              <a:rPr kumimoji="1" lang="ja-JP" altLang="en-US" dirty="0"/>
              <a:t>教師なし学習は、予期しない発見や本質的な特徴の抽出が得意な手法です。</a:t>
            </a:r>
          </a:p>
          <a:p>
            <a:endParaRPr kumimoji="1" lang="ja-JP" altLang="en-US" dirty="0"/>
          </a:p>
        </p:txBody>
      </p:sp>
      <p:sp>
        <p:nvSpPr>
          <p:cNvPr id="4" name="スライド番号プレースホルダー 3">
            <a:extLst>
              <a:ext uri="{FF2B5EF4-FFF2-40B4-BE49-F238E27FC236}">
                <a16:creationId xmlns:a16="http://schemas.microsoft.com/office/drawing/2014/main" id="{A917D250-62AB-CA9C-5D57-69E8EDC87CFD}"/>
              </a:ext>
            </a:extLst>
          </p:cNvPr>
          <p:cNvSpPr>
            <a:spLocks noGrp="1"/>
          </p:cNvSpPr>
          <p:nvPr>
            <p:ph type="sldNum" sz="quarter" idx="5"/>
          </p:nvPr>
        </p:nvSpPr>
        <p:spPr/>
        <p:txBody>
          <a:bodyPr/>
          <a:lstStyle/>
          <a:p>
            <a:fld id="{A5664C10-A862-47DC-805D-B2FBFBC26E44}" type="slidenum">
              <a:rPr kumimoji="1" lang="ja-JP" altLang="en-US" smtClean="0"/>
              <a:t>9</a:t>
            </a:fld>
            <a:endParaRPr kumimoji="1" lang="ja-JP" altLang="en-US"/>
          </a:p>
        </p:txBody>
      </p:sp>
    </p:spTree>
    <p:extLst>
      <p:ext uri="{BB962C8B-B14F-4D97-AF65-F5344CB8AC3E}">
        <p14:creationId xmlns:p14="http://schemas.microsoft.com/office/powerpoint/2010/main" val="3181771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594E1-8684-7FF3-F395-1E8DE4F962B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110A53D-56D4-A2FE-2721-50F1F231FFE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1D6691F-9C61-DD5C-79B7-DE606159799F}"/>
              </a:ext>
            </a:extLst>
          </p:cNvPr>
          <p:cNvSpPr>
            <a:spLocks noGrp="1"/>
          </p:cNvSpPr>
          <p:nvPr>
            <p:ph type="body" idx="1"/>
          </p:nvPr>
        </p:nvSpPr>
        <p:spPr/>
        <p:txBody>
          <a:bodyPr/>
          <a:lstStyle/>
          <a:p>
            <a:pPr>
              <a:lnSpc>
                <a:spcPct val="110000"/>
              </a:lnSpc>
              <a:spcAft>
                <a:spcPts val="600"/>
              </a:spcAft>
            </a:pPr>
            <a:r>
              <a:rPr kumimoji="1" lang="en-US" altLang="ja-JP" dirty="0"/>
              <a:t>(1)</a:t>
            </a:r>
            <a:r>
              <a:rPr lang="ja-JP" altLang="en-US" dirty="0"/>
              <a:t> </a:t>
            </a:r>
            <a:r>
              <a:rPr kumimoji="1" lang="ja-JP" altLang="en-US" dirty="0"/>
              <a:t>概要</a:t>
            </a:r>
            <a:endParaRPr kumimoji="1" lang="en-US" altLang="ja-JP" dirty="0"/>
          </a:p>
          <a:p>
            <a:pPr>
              <a:lnSpc>
                <a:spcPct val="110000"/>
              </a:lnSpc>
              <a:spcAft>
                <a:spcPts val="600"/>
              </a:spcAft>
            </a:pPr>
            <a:endParaRPr kumimoji="1" lang="ja-JP" altLang="en-US" dirty="0"/>
          </a:p>
          <a:p>
            <a:pPr marL="252000">
              <a:lnSpc>
                <a:spcPct val="110000"/>
              </a:lnSpc>
            </a:pPr>
            <a:r>
              <a:rPr kumimoji="1" lang="ja-JP" altLang="en-US" dirty="0"/>
              <a:t>強化学習とは、ＡＩが試行錯誤を繰り返しながら、最も多くの「報酬」を得られる行動を学習する方法です。</a:t>
            </a:r>
            <a:endParaRPr kumimoji="1" lang="en-US" altLang="ja-JP" dirty="0"/>
          </a:p>
          <a:p>
            <a:pPr marL="252000">
              <a:lnSpc>
                <a:spcPct val="110000"/>
              </a:lnSpc>
            </a:pPr>
            <a:r>
              <a:rPr kumimoji="1" lang="ja-JP" altLang="en-US" dirty="0"/>
              <a:t>仕組みは非常にシンプルで、「成功→報酬</a:t>
            </a:r>
            <a:r>
              <a:rPr kumimoji="1" lang="en-US" altLang="ja-JP" dirty="0"/>
              <a:t>(</a:t>
            </a:r>
            <a:r>
              <a:rPr kumimoji="1" lang="ja-JP" altLang="en-US" dirty="0"/>
              <a:t>加点</a:t>
            </a:r>
            <a:r>
              <a:rPr kumimoji="1" lang="en-US" altLang="ja-JP" dirty="0"/>
              <a:t>)</a:t>
            </a:r>
            <a:r>
              <a:rPr kumimoji="1" lang="ja-JP" altLang="en-US" dirty="0"/>
              <a:t>」「失敗→減点」というルールのもと、ＡＩが「どの行動が最も良い結果を生むか」を体験を通して学んでいきます。</a:t>
            </a:r>
            <a:endParaRPr kumimoji="1" lang="en-US" altLang="ja-JP" dirty="0"/>
          </a:p>
          <a:p>
            <a:pPr marL="252000">
              <a:lnSpc>
                <a:spcPct val="110000"/>
              </a:lnSpc>
            </a:pPr>
            <a:endParaRPr kumimoji="1" lang="ja-JP" altLang="en-US" dirty="0"/>
          </a:p>
          <a:p>
            <a:pPr>
              <a:lnSpc>
                <a:spcPct val="110000"/>
              </a:lnSpc>
              <a:spcBef>
                <a:spcPts val="1200"/>
              </a:spcBef>
              <a:spcAft>
                <a:spcPts val="600"/>
              </a:spcAft>
            </a:pPr>
            <a:r>
              <a:rPr kumimoji="1" lang="en-US" altLang="ja-JP" dirty="0"/>
              <a:t>(2)</a:t>
            </a:r>
            <a:r>
              <a:rPr kumimoji="1" lang="ja-JP" altLang="en-US" dirty="0"/>
              <a:t> 主な用途</a:t>
            </a:r>
            <a:endParaRPr kumimoji="1" lang="en-US" altLang="ja-JP" dirty="0"/>
          </a:p>
          <a:p>
            <a:pPr>
              <a:lnSpc>
                <a:spcPct val="110000"/>
              </a:lnSpc>
              <a:spcBef>
                <a:spcPts val="1200"/>
              </a:spcBef>
              <a:spcAft>
                <a:spcPts val="600"/>
              </a:spcAft>
            </a:pPr>
            <a:endParaRPr kumimoji="1" lang="ja-JP" altLang="en-US" dirty="0"/>
          </a:p>
          <a:p>
            <a:pPr marL="252000">
              <a:lnSpc>
                <a:spcPct val="110000"/>
              </a:lnSpc>
            </a:pPr>
            <a:r>
              <a:rPr kumimoji="1" lang="ja-JP" altLang="en-US" dirty="0"/>
              <a:t>試行錯誤を通じて、最も良い行動を見つけたい場合</a:t>
            </a:r>
            <a:endParaRPr kumimoji="1" lang="en-US" altLang="ja-JP" dirty="0"/>
          </a:p>
          <a:p>
            <a:pPr marL="252000">
              <a:lnSpc>
                <a:spcPct val="110000"/>
              </a:lnSpc>
            </a:pPr>
            <a:endParaRPr kumimoji="1" lang="ja-JP" altLang="en-US" dirty="0"/>
          </a:p>
          <a:p>
            <a:pPr>
              <a:lnSpc>
                <a:spcPct val="110000"/>
              </a:lnSpc>
              <a:spcBef>
                <a:spcPts val="1200"/>
              </a:spcBef>
              <a:spcAft>
                <a:spcPts val="600"/>
              </a:spcAft>
            </a:pPr>
            <a:r>
              <a:rPr kumimoji="1" lang="en-US" altLang="ja-JP" dirty="0"/>
              <a:t>(3) </a:t>
            </a:r>
            <a:r>
              <a:rPr kumimoji="1" lang="ja-JP" altLang="en-US" dirty="0"/>
              <a:t>具体例</a:t>
            </a:r>
          </a:p>
          <a:p>
            <a:pPr marL="423450" indent="-171450">
              <a:lnSpc>
                <a:spcPct val="110000"/>
              </a:lnSpc>
              <a:buFont typeface="Arial" panose="020B0604020202020204" pitchFamily="34" charset="0"/>
              <a:buChar char="•"/>
            </a:pPr>
            <a:r>
              <a:rPr kumimoji="1" lang="ja-JP" altLang="en-US" dirty="0"/>
              <a:t>自転車の練習</a:t>
            </a:r>
            <a:endParaRPr kumimoji="1" lang="en-US" altLang="ja-JP" dirty="0"/>
          </a:p>
          <a:p>
            <a:pPr marL="252000" indent="0">
              <a:lnSpc>
                <a:spcPct val="110000"/>
              </a:lnSpc>
              <a:buFont typeface="Arial" panose="020B0604020202020204" pitchFamily="34" charset="0"/>
              <a:buNone/>
            </a:pPr>
            <a:r>
              <a:rPr kumimoji="1" lang="ja-JP" altLang="en-US" dirty="0"/>
              <a:t>　　自転車に乗れるようになるまでの過程は、強化学習に近いものです。</a:t>
            </a:r>
            <a:endParaRPr kumimoji="1" lang="en-US" altLang="ja-JP" dirty="0"/>
          </a:p>
          <a:p>
            <a:pPr marL="252000" indent="0">
              <a:lnSpc>
                <a:spcPct val="110000"/>
              </a:lnSpc>
              <a:buFont typeface="Arial" panose="020B0604020202020204" pitchFamily="34" charset="0"/>
              <a:buNone/>
            </a:pPr>
            <a:r>
              <a:rPr kumimoji="1" lang="ja-JP" altLang="en-US" dirty="0"/>
              <a:t>　　「うまく前に進めた → 成功</a:t>
            </a:r>
            <a:r>
              <a:rPr kumimoji="1" lang="en-US" altLang="ja-JP" dirty="0"/>
              <a:t>(</a:t>
            </a:r>
            <a:r>
              <a:rPr kumimoji="1" lang="ja-JP" altLang="en-US" dirty="0"/>
              <a:t>報酬</a:t>
            </a:r>
            <a:r>
              <a:rPr kumimoji="1" lang="en-US" altLang="ja-JP" dirty="0"/>
              <a:t>)</a:t>
            </a:r>
            <a:r>
              <a:rPr kumimoji="1" lang="ja-JP" altLang="en-US" dirty="0"/>
              <a:t>」「転んだ → 失敗</a:t>
            </a:r>
            <a:r>
              <a:rPr kumimoji="1" lang="en-US" altLang="ja-JP" dirty="0"/>
              <a:t>(</a:t>
            </a:r>
            <a:r>
              <a:rPr kumimoji="1" lang="ja-JP" altLang="en-US" dirty="0"/>
              <a:t>減点</a:t>
            </a:r>
            <a:r>
              <a:rPr kumimoji="1" lang="en-US" altLang="ja-JP" dirty="0"/>
              <a:t>)</a:t>
            </a:r>
            <a:r>
              <a:rPr kumimoji="1" lang="ja-JP" altLang="en-US" dirty="0"/>
              <a:t>」この繰り返しにより、最適な行動を徐々に身につけていきます。</a:t>
            </a:r>
          </a:p>
          <a:p>
            <a:pPr marL="252000">
              <a:lnSpc>
                <a:spcPct val="110000"/>
              </a:lnSpc>
            </a:pPr>
            <a:endParaRPr lang="en-US" altLang="ja-JP" dirty="0"/>
          </a:p>
          <a:p>
            <a:pPr marL="423450" indent="-171450">
              <a:lnSpc>
                <a:spcPct val="110000"/>
              </a:lnSpc>
              <a:buFont typeface="Arial" panose="020B0604020202020204" pitchFamily="34" charset="0"/>
              <a:buChar char="•"/>
            </a:pPr>
            <a:r>
              <a:rPr kumimoji="1" lang="ja-JP" altLang="en-US" dirty="0"/>
              <a:t>掃除ロボット</a:t>
            </a:r>
            <a:endParaRPr kumimoji="1" lang="en-US" altLang="ja-JP" dirty="0"/>
          </a:p>
          <a:p>
            <a:pPr marL="252000" indent="0">
              <a:lnSpc>
                <a:spcPct val="110000"/>
              </a:lnSpc>
              <a:buFont typeface="Arial" panose="020B0604020202020204" pitchFamily="34" charset="0"/>
              <a:buNone/>
            </a:pPr>
            <a:r>
              <a:rPr kumimoji="1" lang="ja-JP" altLang="en-US" dirty="0"/>
              <a:t>　　掃除を行うたびに、「部屋の間取り」「ゴミの溜まりやすい位置」などを学習し、より効率的に掃除できる行動を選択するようになります。</a:t>
            </a:r>
          </a:p>
          <a:p>
            <a:pPr marL="252000">
              <a:lnSpc>
                <a:spcPct val="110000"/>
              </a:lnSpc>
            </a:pPr>
            <a:endParaRPr kumimoji="1" lang="en-US" altLang="ja-JP" dirty="0"/>
          </a:p>
          <a:p>
            <a:pPr marL="423450" indent="-171450">
              <a:lnSpc>
                <a:spcPct val="110000"/>
              </a:lnSpc>
              <a:buFont typeface="Arial" panose="020B0604020202020204" pitchFamily="34" charset="0"/>
              <a:buChar char="•"/>
            </a:pPr>
            <a:r>
              <a:rPr kumimoji="1" lang="ja-JP" altLang="en-US" dirty="0"/>
              <a:t>ゲームＡＩ</a:t>
            </a:r>
            <a:endParaRPr kumimoji="1" lang="en-US" altLang="ja-JP" dirty="0"/>
          </a:p>
          <a:p>
            <a:pPr marL="252000">
              <a:lnSpc>
                <a:spcPct val="110000"/>
              </a:lnSpc>
            </a:pPr>
            <a:r>
              <a:rPr kumimoji="1" lang="ja-JP" altLang="en-US" dirty="0"/>
              <a:t>　　格闘ゲームや対戦ゲームに搭載される</a:t>
            </a:r>
            <a:r>
              <a:rPr kumimoji="1" lang="en-US" altLang="ja-JP" dirty="0"/>
              <a:t>CPU</a:t>
            </a:r>
            <a:r>
              <a:rPr kumimoji="1" lang="ja-JP" altLang="en-US" dirty="0"/>
              <a:t>も強化学習で動作しています。</a:t>
            </a:r>
            <a:endParaRPr kumimoji="1" lang="en-US" altLang="ja-JP" dirty="0"/>
          </a:p>
          <a:p>
            <a:pPr marL="252000">
              <a:lnSpc>
                <a:spcPct val="110000"/>
              </a:lnSpc>
            </a:pPr>
            <a:r>
              <a:rPr kumimoji="1" lang="ja-JP" altLang="en-US" dirty="0"/>
              <a:t>　　ＡＩはゲームの展開を予測し、勝利につながる最適な行動を選びます。</a:t>
            </a:r>
            <a:endParaRPr kumimoji="1" lang="en-US" altLang="ja-JP" dirty="0"/>
          </a:p>
          <a:p>
            <a:pPr marL="252000">
              <a:lnSpc>
                <a:spcPct val="110000"/>
              </a:lnSpc>
            </a:pPr>
            <a:r>
              <a:rPr kumimoji="1" lang="ja-JP" altLang="en-US" dirty="0"/>
              <a:t>　　有名な例として、囲碁ＡＩの「</a:t>
            </a:r>
            <a:r>
              <a:rPr kumimoji="1" lang="en-US" altLang="ja-JP" dirty="0"/>
              <a:t>AlphaGo(</a:t>
            </a:r>
            <a:r>
              <a:rPr kumimoji="1" lang="ja-JP" altLang="en-US" dirty="0"/>
              <a:t>アルファ碁</a:t>
            </a:r>
            <a:r>
              <a:rPr kumimoji="1" lang="en-US" altLang="ja-JP" dirty="0"/>
              <a:t>)</a:t>
            </a:r>
            <a:r>
              <a:rPr kumimoji="1" lang="ja-JP" altLang="en-US" dirty="0"/>
              <a:t>」があります。</a:t>
            </a:r>
          </a:p>
          <a:p>
            <a:pPr marL="252000">
              <a:lnSpc>
                <a:spcPct val="110000"/>
              </a:lnSpc>
            </a:pPr>
            <a:endParaRPr kumimoji="1" lang="en-US" altLang="ja-JP" dirty="0"/>
          </a:p>
          <a:p>
            <a:pPr marL="423450" indent="-171450">
              <a:lnSpc>
                <a:spcPct val="110000"/>
              </a:lnSpc>
              <a:buFont typeface="Arial" panose="020B0604020202020204" pitchFamily="34" charset="0"/>
              <a:buChar char="•"/>
            </a:pPr>
            <a:r>
              <a:rPr kumimoji="1" lang="ja-JP" altLang="en-US" dirty="0"/>
              <a:t>自動運転</a:t>
            </a:r>
            <a:endParaRPr kumimoji="1" lang="en-US" altLang="ja-JP" dirty="0"/>
          </a:p>
          <a:p>
            <a:pPr marL="252000" indent="0">
              <a:lnSpc>
                <a:spcPct val="110000"/>
              </a:lnSpc>
              <a:buFont typeface="Arial" panose="020B0604020202020204" pitchFamily="34" charset="0"/>
              <a:buNone/>
            </a:pPr>
            <a:r>
              <a:rPr kumimoji="1" lang="ja-JP" altLang="en-US" dirty="0"/>
              <a:t>　　シミュレーションを通して、「衝突しない走行方法」「異なる交通状況での対応方法」などを学習します。</a:t>
            </a:r>
            <a:endParaRPr kumimoji="1" lang="en-US" altLang="ja-JP" dirty="0"/>
          </a:p>
          <a:p>
            <a:pPr marL="252000" indent="0">
              <a:lnSpc>
                <a:spcPct val="110000"/>
              </a:lnSpc>
              <a:buFont typeface="Arial" panose="020B0604020202020204" pitchFamily="34" charset="0"/>
              <a:buNone/>
            </a:pPr>
            <a:r>
              <a:rPr kumimoji="1" lang="ja-JP" altLang="en-US" dirty="0"/>
              <a:t>　　試行錯誤を重ねることで、状況に応じた最適な運転行動を選べるようになります。</a:t>
            </a:r>
            <a:endParaRPr kumimoji="1" lang="en-US" altLang="ja-JP" dirty="0"/>
          </a:p>
          <a:p>
            <a:pPr marL="252000">
              <a:lnSpc>
                <a:spcPct val="110000"/>
              </a:lnSpc>
            </a:pPr>
            <a:endParaRPr kumimoji="1" lang="en-US" altLang="ja-JP" dirty="0"/>
          </a:p>
          <a:p>
            <a:pPr>
              <a:lnSpc>
                <a:spcPct val="110000"/>
              </a:lnSpc>
              <a:spcBef>
                <a:spcPts val="1200"/>
              </a:spcBef>
              <a:spcAft>
                <a:spcPts val="600"/>
              </a:spcAft>
            </a:pPr>
            <a:r>
              <a:rPr lang="ja-JP" altLang="en-US" dirty="0"/>
              <a:t>＜この章の</a:t>
            </a:r>
            <a:r>
              <a:rPr kumimoji="1" lang="ja-JP" altLang="en-US" dirty="0"/>
              <a:t>まとめ＞</a:t>
            </a:r>
            <a:endParaRPr kumimoji="1" lang="en-US" altLang="ja-JP" dirty="0"/>
          </a:p>
          <a:p>
            <a:pPr>
              <a:lnSpc>
                <a:spcPct val="110000"/>
              </a:lnSpc>
              <a:spcBef>
                <a:spcPts val="1200"/>
              </a:spcBef>
              <a:spcAft>
                <a:spcPts val="600"/>
              </a:spcAft>
            </a:pPr>
            <a:endParaRPr kumimoji="1" lang="ja-JP" altLang="en-US" dirty="0"/>
          </a:p>
          <a:p>
            <a:pPr marL="144000">
              <a:lnSpc>
                <a:spcPct val="110000"/>
              </a:lnSpc>
            </a:pPr>
            <a:r>
              <a:rPr kumimoji="1" lang="ja-JP" altLang="en-US" dirty="0"/>
              <a:t>強化学習とは、ＡＩが経験を通して成功と失敗を学び、最適な行動を選択できるようになる手法です。</a:t>
            </a:r>
            <a:endParaRPr kumimoji="1" lang="en-US" altLang="ja-JP" dirty="0"/>
          </a:p>
          <a:p>
            <a:pPr marL="144000">
              <a:lnSpc>
                <a:spcPct val="110000"/>
              </a:lnSpc>
            </a:pPr>
            <a:r>
              <a:rPr kumimoji="1" lang="ja-JP" altLang="en-US" dirty="0"/>
              <a:t>人間や動物の学習方法に近い点が特徴であり、今後のＡＩ分野においても重要な技術です。</a:t>
            </a:r>
          </a:p>
          <a:p>
            <a:endParaRPr kumimoji="1" lang="ja-JP" altLang="en-US" dirty="0"/>
          </a:p>
        </p:txBody>
      </p:sp>
      <p:sp>
        <p:nvSpPr>
          <p:cNvPr id="4" name="スライド番号プレースホルダー 3">
            <a:extLst>
              <a:ext uri="{FF2B5EF4-FFF2-40B4-BE49-F238E27FC236}">
                <a16:creationId xmlns:a16="http://schemas.microsoft.com/office/drawing/2014/main" id="{C4138D0B-90D7-BB84-F6FD-EA11617CB6D8}"/>
              </a:ext>
            </a:extLst>
          </p:cNvPr>
          <p:cNvSpPr>
            <a:spLocks noGrp="1"/>
          </p:cNvSpPr>
          <p:nvPr>
            <p:ph type="sldNum" sz="quarter" idx="5"/>
          </p:nvPr>
        </p:nvSpPr>
        <p:spPr/>
        <p:txBody>
          <a:bodyPr/>
          <a:lstStyle/>
          <a:p>
            <a:fld id="{A5664C10-A862-47DC-805D-B2FBFBC26E44}" type="slidenum">
              <a:rPr kumimoji="1" lang="ja-JP" altLang="en-US" smtClean="0"/>
              <a:t>10</a:t>
            </a:fld>
            <a:endParaRPr kumimoji="1" lang="ja-JP" altLang="en-US"/>
          </a:p>
        </p:txBody>
      </p:sp>
    </p:spTree>
    <p:extLst>
      <p:ext uri="{BB962C8B-B14F-4D97-AF65-F5344CB8AC3E}">
        <p14:creationId xmlns:p14="http://schemas.microsoft.com/office/powerpoint/2010/main" val="20182752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CFB317-59AD-8A4A-6434-4E2352357FC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B8401F7-81B2-B77C-5446-35D12DBA9C9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4FEF64F-DD5B-CA1E-9C95-43AF5979B112}"/>
              </a:ext>
            </a:extLst>
          </p:cNvPr>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a:extLst>
              <a:ext uri="{FF2B5EF4-FFF2-40B4-BE49-F238E27FC236}">
                <a16:creationId xmlns:a16="http://schemas.microsoft.com/office/drawing/2014/main" id="{D59EFA29-B777-7168-5473-F7E109E17E6A}"/>
              </a:ext>
            </a:extLst>
          </p:cNvPr>
          <p:cNvSpPr>
            <a:spLocks noGrp="1"/>
          </p:cNvSpPr>
          <p:nvPr>
            <p:ph type="sldNum" sz="quarter" idx="5"/>
          </p:nvPr>
        </p:nvSpPr>
        <p:spPr/>
        <p:txBody>
          <a:bodyPr/>
          <a:lstStyle/>
          <a:p>
            <a:fld id="{A5664C10-A862-47DC-805D-B2FBFBC26E44}" type="slidenum">
              <a:rPr kumimoji="1" lang="ja-JP" altLang="en-US" smtClean="0"/>
              <a:t>11</a:t>
            </a:fld>
            <a:endParaRPr kumimoji="1" lang="ja-JP" altLang="en-US"/>
          </a:p>
        </p:txBody>
      </p:sp>
    </p:spTree>
    <p:extLst>
      <p:ext uri="{BB962C8B-B14F-4D97-AF65-F5344CB8AC3E}">
        <p14:creationId xmlns:p14="http://schemas.microsoft.com/office/powerpoint/2010/main" val="28959395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機械学習は日々進化しており、その発展の中心にあるのが「ニューラルネットワーク」と「ディープラーニング」です。</a:t>
            </a:r>
            <a:endParaRPr kumimoji="1" lang="en-US" altLang="ja-JP" dirty="0"/>
          </a:p>
          <a:p>
            <a:r>
              <a:rPr kumimoji="1" lang="ja-JP" altLang="en-US" dirty="0"/>
              <a:t>詳しく見ていきましょう。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12</a:t>
            </a:fld>
            <a:endParaRPr kumimoji="1" lang="ja-JP" altLang="en-US"/>
          </a:p>
        </p:txBody>
      </p:sp>
    </p:spTree>
    <p:extLst>
      <p:ext uri="{BB962C8B-B14F-4D97-AF65-F5344CB8AC3E}">
        <p14:creationId xmlns:p14="http://schemas.microsoft.com/office/powerpoint/2010/main" val="17141706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762B7C-C9C9-7093-E29B-877C8E0E7D6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436FFD1-6DCE-50CD-C540-885173DB935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3C4A9D9-41CB-D114-8962-309FC050A314}"/>
              </a:ext>
            </a:extLst>
          </p:cNvPr>
          <p:cNvSpPr>
            <a:spLocks noGrp="1"/>
          </p:cNvSpPr>
          <p:nvPr>
            <p:ph type="body" idx="1"/>
          </p:nvPr>
        </p:nvSpPr>
        <p:spPr/>
        <p:txBody>
          <a:bodyPr/>
          <a:lstStyle/>
          <a:p>
            <a:pPr>
              <a:spcAft>
                <a:spcPts val="600"/>
              </a:spcAft>
            </a:pPr>
            <a:r>
              <a:rPr kumimoji="1" lang="en-US" altLang="ja-JP" dirty="0"/>
              <a:t>(1)</a:t>
            </a:r>
            <a:r>
              <a:rPr kumimoji="1" lang="ja-JP" altLang="en-US" dirty="0"/>
              <a:t> 概要</a:t>
            </a:r>
            <a:endParaRPr kumimoji="1" lang="en-US" altLang="ja-JP" dirty="0"/>
          </a:p>
          <a:p>
            <a:pPr>
              <a:spcAft>
                <a:spcPts val="600"/>
              </a:spcAft>
            </a:pPr>
            <a:endParaRPr kumimoji="1" lang="ja-JP" altLang="en-US" dirty="0"/>
          </a:p>
          <a:p>
            <a:pPr marL="252000"/>
            <a:r>
              <a:rPr kumimoji="1" lang="ja-JP" altLang="en-US" dirty="0"/>
              <a:t>生成ＡＩには、ニューラルネットワークという重要な仕組みが関わっています。</a:t>
            </a:r>
            <a:endParaRPr kumimoji="1" lang="en-US" altLang="ja-JP" dirty="0"/>
          </a:p>
          <a:p>
            <a:pPr marL="252000"/>
            <a:r>
              <a:rPr kumimoji="1" lang="ja-JP" altLang="en-US" dirty="0"/>
              <a:t>ニューラルネットワークの理解は、生成ＡＩを正しく理解するための基礎となるものです。</a:t>
            </a:r>
            <a:endParaRPr kumimoji="1" lang="en-US" altLang="ja-JP" dirty="0"/>
          </a:p>
          <a:p>
            <a:pPr marL="252000"/>
            <a:r>
              <a:rPr kumimoji="1" lang="ja-JP" altLang="en-US" dirty="0"/>
              <a:t>ここではその構造と特徴について解説します。</a:t>
            </a:r>
            <a:endParaRPr kumimoji="1" lang="en-US" altLang="ja-JP" dirty="0"/>
          </a:p>
          <a:p>
            <a:pPr marL="252000"/>
            <a:endParaRPr kumimoji="1" lang="en-US" altLang="ja-JP" dirty="0"/>
          </a:p>
          <a:p>
            <a:pPr marL="252000"/>
            <a:r>
              <a:rPr kumimoji="1" lang="ja-JP" altLang="en-US" dirty="0"/>
              <a:t>ニューラルネットワークとは、人の脳を模倣したＡＩの学習モデルです。</a:t>
            </a:r>
            <a:endParaRPr kumimoji="1" lang="en-US" altLang="ja-JP" dirty="0"/>
          </a:p>
          <a:p>
            <a:pPr marL="252000"/>
            <a:r>
              <a:rPr kumimoji="1" lang="ja-JP" altLang="en-US" dirty="0"/>
              <a:t>多くの「ニューロン</a:t>
            </a:r>
            <a:r>
              <a:rPr kumimoji="1" lang="en-US" altLang="ja-JP" dirty="0"/>
              <a:t>(</a:t>
            </a:r>
            <a:r>
              <a:rPr kumimoji="1" lang="ja-JP" altLang="en-US" dirty="0"/>
              <a:t>神経細胞</a:t>
            </a:r>
            <a:r>
              <a:rPr kumimoji="1" lang="en-US" altLang="ja-JP" dirty="0"/>
              <a:t>)</a:t>
            </a:r>
            <a:r>
              <a:rPr kumimoji="1" lang="ja-JP" altLang="en-US" dirty="0"/>
              <a:t>」が層状に並び、データを入力・計算・出力することで、データのパターンや特徴を学習します。</a:t>
            </a:r>
            <a:endParaRPr kumimoji="1" lang="en-US" altLang="ja-JP" dirty="0"/>
          </a:p>
          <a:p>
            <a:pPr marL="252000"/>
            <a:r>
              <a:rPr kumimoji="1" lang="ja-JP" altLang="en-US" dirty="0"/>
              <a:t>ニューラルネットワークは「入力層」「中間層」「出力層」の</a:t>
            </a:r>
            <a:r>
              <a:rPr kumimoji="1" lang="en-US" altLang="ja-JP" dirty="0"/>
              <a:t>3</a:t>
            </a:r>
            <a:r>
              <a:rPr kumimoji="1" lang="ja-JP" altLang="en-US" dirty="0"/>
              <a:t>つの層で構成されます。</a:t>
            </a:r>
            <a:endParaRPr kumimoji="1" lang="en-US" altLang="ja-JP" dirty="0"/>
          </a:p>
          <a:p>
            <a:pPr marL="252000"/>
            <a:r>
              <a:rPr kumimoji="1" lang="ja-JP" altLang="en-US" dirty="0"/>
              <a:t>入力層に与えたデータは、中間層で複数の計算処理を経て、最終的な結果として出力層に送られま</a:t>
            </a:r>
            <a:r>
              <a:rPr lang="ja-JP" altLang="en-US" dirty="0"/>
              <a:t>す。</a:t>
            </a:r>
            <a:endParaRPr lang="en-US" altLang="ja-JP" dirty="0"/>
          </a:p>
          <a:p>
            <a:pPr marL="252000"/>
            <a:endParaRPr kumimoji="1" lang="en-US" altLang="ja-JP" dirty="0"/>
          </a:p>
          <a:p>
            <a:pPr>
              <a:spcAft>
                <a:spcPts val="600"/>
              </a:spcAft>
            </a:pPr>
            <a:r>
              <a:rPr kumimoji="1" lang="en-US" altLang="ja-JP" dirty="0"/>
              <a:t>(2)</a:t>
            </a:r>
            <a:r>
              <a:rPr kumimoji="1" lang="ja-JP" altLang="en-US" dirty="0"/>
              <a:t> 図の構成要素</a:t>
            </a:r>
            <a:endParaRPr kumimoji="1" lang="en-US" altLang="ja-JP" dirty="0"/>
          </a:p>
          <a:p>
            <a:pPr>
              <a:spcAft>
                <a:spcPts val="600"/>
              </a:spcAft>
            </a:pPr>
            <a:endParaRPr kumimoji="1" lang="en-US" altLang="ja-JP" dirty="0"/>
          </a:p>
          <a:p>
            <a:pPr marL="423450" indent="-171450">
              <a:spcBef>
                <a:spcPts val="600"/>
              </a:spcBef>
              <a:buFont typeface="Arial" panose="020B0604020202020204" pitchFamily="34" charset="0"/>
              <a:buChar char="•"/>
            </a:pPr>
            <a:r>
              <a:rPr kumimoji="1" lang="ja-JP" altLang="en-US" dirty="0"/>
              <a:t>ニューロン</a:t>
            </a:r>
            <a:endParaRPr kumimoji="1" lang="en-US" altLang="ja-JP" dirty="0"/>
          </a:p>
          <a:p>
            <a:pPr marL="252000" indent="0">
              <a:spcBef>
                <a:spcPts val="600"/>
              </a:spcBef>
              <a:buFont typeface="Arial" panose="020B0604020202020204" pitchFamily="34" charset="0"/>
              <a:buNone/>
            </a:pPr>
            <a:r>
              <a:rPr kumimoji="1" lang="ja-JP" altLang="en-US" dirty="0"/>
              <a:t>　　各ニューロン</a:t>
            </a:r>
            <a:r>
              <a:rPr kumimoji="1" lang="en-US" altLang="ja-JP" dirty="0"/>
              <a:t>(</a:t>
            </a:r>
            <a:r>
              <a:rPr kumimoji="1" lang="ja-JP" altLang="en-US" dirty="0"/>
              <a:t>図の丸印</a:t>
            </a:r>
            <a:r>
              <a:rPr kumimoji="1" lang="en-US" altLang="ja-JP" dirty="0"/>
              <a:t>)</a:t>
            </a:r>
            <a:r>
              <a:rPr kumimoji="1" lang="ja-JP" altLang="en-US" dirty="0"/>
              <a:t>はひとつの数値を持ち、次の層のニューロンへ値を送ります。</a:t>
            </a:r>
          </a:p>
          <a:p>
            <a:pPr marL="252000">
              <a:spcBef>
                <a:spcPts val="600"/>
              </a:spcBef>
            </a:pPr>
            <a:endParaRPr lang="en-US" altLang="ja-JP" dirty="0"/>
          </a:p>
          <a:p>
            <a:pPr marL="423450" indent="-171450">
              <a:spcBef>
                <a:spcPts val="600"/>
              </a:spcBef>
              <a:buFont typeface="Arial" panose="020B0604020202020204" pitchFamily="34" charset="0"/>
              <a:buChar char="•"/>
            </a:pPr>
            <a:r>
              <a:rPr kumimoji="1" lang="ja-JP" altLang="en-US" dirty="0"/>
              <a:t>シナプス</a:t>
            </a:r>
            <a:endParaRPr kumimoji="1" lang="en-US" altLang="ja-JP" dirty="0"/>
          </a:p>
          <a:p>
            <a:pPr marL="252000" indent="0">
              <a:spcBef>
                <a:spcPts val="600"/>
              </a:spcBef>
              <a:buFont typeface="Arial" panose="020B0604020202020204" pitchFamily="34" charset="0"/>
              <a:buNone/>
            </a:pPr>
            <a:r>
              <a:rPr kumimoji="1" lang="ja-JP" altLang="en-US" dirty="0"/>
              <a:t>　　ニューロン同士をつなぐ線をシナプスと呼びます。</a:t>
            </a:r>
            <a:endParaRPr kumimoji="1" lang="en-US" altLang="ja-JP" dirty="0"/>
          </a:p>
          <a:p>
            <a:pPr marL="252000" indent="0">
              <a:spcBef>
                <a:spcPts val="600"/>
              </a:spcBef>
              <a:buFont typeface="Arial" panose="020B0604020202020204" pitchFamily="34" charset="0"/>
              <a:buNone/>
            </a:pPr>
            <a:r>
              <a:rPr kumimoji="1" lang="ja-JP" altLang="en-US" dirty="0"/>
              <a:t>　　値が通る際に「重み</a:t>
            </a:r>
            <a:r>
              <a:rPr kumimoji="1" lang="en-US" altLang="ja-JP" dirty="0"/>
              <a:t>(Weight)</a:t>
            </a:r>
            <a:r>
              <a:rPr kumimoji="1" lang="ja-JP" altLang="en-US" dirty="0"/>
              <a:t>」が掛け算されます。</a:t>
            </a:r>
          </a:p>
          <a:p>
            <a:pPr marL="252000">
              <a:spcBef>
                <a:spcPts val="600"/>
              </a:spcBef>
            </a:pPr>
            <a:endParaRPr lang="en-US" altLang="ja-JP" dirty="0"/>
          </a:p>
          <a:p>
            <a:pPr marL="423450" indent="-171450">
              <a:spcBef>
                <a:spcPts val="600"/>
              </a:spcBef>
              <a:buFont typeface="Arial" panose="020B0604020202020204" pitchFamily="34" charset="0"/>
              <a:buChar char="•"/>
            </a:pPr>
            <a:r>
              <a:rPr kumimoji="1" lang="ja-JP" altLang="en-US" dirty="0"/>
              <a:t>重み</a:t>
            </a:r>
            <a:endParaRPr kumimoji="1" lang="en-US" altLang="ja-JP" dirty="0"/>
          </a:p>
          <a:p>
            <a:pPr marL="252000" indent="0">
              <a:spcBef>
                <a:spcPts val="600"/>
              </a:spcBef>
              <a:buFont typeface="Arial" panose="020B0604020202020204" pitchFamily="34" charset="0"/>
              <a:buNone/>
            </a:pPr>
            <a:r>
              <a:rPr kumimoji="1" lang="ja-JP" altLang="en-US" dirty="0"/>
              <a:t>　　シナプスが持つ数値で、値の重要度を調整します。</a:t>
            </a:r>
          </a:p>
          <a:p>
            <a:pPr marL="252000">
              <a:spcBef>
                <a:spcPts val="600"/>
              </a:spcBef>
            </a:pPr>
            <a:endParaRPr lang="en-US" altLang="ja-JP" dirty="0"/>
          </a:p>
          <a:p>
            <a:pPr marL="423450" indent="-171450">
              <a:spcBef>
                <a:spcPts val="600"/>
              </a:spcBef>
              <a:buFont typeface="Arial" panose="020B0604020202020204" pitchFamily="34" charset="0"/>
              <a:buChar char="•"/>
            </a:pPr>
            <a:r>
              <a:rPr kumimoji="1" lang="ja-JP" altLang="en-US" dirty="0"/>
              <a:t>バイアス</a:t>
            </a:r>
            <a:endParaRPr kumimoji="1" lang="en-US" altLang="ja-JP" dirty="0"/>
          </a:p>
          <a:p>
            <a:pPr marL="252000" indent="0">
              <a:spcBef>
                <a:spcPts val="600"/>
              </a:spcBef>
              <a:buFont typeface="Arial" panose="020B0604020202020204" pitchFamily="34" charset="0"/>
              <a:buNone/>
            </a:pPr>
            <a:r>
              <a:rPr kumimoji="1" lang="ja-JP" altLang="en-US" dirty="0"/>
              <a:t>　　ニューロンが持つ定数で、計算結果を微調整します。</a:t>
            </a:r>
          </a:p>
          <a:p>
            <a:pPr marL="252000">
              <a:spcBef>
                <a:spcPts val="600"/>
              </a:spcBef>
            </a:pPr>
            <a:endParaRPr lang="en-US" altLang="ja-JP" dirty="0"/>
          </a:p>
          <a:p>
            <a:pPr marL="423450" indent="-171450">
              <a:spcBef>
                <a:spcPts val="600"/>
              </a:spcBef>
              <a:buFont typeface="Arial" panose="020B0604020202020204" pitchFamily="34" charset="0"/>
              <a:buChar char="•"/>
            </a:pPr>
            <a:r>
              <a:rPr kumimoji="1" lang="ja-JP" altLang="en-US" dirty="0"/>
              <a:t>活性化関数</a:t>
            </a:r>
            <a:endParaRPr kumimoji="1" lang="en-US" altLang="ja-JP" dirty="0"/>
          </a:p>
          <a:p>
            <a:pPr marL="252000" indent="0">
              <a:spcBef>
                <a:spcPts val="600"/>
              </a:spcBef>
              <a:buFont typeface="Arial" panose="020B0604020202020204" pitchFamily="34" charset="0"/>
              <a:buNone/>
            </a:pPr>
            <a:r>
              <a:rPr kumimoji="1" lang="ja-JP" altLang="en-US" dirty="0"/>
              <a:t>　　中間層で計算された値は、そのまま次の層に送られず、「活性化関数」と呼ばれる変換処理を通ってから次の層へ渡ります。</a:t>
            </a:r>
            <a:endParaRPr kumimoji="1" lang="en-US" altLang="ja-JP" dirty="0"/>
          </a:p>
          <a:p>
            <a:pPr marL="252000" indent="0">
              <a:spcBef>
                <a:spcPts val="600"/>
              </a:spcBef>
              <a:buFont typeface="Arial" panose="020B0604020202020204" pitchFamily="34" charset="0"/>
              <a:buNone/>
            </a:pPr>
            <a:r>
              <a:rPr kumimoji="1" lang="ja-JP" altLang="en-US" dirty="0"/>
              <a:t>　　ニューラルネットワークは、活性化関数によって複雑な分類問題や予測問題に対応できるようになります。</a:t>
            </a:r>
          </a:p>
          <a:p>
            <a:pPr marL="252000">
              <a:spcBef>
                <a:spcPts val="600"/>
              </a:spcBef>
            </a:pPr>
            <a:endParaRPr kumimoji="1" lang="ja-JP" altLang="en-US" dirty="0"/>
          </a:p>
        </p:txBody>
      </p:sp>
      <p:sp>
        <p:nvSpPr>
          <p:cNvPr id="4" name="スライド番号プレースホルダー 3">
            <a:extLst>
              <a:ext uri="{FF2B5EF4-FFF2-40B4-BE49-F238E27FC236}">
                <a16:creationId xmlns:a16="http://schemas.microsoft.com/office/drawing/2014/main" id="{D4F92E5B-D105-CAA6-53DF-063D6AFAE101}"/>
              </a:ext>
            </a:extLst>
          </p:cNvPr>
          <p:cNvSpPr>
            <a:spLocks noGrp="1"/>
          </p:cNvSpPr>
          <p:nvPr>
            <p:ph type="sldNum" sz="quarter" idx="5"/>
          </p:nvPr>
        </p:nvSpPr>
        <p:spPr/>
        <p:txBody>
          <a:bodyPr/>
          <a:lstStyle/>
          <a:p>
            <a:fld id="{A5664C10-A862-47DC-805D-B2FBFBC26E44}" type="slidenum">
              <a:rPr kumimoji="1" lang="ja-JP" altLang="en-US" smtClean="0"/>
              <a:t>13</a:t>
            </a:fld>
            <a:endParaRPr kumimoji="1" lang="ja-JP" altLang="en-US"/>
          </a:p>
        </p:txBody>
      </p:sp>
    </p:spTree>
    <p:extLst>
      <p:ext uri="{BB962C8B-B14F-4D97-AF65-F5344CB8AC3E}">
        <p14:creationId xmlns:p14="http://schemas.microsoft.com/office/powerpoint/2010/main" val="23039665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F02F5-5A75-8F91-4519-8C97E6421FE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7A4D7AB-9806-1F71-A3B4-80B03715244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201FE38-272E-0E17-5F6D-02E9561FD5F4}"/>
              </a:ext>
            </a:extLst>
          </p:cNvPr>
          <p:cNvSpPr>
            <a:spLocks noGrp="1"/>
          </p:cNvSpPr>
          <p:nvPr>
            <p:ph type="body" idx="1"/>
          </p:nvPr>
        </p:nvSpPr>
        <p:spPr/>
        <p:txBody>
          <a:bodyPr/>
          <a:lstStyle/>
          <a:p>
            <a:r>
              <a:rPr kumimoji="1" lang="ja-JP" altLang="en-US" dirty="0"/>
              <a:t>ニューラルネットワークの最大の特徴は、特徴量</a:t>
            </a:r>
            <a:r>
              <a:rPr kumimoji="1" lang="en-US" altLang="ja-JP" dirty="0"/>
              <a:t>(</a:t>
            </a:r>
            <a:r>
              <a:rPr kumimoji="1" lang="ja-JP" altLang="en-US" dirty="0"/>
              <a:t>データの中でＡＩが注目すべき重要な要素</a:t>
            </a:r>
            <a:r>
              <a:rPr kumimoji="1" lang="en-US" altLang="ja-JP" dirty="0"/>
              <a:t>)</a:t>
            </a:r>
            <a:r>
              <a:rPr kumimoji="1" lang="ja-JP" altLang="en-US" dirty="0"/>
              <a:t>を自動で学習できることです。</a:t>
            </a:r>
            <a:endParaRPr kumimoji="1" lang="en-US" altLang="ja-JP" dirty="0"/>
          </a:p>
          <a:p>
            <a:r>
              <a:rPr kumimoji="1" lang="ja-JP" altLang="en-US" dirty="0"/>
              <a:t>従来の機械学習では、「どこに注目するべきか」「どの特徴が重要なのか」を人間が事前に定義する必要がありました。</a:t>
            </a:r>
            <a:endParaRPr kumimoji="1" lang="en-US" altLang="ja-JP" dirty="0"/>
          </a:p>
          <a:p>
            <a:endParaRPr kumimoji="1" lang="en-US" altLang="ja-JP" dirty="0"/>
          </a:p>
          <a:p>
            <a:r>
              <a:rPr kumimoji="1" lang="ja-JP" altLang="en-US" dirty="0"/>
              <a:t>例：猫画像の判定ＡＩを作る場合</a:t>
            </a:r>
            <a:endParaRPr kumimoji="1" lang="en-US" altLang="ja-JP" dirty="0"/>
          </a:p>
          <a:p>
            <a:r>
              <a:rPr kumimoji="1" lang="ja-JP" altLang="en-US" dirty="0"/>
              <a:t>　　　→「耳の形」「目の位置」など、人間が特徴量を決める必要がありました。</a:t>
            </a:r>
            <a:endParaRPr kumimoji="1" lang="en-US" altLang="ja-JP" dirty="0"/>
          </a:p>
          <a:p>
            <a:endParaRPr kumimoji="1" lang="ja-JP" altLang="en-US" dirty="0"/>
          </a:p>
          <a:p>
            <a:r>
              <a:rPr kumimoji="1" lang="ja-JP" altLang="en-US" dirty="0"/>
              <a:t>しかしニューラルネットワークでは、ＡＩがデータをもとに自動で重要な特徴を学習します。</a:t>
            </a:r>
            <a:endParaRPr kumimoji="1" lang="en-US" altLang="ja-JP" dirty="0"/>
          </a:p>
          <a:p>
            <a:r>
              <a:rPr kumimoji="1" lang="ja-JP" altLang="en-US" dirty="0"/>
              <a:t>そのため、人間は大量のデータを用意するだけでよく、精度の高いモデルを構築できる点が大きな利点です。</a:t>
            </a:r>
          </a:p>
          <a:p>
            <a:endParaRPr kumimoji="1" lang="ja-JP" altLang="en-US" dirty="0"/>
          </a:p>
        </p:txBody>
      </p:sp>
      <p:sp>
        <p:nvSpPr>
          <p:cNvPr id="4" name="スライド番号プレースホルダー 3">
            <a:extLst>
              <a:ext uri="{FF2B5EF4-FFF2-40B4-BE49-F238E27FC236}">
                <a16:creationId xmlns:a16="http://schemas.microsoft.com/office/drawing/2014/main" id="{450DF228-18A9-BCFC-821F-6A6FF462DF18}"/>
              </a:ext>
            </a:extLst>
          </p:cNvPr>
          <p:cNvSpPr>
            <a:spLocks noGrp="1"/>
          </p:cNvSpPr>
          <p:nvPr>
            <p:ph type="sldNum" sz="quarter" idx="5"/>
          </p:nvPr>
        </p:nvSpPr>
        <p:spPr/>
        <p:txBody>
          <a:bodyPr/>
          <a:lstStyle/>
          <a:p>
            <a:fld id="{A5664C10-A862-47DC-805D-B2FBFBC26E44}" type="slidenum">
              <a:rPr kumimoji="1" lang="ja-JP" altLang="en-US" smtClean="0"/>
              <a:t>14</a:t>
            </a:fld>
            <a:endParaRPr kumimoji="1" lang="ja-JP" altLang="en-US"/>
          </a:p>
        </p:txBody>
      </p:sp>
    </p:spTree>
    <p:extLst>
      <p:ext uri="{BB962C8B-B14F-4D97-AF65-F5344CB8AC3E}">
        <p14:creationId xmlns:p14="http://schemas.microsoft.com/office/powerpoint/2010/main" val="32796511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747AAE-C396-5249-FA81-ABF33EB8DE9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9001FC4-E95C-EAD9-AE29-299D77EA96A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629C834-462B-9E17-F77F-5344C62AA7AC}"/>
              </a:ext>
            </a:extLst>
          </p:cNvPr>
          <p:cNvSpPr>
            <a:spLocks noGrp="1"/>
          </p:cNvSpPr>
          <p:nvPr>
            <p:ph type="body" idx="1"/>
          </p:nvPr>
        </p:nvSpPr>
        <p:spPr/>
        <p:txBody>
          <a:bodyPr/>
          <a:lstStyle/>
          <a:p>
            <a:pPr>
              <a:spcAft>
                <a:spcPts val="1200"/>
              </a:spcAft>
            </a:pPr>
            <a:r>
              <a:rPr kumimoji="1" lang="ja-JP" altLang="en-US" dirty="0"/>
              <a:t>ディープラーニング</a:t>
            </a:r>
            <a:r>
              <a:rPr kumimoji="1" lang="en-US" altLang="ja-JP" dirty="0"/>
              <a:t>(</a:t>
            </a:r>
            <a:r>
              <a:rPr kumimoji="1" lang="ja-JP" altLang="en-US" dirty="0"/>
              <a:t>深層学習</a:t>
            </a:r>
            <a:r>
              <a:rPr kumimoji="1" lang="en-US" altLang="ja-JP" dirty="0"/>
              <a:t>)</a:t>
            </a:r>
            <a:r>
              <a:rPr kumimoji="1" lang="ja-JP" altLang="en-US" dirty="0"/>
              <a:t>とは、ニューラルネットワークの中間層を増やし、多層化した学習モデルのことを指します。</a:t>
            </a:r>
            <a:endParaRPr kumimoji="1" lang="en-US" altLang="ja-JP" dirty="0"/>
          </a:p>
          <a:p>
            <a:pPr>
              <a:spcAft>
                <a:spcPts val="1200"/>
              </a:spcAft>
            </a:pPr>
            <a:endParaRPr kumimoji="1" lang="en-US" altLang="ja-JP" dirty="0"/>
          </a:p>
          <a:p>
            <a:pPr>
              <a:spcAft>
                <a:spcPts val="1200"/>
              </a:spcAft>
            </a:pPr>
            <a:r>
              <a:rPr kumimoji="1" lang="ja-JP" altLang="en-US" dirty="0"/>
              <a:t>中間層が複数あるものを深層ニューラルネットワーク</a:t>
            </a:r>
            <a:r>
              <a:rPr kumimoji="1" lang="en-US" altLang="ja-JP" dirty="0"/>
              <a:t>(Deep Neural Network)</a:t>
            </a:r>
            <a:r>
              <a:rPr kumimoji="1" lang="ja-JP" altLang="en-US" dirty="0"/>
              <a:t>＝ディープラーニング と呼びます。</a:t>
            </a:r>
          </a:p>
          <a:p>
            <a:r>
              <a:rPr kumimoji="1" lang="ja-JP" altLang="en-US" dirty="0"/>
              <a:t>ディープラーニングの登場により、これまで解決が難しかった複雑な分類問題や高度な予測問題を、高精度で扱えるようになりました。</a:t>
            </a:r>
            <a:endParaRPr kumimoji="1" lang="en-US" altLang="ja-JP" dirty="0"/>
          </a:p>
          <a:p>
            <a:r>
              <a:rPr kumimoji="1" lang="ja-JP" altLang="en-US" dirty="0"/>
              <a:t>生成ＡＩが急速に発展した背景には、このディープラーニング技術の存在があります。</a:t>
            </a:r>
          </a:p>
          <a:p>
            <a:endParaRPr kumimoji="1" lang="ja-JP" altLang="en-US" dirty="0"/>
          </a:p>
        </p:txBody>
      </p:sp>
      <p:sp>
        <p:nvSpPr>
          <p:cNvPr id="4" name="スライド番号プレースホルダー 3">
            <a:extLst>
              <a:ext uri="{FF2B5EF4-FFF2-40B4-BE49-F238E27FC236}">
                <a16:creationId xmlns:a16="http://schemas.microsoft.com/office/drawing/2014/main" id="{4B006C99-D711-DF6F-985B-5AB038390A62}"/>
              </a:ext>
            </a:extLst>
          </p:cNvPr>
          <p:cNvSpPr>
            <a:spLocks noGrp="1"/>
          </p:cNvSpPr>
          <p:nvPr>
            <p:ph type="sldNum" sz="quarter" idx="5"/>
          </p:nvPr>
        </p:nvSpPr>
        <p:spPr/>
        <p:txBody>
          <a:bodyPr/>
          <a:lstStyle/>
          <a:p>
            <a:fld id="{A5664C10-A862-47DC-805D-B2FBFBC26E44}" type="slidenum">
              <a:rPr kumimoji="1" lang="ja-JP" altLang="en-US" smtClean="0"/>
              <a:t>15</a:t>
            </a:fld>
            <a:endParaRPr kumimoji="1" lang="ja-JP" altLang="en-US"/>
          </a:p>
        </p:txBody>
      </p:sp>
    </p:spTree>
    <p:extLst>
      <p:ext uri="{BB962C8B-B14F-4D97-AF65-F5344CB8AC3E}">
        <p14:creationId xmlns:p14="http://schemas.microsoft.com/office/powerpoint/2010/main" val="1867942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47F8C-A15B-476B-C2E4-FE2A9CA97FB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127347F-8AB5-E697-516C-63AA4624976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58A5526-3107-3FDB-3ED0-633B98FED904}"/>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1F95FB3F-DD15-CFD2-1641-445AC5ECE869}"/>
              </a:ext>
            </a:extLst>
          </p:cNvPr>
          <p:cNvSpPr>
            <a:spLocks noGrp="1"/>
          </p:cNvSpPr>
          <p:nvPr>
            <p:ph type="sldNum" sz="quarter" idx="5"/>
          </p:nvPr>
        </p:nvSpPr>
        <p:spPr/>
        <p:txBody>
          <a:bodyPr/>
          <a:lstStyle/>
          <a:p>
            <a:fld id="{A5664C10-A862-47DC-805D-B2FBFBC26E44}" type="slidenum">
              <a:rPr kumimoji="1" lang="ja-JP" altLang="en-US" smtClean="0"/>
              <a:t>16</a:t>
            </a:fld>
            <a:endParaRPr kumimoji="1" lang="ja-JP" altLang="en-US"/>
          </a:p>
        </p:txBody>
      </p:sp>
    </p:spTree>
    <p:extLst>
      <p:ext uri="{BB962C8B-B14F-4D97-AF65-F5344CB8AC3E}">
        <p14:creationId xmlns:p14="http://schemas.microsoft.com/office/powerpoint/2010/main" val="10384545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5415A-0A14-81DC-8AAA-6CC7F1B4070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48823B8-C125-BEE4-29FB-6CE1AFB9CA8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58DA032-B51B-0414-30CD-7B8B9744C661}"/>
              </a:ext>
            </a:extLst>
          </p:cNvPr>
          <p:cNvSpPr>
            <a:spLocks noGrp="1"/>
          </p:cNvSpPr>
          <p:nvPr>
            <p:ph type="body" idx="1"/>
          </p:nvPr>
        </p:nvSpPr>
        <p:spPr/>
        <p:txBody>
          <a:bodyPr/>
          <a:lstStyle/>
          <a:p>
            <a:pPr>
              <a:spcAft>
                <a:spcPts val="600"/>
              </a:spcAft>
            </a:pPr>
            <a:r>
              <a:rPr kumimoji="1" lang="en-US" altLang="ja-JP" dirty="0"/>
              <a:t>(1)</a:t>
            </a:r>
            <a:r>
              <a:rPr lang="ja-JP" altLang="en-US" dirty="0"/>
              <a:t> </a:t>
            </a:r>
            <a:r>
              <a:rPr kumimoji="1" lang="ja-JP" altLang="en-US" dirty="0"/>
              <a:t>ディープラーニングの問題点（ブラックボックス問題）</a:t>
            </a:r>
            <a:endParaRPr kumimoji="1" lang="en-US" altLang="ja-JP" dirty="0"/>
          </a:p>
          <a:p>
            <a:pPr>
              <a:spcAft>
                <a:spcPts val="600"/>
              </a:spcAft>
            </a:pPr>
            <a:endParaRPr kumimoji="1" lang="ja-JP" altLang="en-US" dirty="0"/>
          </a:p>
          <a:p>
            <a:pPr marL="252000"/>
            <a:r>
              <a:rPr kumimoji="1" lang="ja-JP" altLang="en-US" dirty="0"/>
              <a:t>ディープラーニングは強力な一方で、「ＡＩの判断理由が説明できない」という課題があります。</a:t>
            </a:r>
            <a:endParaRPr kumimoji="1" lang="en-US" altLang="ja-JP" dirty="0"/>
          </a:p>
          <a:p>
            <a:pPr marL="252000"/>
            <a:r>
              <a:rPr kumimoji="1" lang="ja-JP" altLang="en-US" dirty="0"/>
              <a:t>多層化したモデルの内部計算が非常に複雑であるため、「ＡＩがなぜその判断をしたのか」を人間が理解しにくい問題があります。</a:t>
            </a:r>
            <a:endParaRPr kumimoji="1" lang="en-US" altLang="ja-JP" dirty="0"/>
          </a:p>
          <a:p>
            <a:pPr marL="252000"/>
            <a:r>
              <a:rPr kumimoji="1" lang="ja-JP" altLang="en-US" dirty="0"/>
              <a:t>これを「ブラックボックス化」と呼びます。</a:t>
            </a:r>
            <a:endParaRPr kumimoji="1" lang="en-US" altLang="ja-JP" dirty="0"/>
          </a:p>
          <a:p>
            <a:pPr marL="252000"/>
            <a:endParaRPr kumimoji="1" lang="ja-JP" altLang="en-US" dirty="0"/>
          </a:p>
          <a:p>
            <a:pPr>
              <a:spcAft>
                <a:spcPts val="600"/>
              </a:spcAft>
            </a:pPr>
            <a:r>
              <a:rPr kumimoji="1" lang="en-US" altLang="ja-JP" dirty="0"/>
              <a:t>(2)</a:t>
            </a:r>
            <a:r>
              <a:rPr kumimoji="1" lang="ja-JP" altLang="en-US" dirty="0"/>
              <a:t> ＸＡＩ（説明可能ＡＩ）の重要性</a:t>
            </a:r>
            <a:endParaRPr kumimoji="1" lang="en-US" altLang="ja-JP" dirty="0"/>
          </a:p>
          <a:p>
            <a:pPr>
              <a:spcAft>
                <a:spcPts val="600"/>
              </a:spcAft>
            </a:pPr>
            <a:endParaRPr kumimoji="1" lang="ja-JP" altLang="en-US" dirty="0"/>
          </a:p>
          <a:p>
            <a:pPr marL="252000"/>
            <a:r>
              <a:rPr kumimoji="1" lang="ja-JP" altLang="en-US" dirty="0"/>
              <a:t>ブラックボックス化の課題を解決するために開発されたのが ＸＡＩ</a:t>
            </a:r>
            <a:r>
              <a:rPr kumimoji="1" lang="en-US" altLang="ja-JP" dirty="0"/>
              <a:t>(</a:t>
            </a:r>
            <a:r>
              <a:rPr kumimoji="1" lang="ja-JP" altLang="en-US" dirty="0"/>
              <a:t>説明可能ＡＩ</a:t>
            </a:r>
            <a:r>
              <a:rPr kumimoji="1" lang="en-US" altLang="ja-JP" dirty="0"/>
              <a:t>)</a:t>
            </a:r>
            <a:r>
              <a:rPr kumimoji="1" lang="ja-JP" altLang="en-US" dirty="0"/>
              <a:t>です。</a:t>
            </a:r>
          </a:p>
          <a:p>
            <a:pPr marL="252000"/>
            <a:r>
              <a:rPr kumimoji="1" lang="ja-JP" altLang="en-US" dirty="0"/>
              <a:t>ＸＡＩは「ＡＩの判断理由を人間が理解できる形で説明する」「モデルがどの特徴を重視したのか示す」</a:t>
            </a:r>
            <a:endParaRPr kumimoji="1" lang="en-US" altLang="ja-JP" dirty="0"/>
          </a:p>
          <a:p>
            <a:pPr marL="252000"/>
            <a:r>
              <a:rPr kumimoji="1" lang="ja-JP" altLang="en-US" dirty="0"/>
              <a:t>「不適切な判断</a:t>
            </a:r>
            <a:r>
              <a:rPr kumimoji="1" lang="en-US" altLang="ja-JP" dirty="0"/>
              <a:t>(</a:t>
            </a:r>
            <a:r>
              <a:rPr kumimoji="1" lang="ja-JP" altLang="en-US" dirty="0"/>
              <a:t>偏った学習</a:t>
            </a:r>
            <a:r>
              <a:rPr kumimoji="1" lang="en-US" altLang="ja-JP" dirty="0"/>
              <a:t>)</a:t>
            </a:r>
            <a:r>
              <a:rPr kumimoji="1" lang="ja-JP" altLang="en-US" dirty="0"/>
              <a:t>の発見や防止に役立つ」といった特徴を持ちます。</a:t>
            </a:r>
          </a:p>
          <a:p>
            <a:pPr marL="252000"/>
            <a:r>
              <a:rPr kumimoji="1" lang="ja-JP" altLang="en-US" dirty="0"/>
              <a:t>ＡＩが偏ったデータを学習すると、誤った結果を出す可能性があります。</a:t>
            </a:r>
            <a:endParaRPr kumimoji="1" lang="en-US" altLang="ja-JP" dirty="0"/>
          </a:p>
          <a:p>
            <a:pPr marL="252000"/>
            <a:r>
              <a:rPr kumimoji="1" lang="ja-JP" altLang="en-US" dirty="0"/>
              <a:t>ＸＡＩはそのリスクを減らし、ＡＩを安全・公平に利用するために欠かせない技術です。</a:t>
            </a:r>
          </a:p>
          <a:p>
            <a:endParaRPr kumimoji="1" lang="ja-JP" altLang="en-US" dirty="0"/>
          </a:p>
        </p:txBody>
      </p:sp>
      <p:sp>
        <p:nvSpPr>
          <p:cNvPr id="4" name="スライド番号プレースホルダー 3">
            <a:extLst>
              <a:ext uri="{FF2B5EF4-FFF2-40B4-BE49-F238E27FC236}">
                <a16:creationId xmlns:a16="http://schemas.microsoft.com/office/drawing/2014/main" id="{78828ADF-9527-689C-37E8-612654EADE3C}"/>
              </a:ext>
            </a:extLst>
          </p:cNvPr>
          <p:cNvSpPr>
            <a:spLocks noGrp="1"/>
          </p:cNvSpPr>
          <p:nvPr>
            <p:ph type="sldNum" sz="quarter" idx="5"/>
          </p:nvPr>
        </p:nvSpPr>
        <p:spPr/>
        <p:txBody>
          <a:bodyPr/>
          <a:lstStyle/>
          <a:p>
            <a:fld id="{A5664C10-A862-47DC-805D-B2FBFBC26E44}" type="slidenum">
              <a:rPr kumimoji="1" lang="ja-JP" altLang="en-US" smtClean="0"/>
              <a:t>17</a:t>
            </a:fld>
            <a:endParaRPr kumimoji="1" lang="ja-JP" altLang="en-US"/>
          </a:p>
        </p:txBody>
      </p:sp>
    </p:spTree>
    <p:extLst>
      <p:ext uri="{BB962C8B-B14F-4D97-AF65-F5344CB8AC3E}">
        <p14:creationId xmlns:p14="http://schemas.microsoft.com/office/powerpoint/2010/main" val="40158534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8FA8A-2A8F-4077-9AF4-4F094C3CB7F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E809964-72F2-3E29-5EA3-B320330F864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1D2CF75-041D-3F2E-22DD-DEFE1D91583C}"/>
              </a:ext>
            </a:extLst>
          </p:cNvPr>
          <p:cNvSpPr>
            <a:spLocks noGrp="1"/>
          </p:cNvSpPr>
          <p:nvPr>
            <p:ph type="body" idx="1"/>
          </p:nvPr>
        </p:nvSpPr>
        <p:spPr/>
        <p:txBody>
          <a:bodyPr/>
          <a:lstStyle/>
          <a:p>
            <a:pPr>
              <a:spcAft>
                <a:spcPts val="600"/>
              </a:spcAft>
            </a:pPr>
            <a:r>
              <a:rPr lang="ja-JP" altLang="en-US" dirty="0"/>
              <a:t>＜この章のまとめ＞</a:t>
            </a:r>
            <a:endParaRPr lang="en-US" altLang="ja-JP" dirty="0"/>
          </a:p>
          <a:p>
            <a:pPr>
              <a:spcAft>
                <a:spcPts val="600"/>
              </a:spcAft>
            </a:pPr>
            <a:endParaRPr lang="ja-JP" altLang="en-US" dirty="0"/>
          </a:p>
          <a:p>
            <a:pPr marL="315450" indent="-171450">
              <a:buFont typeface="Arial" panose="020B0604020202020204" pitchFamily="34" charset="0"/>
              <a:buChar char="•"/>
            </a:pPr>
            <a:r>
              <a:rPr lang="ja-JP" altLang="en-US" dirty="0"/>
              <a:t>ニューラルネットワークは、人の脳を模倣したＡＩの基本構造です。</a:t>
            </a:r>
            <a:endParaRPr lang="en-US" altLang="ja-JP" dirty="0"/>
          </a:p>
          <a:p>
            <a:pPr marL="144000" indent="0">
              <a:buFont typeface="Arial" panose="020B0604020202020204" pitchFamily="34" charset="0"/>
              <a:buNone/>
            </a:pPr>
            <a:r>
              <a:rPr lang="ja-JP" altLang="en-US" dirty="0"/>
              <a:t>　　重み・バイアス・活性化関数を組み合わせて複雑な判断を行います。</a:t>
            </a:r>
            <a:endParaRPr lang="en-US" altLang="ja-JP" dirty="0"/>
          </a:p>
          <a:p>
            <a:pPr marL="144000">
              <a:spcAft>
                <a:spcPts val="600"/>
              </a:spcAft>
            </a:pPr>
            <a:endParaRPr lang="ja-JP" altLang="en-US" dirty="0"/>
          </a:p>
          <a:p>
            <a:pPr marL="315450" indent="-171450">
              <a:spcAft>
                <a:spcPts val="600"/>
              </a:spcAft>
              <a:buFont typeface="Arial" panose="020B0604020202020204" pitchFamily="34" charset="0"/>
              <a:buChar char="•"/>
            </a:pPr>
            <a:r>
              <a:rPr lang="ja-JP" altLang="en-US" dirty="0"/>
              <a:t>特徴量を自動で学習できる点が従来手法との大きな違いです。</a:t>
            </a:r>
            <a:endParaRPr lang="en-US" altLang="ja-JP" dirty="0"/>
          </a:p>
          <a:p>
            <a:pPr marL="144000">
              <a:spcAft>
                <a:spcPts val="600"/>
              </a:spcAft>
            </a:pPr>
            <a:endParaRPr lang="ja-JP" altLang="en-US" dirty="0"/>
          </a:p>
          <a:p>
            <a:pPr marL="315450" indent="-171450">
              <a:spcAft>
                <a:spcPts val="600"/>
              </a:spcAft>
              <a:buFont typeface="Arial" panose="020B0604020202020204" pitchFamily="34" charset="0"/>
              <a:buChar char="•"/>
            </a:pPr>
            <a:r>
              <a:rPr lang="ja-JP" altLang="en-US" dirty="0"/>
              <a:t>ディープラーニングはその発展型であり、生成ＡＩの基盤技術です。</a:t>
            </a:r>
          </a:p>
          <a:p>
            <a:pPr marL="315450" indent="-171450">
              <a:buFont typeface="Arial" panose="020B0604020202020204" pitchFamily="34" charset="0"/>
              <a:buChar char="•"/>
            </a:pPr>
            <a:endParaRPr lang="en-US" altLang="ja-JP" dirty="0"/>
          </a:p>
          <a:p>
            <a:pPr marL="315450" indent="-171450">
              <a:buFont typeface="Arial" panose="020B0604020202020204" pitchFamily="34" charset="0"/>
              <a:buChar char="•"/>
            </a:pPr>
            <a:r>
              <a:rPr lang="ja-JP" altLang="en-US" dirty="0"/>
              <a:t>判断理由が不透明になる課題があり、ＸＡＩが重要となっています。</a:t>
            </a:r>
          </a:p>
          <a:p>
            <a:endParaRPr kumimoji="1" lang="ja-JP" altLang="en-US" dirty="0"/>
          </a:p>
        </p:txBody>
      </p:sp>
      <p:sp>
        <p:nvSpPr>
          <p:cNvPr id="4" name="スライド番号プレースホルダー 3">
            <a:extLst>
              <a:ext uri="{FF2B5EF4-FFF2-40B4-BE49-F238E27FC236}">
                <a16:creationId xmlns:a16="http://schemas.microsoft.com/office/drawing/2014/main" id="{B62C4179-B5A2-677C-A757-F8AE9E9498A6}"/>
              </a:ext>
            </a:extLst>
          </p:cNvPr>
          <p:cNvSpPr>
            <a:spLocks noGrp="1"/>
          </p:cNvSpPr>
          <p:nvPr>
            <p:ph type="sldNum" sz="quarter" idx="5"/>
          </p:nvPr>
        </p:nvSpPr>
        <p:spPr/>
        <p:txBody>
          <a:bodyPr/>
          <a:lstStyle/>
          <a:p>
            <a:fld id="{A5664C10-A862-47DC-805D-B2FBFBC26E44}" type="slidenum">
              <a:rPr kumimoji="1" lang="ja-JP" altLang="en-US" smtClean="0"/>
              <a:t>18</a:t>
            </a:fld>
            <a:endParaRPr kumimoji="1" lang="ja-JP" altLang="en-US"/>
          </a:p>
        </p:txBody>
      </p:sp>
    </p:spTree>
    <p:extLst>
      <p:ext uri="{BB962C8B-B14F-4D97-AF65-F5344CB8AC3E}">
        <p14:creationId xmlns:p14="http://schemas.microsoft.com/office/powerpoint/2010/main" val="2010650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dirty="0"/>
              <a:t>指導者用授業ガイドの目次</a:t>
            </a:r>
            <a:endParaRPr kumimoji="1" lang="en-US" altLang="ja-JP" sz="1200" dirty="0"/>
          </a:p>
          <a:p>
            <a:endParaRPr kumimoji="1" lang="en-US" altLang="ja-JP" dirty="0"/>
          </a:p>
          <a:p>
            <a:r>
              <a:rPr kumimoji="1" lang="ja-JP" altLang="en-US" dirty="0"/>
              <a:t>＜公務員傾向分析科目＞</a:t>
            </a:r>
            <a:endParaRPr kumimoji="1" lang="en-US" altLang="ja-JP" dirty="0"/>
          </a:p>
          <a:p>
            <a:endParaRPr kumimoji="1" lang="ja-JP" altLang="en-US" dirty="0"/>
          </a:p>
          <a:p>
            <a:r>
              <a:rPr kumimoji="1" lang="ja-JP" altLang="en-US" dirty="0"/>
              <a:t>１．生成ＡＩの基礎知識		</a:t>
            </a:r>
            <a:r>
              <a:rPr kumimoji="1" lang="en-US" altLang="ja-JP" dirty="0"/>
              <a:t>P1 - 5</a:t>
            </a:r>
          </a:p>
          <a:p>
            <a:r>
              <a:rPr kumimoji="1" lang="ja-JP" altLang="en-US" dirty="0"/>
              <a:t>２．生成ＡＩを構成する要素		</a:t>
            </a:r>
            <a:r>
              <a:rPr kumimoji="1" lang="en-US" altLang="ja-JP" dirty="0"/>
              <a:t>P6 - 12</a:t>
            </a:r>
          </a:p>
          <a:p>
            <a:r>
              <a:rPr kumimoji="1" lang="ja-JP" altLang="en-US" dirty="0"/>
              <a:t>３．進化する機械学習		</a:t>
            </a:r>
            <a:r>
              <a:rPr kumimoji="1" lang="en-US" altLang="ja-JP" dirty="0"/>
              <a:t>P13 - 18</a:t>
            </a:r>
          </a:p>
          <a:p>
            <a:r>
              <a:rPr kumimoji="1" lang="ja-JP" altLang="en-US" dirty="0"/>
              <a:t>４．代表的な生成ＡＩ		</a:t>
            </a:r>
            <a:r>
              <a:rPr kumimoji="1" lang="en-US" altLang="ja-JP" dirty="0"/>
              <a:t>- - - - - - </a:t>
            </a:r>
          </a:p>
          <a:p>
            <a:r>
              <a:rPr kumimoji="1" lang="ja-JP" altLang="en-US" dirty="0"/>
              <a:t>５．プロンプト			</a:t>
            </a:r>
            <a:r>
              <a:rPr kumimoji="1" lang="en-US" altLang="ja-JP" dirty="0"/>
              <a:t>P19 - 29</a:t>
            </a:r>
          </a:p>
          <a:p>
            <a:r>
              <a:rPr kumimoji="1" lang="ja-JP" altLang="en-US" dirty="0"/>
              <a:t>６．プロンプトテンプレート		</a:t>
            </a:r>
            <a:r>
              <a:rPr kumimoji="1" lang="en-US" altLang="ja-JP" dirty="0"/>
              <a:t>- - - - - - </a:t>
            </a:r>
          </a:p>
          <a:p>
            <a:r>
              <a:rPr kumimoji="1" lang="ja-JP" altLang="en-US" dirty="0"/>
              <a:t>７．ハルシネーション		</a:t>
            </a:r>
            <a:r>
              <a:rPr kumimoji="1" lang="en-US" altLang="ja-JP" dirty="0"/>
              <a:t>P30 - 36</a:t>
            </a:r>
          </a:p>
          <a:p>
            <a:r>
              <a:rPr kumimoji="1" lang="ja-JP" altLang="en-US" dirty="0"/>
              <a:t>８．画像生成ＡＩ		</a:t>
            </a:r>
            <a:r>
              <a:rPr kumimoji="1" lang="en-US" altLang="ja-JP" dirty="0"/>
              <a:t>P37 - 41</a:t>
            </a:r>
          </a:p>
          <a:p>
            <a:r>
              <a:rPr kumimoji="1" lang="ja-JP" altLang="en-US" dirty="0"/>
              <a:t>９．著作権			</a:t>
            </a:r>
            <a:r>
              <a:rPr kumimoji="1" lang="en-US" altLang="ja-JP" dirty="0"/>
              <a:t>P42 - 47</a:t>
            </a:r>
          </a:p>
          <a:p>
            <a:r>
              <a:rPr kumimoji="1" lang="en-US" altLang="ja-JP" dirty="0"/>
              <a:t>10</a:t>
            </a:r>
            <a:r>
              <a:rPr kumimoji="1" lang="ja-JP" altLang="en-US" dirty="0"/>
              <a:t>．ＭＹ生成ＡＩ		</a:t>
            </a:r>
            <a:r>
              <a:rPr kumimoji="1" lang="en-US" altLang="ja-JP" dirty="0"/>
              <a:t>P48 - 55</a:t>
            </a:r>
          </a:p>
          <a:p>
            <a:r>
              <a:rPr kumimoji="1" lang="en-US" altLang="ja-JP" dirty="0"/>
              <a:t>11</a:t>
            </a:r>
            <a:r>
              <a:rPr kumimoji="1" lang="ja-JP" altLang="en-US" dirty="0"/>
              <a:t>．自己分析			</a:t>
            </a:r>
            <a:r>
              <a:rPr kumimoji="1" lang="en-US" altLang="ja-JP" dirty="0"/>
              <a:t>P56 - 61</a:t>
            </a:r>
          </a:p>
          <a:p>
            <a:r>
              <a:rPr kumimoji="1" lang="en-US" altLang="ja-JP" dirty="0"/>
              <a:t>12</a:t>
            </a:r>
            <a:r>
              <a:rPr kumimoji="1" lang="ja-JP" altLang="en-US" dirty="0"/>
              <a:t>．自治体等傾向分析　　　　　　　</a:t>
            </a:r>
            <a:r>
              <a:rPr kumimoji="1" lang="en-US" altLang="ja-JP" dirty="0"/>
              <a:t>	P62 - 66</a:t>
            </a:r>
          </a:p>
          <a:p>
            <a:endParaRPr kumimoji="1" lang="en-US" altLang="ja-JP" dirty="0"/>
          </a:p>
          <a:p>
            <a:r>
              <a:rPr kumimoji="1" lang="ja-JP" altLang="en-US" dirty="0"/>
              <a:t>＜公務員直前対策科目＞</a:t>
            </a:r>
          </a:p>
          <a:p>
            <a:endParaRPr kumimoji="1" lang="en-US" altLang="ja-JP" dirty="0"/>
          </a:p>
          <a:p>
            <a:r>
              <a:rPr kumimoji="1" lang="en-US" altLang="ja-JP" dirty="0"/>
              <a:t>13</a:t>
            </a:r>
            <a:r>
              <a:rPr kumimoji="1" lang="ja-JP" altLang="en-US" dirty="0"/>
              <a:t>．自治体等直前対策		</a:t>
            </a:r>
            <a:r>
              <a:rPr kumimoji="1" lang="en-US" altLang="ja-JP" dirty="0"/>
              <a:t>P67 - 71</a:t>
            </a:r>
          </a:p>
          <a:p>
            <a:r>
              <a:rPr kumimoji="1" lang="en-US" altLang="ja-JP" dirty="0"/>
              <a:t>14</a:t>
            </a:r>
            <a:r>
              <a:rPr kumimoji="1" lang="ja-JP" altLang="en-US" dirty="0"/>
              <a:t>．自治体における生成ＡＩ活用　　</a:t>
            </a:r>
            <a:r>
              <a:rPr kumimoji="1" lang="en-US" altLang="ja-JP" dirty="0"/>
              <a:t>	P72 - 81</a:t>
            </a:r>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1</a:t>
            </a:fld>
            <a:endParaRPr kumimoji="1" lang="ja-JP" altLang="en-US"/>
          </a:p>
        </p:txBody>
      </p:sp>
    </p:spTree>
    <p:extLst>
      <p:ext uri="{BB962C8B-B14F-4D97-AF65-F5344CB8AC3E}">
        <p14:creationId xmlns:p14="http://schemas.microsoft.com/office/powerpoint/2010/main" val="14334192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spc="-90" dirty="0">
                <a:solidFill>
                  <a:srgbClr val="156082"/>
                </a:solidFill>
                <a:latin typeface="HG丸ｺﾞｼｯｸM-PRO" panose="020F0600000000000000" pitchFamily="50" charset="-128"/>
                <a:ea typeface="HG丸ｺﾞｼｯｸM-PRO" panose="020F0600000000000000" pitchFamily="50" charset="-128"/>
              </a:rPr>
              <a:t>ディープラーニングを活用した代表的な生成ＡＩサービスとして、</a:t>
            </a:r>
            <a:r>
              <a:rPr lang="ja-JP" altLang="en-US" sz="1200" dirty="0">
                <a:solidFill>
                  <a:srgbClr val="156082"/>
                </a:solidFill>
                <a:latin typeface="HG丸ｺﾞｼｯｸM-PRO" panose="020F0600000000000000" pitchFamily="50" charset="-128"/>
                <a:ea typeface="HG丸ｺﾞｼｯｸM-PRO" panose="020F0600000000000000" pitchFamily="50" charset="-128"/>
              </a:rPr>
              <a:t>現在広く使われているものに </a:t>
            </a:r>
            <a:r>
              <a:rPr lang="en-US" altLang="ja-JP" sz="1200" dirty="0">
                <a:solidFill>
                  <a:srgbClr val="156082"/>
                </a:solidFill>
                <a:latin typeface="HG丸ｺﾞｼｯｸM-PRO" panose="020F0600000000000000" pitchFamily="50" charset="-128"/>
                <a:ea typeface="HG丸ｺﾞｼｯｸM-PRO" panose="020F0600000000000000" pitchFamily="50" charset="-128"/>
              </a:rPr>
              <a:t>ChatGPT</a:t>
            </a:r>
            <a:r>
              <a:rPr lang="ja-JP" altLang="en-US" sz="1200" dirty="0">
                <a:solidFill>
                  <a:srgbClr val="156082"/>
                </a:solidFill>
                <a:latin typeface="HG丸ｺﾞｼｯｸM-PRO" panose="020F0600000000000000" pitchFamily="50" charset="-128"/>
                <a:ea typeface="HG丸ｺﾞｼｯｸM-PRO" panose="020F0600000000000000" pitchFamily="50" charset="-128"/>
              </a:rPr>
              <a:t>、</a:t>
            </a:r>
            <a:r>
              <a:rPr lang="en-US" altLang="ja-JP" sz="1200" dirty="0">
                <a:solidFill>
                  <a:srgbClr val="156082"/>
                </a:solidFill>
                <a:latin typeface="HG丸ｺﾞｼｯｸM-PRO" panose="020F0600000000000000" pitchFamily="50" charset="-128"/>
                <a:ea typeface="HG丸ｺﾞｼｯｸM-PRO" panose="020F0600000000000000" pitchFamily="50" charset="-128"/>
              </a:rPr>
              <a:t>Gemini</a:t>
            </a:r>
            <a:r>
              <a:rPr lang="ja-JP" altLang="en-US" sz="1200" dirty="0">
                <a:solidFill>
                  <a:srgbClr val="156082"/>
                </a:solidFill>
                <a:latin typeface="HG丸ｺﾞｼｯｸM-PRO" panose="020F0600000000000000" pitchFamily="50" charset="-128"/>
                <a:ea typeface="HG丸ｺﾞｼｯｸM-PRO" panose="020F0600000000000000" pitchFamily="50" charset="-128"/>
              </a:rPr>
              <a:t>、</a:t>
            </a:r>
            <a:r>
              <a:rPr lang="en-US" altLang="ja-JP" sz="1200" dirty="0">
                <a:solidFill>
                  <a:srgbClr val="156082"/>
                </a:solidFill>
                <a:latin typeface="HG丸ｺﾞｼｯｸM-PRO" panose="020F0600000000000000" pitchFamily="50" charset="-128"/>
                <a:ea typeface="HG丸ｺﾞｼｯｸM-PRO" panose="020F0600000000000000" pitchFamily="50" charset="-128"/>
              </a:rPr>
              <a:t>Copilot </a:t>
            </a:r>
            <a:r>
              <a:rPr lang="ja-JP" altLang="en-US" sz="1200" dirty="0">
                <a:solidFill>
                  <a:srgbClr val="156082"/>
                </a:solidFill>
                <a:latin typeface="HG丸ｺﾞｼｯｸM-PRO" panose="020F0600000000000000" pitchFamily="50" charset="-128"/>
                <a:ea typeface="HG丸ｺﾞｼｯｸM-PRO" panose="020F0600000000000000" pitchFamily="50" charset="-128"/>
              </a:rPr>
              <a:t>があります。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19</a:t>
            </a:fld>
            <a:endParaRPr kumimoji="1" lang="ja-JP" altLang="en-US"/>
          </a:p>
        </p:txBody>
      </p:sp>
    </p:spTree>
    <p:extLst>
      <p:ext uri="{BB962C8B-B14F-4D97-AF65-F5344CB8AC3E}">
        <p14:creationId xmlns:p14="http://schemas.microsoft.com/office/powerpoint/2010/main" val="18328428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20</a:t>
            </a:fld>
            <a:endParaRPr kumimoji="1" lang="ja-JP" altLang="en-US"/>
          </a:p>
        </p:txBody>
      </p:sp>
    </p:spTree>
    <p:extLst>
      <p:ext uri="{BB962C8B-B14F-4D97-AF65-F5344CB8AC3E}">
        <p14:creationId xmlns:p14="http://schemas.microsoft.com/office/powerpoint/2010/main" val="12225652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21</a:t>
            </a:fld>
            <a:endParaRPr kumimoji="1" lang="ja-JP" altLang="en-US"/>
          </a:p>
        </p:txBody>
      </p:sp>
    </p:spTree>
    <p:extLst>
      <p:ext uri="{BB962C8B-B14F-4D97-AF65-F5344CB8AC3E}">
        <p14:creationId xmlns:p14="http://schemas.microsoft.com/office/powerpoint/2010/main" val="4811957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22</a:t>
            </a:fld>
            <a:endParaRPr kumimoji="1" lang="ja-JP" altLang="en-US"/>
          </a:p>
        </p:txBody>
      </p:sp>
    </p:spTree>
    <p:extLst>
      <p:ext uri="{BB962C8B-B14F-4D97-AF65-F5344CB8AC3E}">
        <p14:creationId xmlns:p14="http://schemas.microsoft.com/office/powerpoint/2010/main" val="33490666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23</a:t>
            </a:fld>
            <a:endParaRPr kumimoji="1" lang="ja-JP" altLang="en-US"/>
          </a:p>
        </p:txBody>
      </p:sp>
    </p:spTree>
    <p:extLst>
      <p:ext uri="{BB962C8B-B14F-4D97-AF65-F5344CB8AC3E}">
        <p14:creationId xmlns:p14="http://schemas.microsoft.com/office/powerpoint/2010/main" val="22053115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24</a:t>
            </a:fld>
            <a:endParaRPr kumimoji="1" lang="ja-JP" altLang="en-US"/>
          </a:p>
        </p:txBody>
      </p:sp>
    </p:spTree>
    <p:extLst>
      <p:ext uri="{BB962C8B-B14F-4D97-AF65-F5344CB8AC3E}">
        <p14:creationId xmlns:p14="http://schemas.microsoft.com/office/powerpoint/2010/main" val="9718630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25</a:t>
            </a:fld>
            <a:endParaRPr kumimoji="1" lang="ja-JP" altLang="en-US"/>
          </a:p>
        </p:txBody>
      </p:sp>
    </p:spTree>
    <p:extLst>
      <p:ext uri="{BB962C8B-B14F-4D97-AF65-F5344CB8AC3E}">
        <p14:creationId xmlns:p14="http://schemas.microsoft.com/office/powerpoint/2010/main" val="32007222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26</a:t>
            </a:fld>
            <a:endParaRPr kumimoji="1" lang="ja-JP" altLang="en-US"/>
          </a:p>
        </p:txBody>
      </p:sp>
    </p:spTree>
    <p:extLst>
      <p:ext uri="{BB962C8B-B14F-4D97-AF65-F5344CB8AC3E}">
        <p14:creationId xmlns:p14="http://schemas.microsoft.com/office/powerpoint/2010/main" val="32707110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生成ＡＩを使いこなすための最も重要な要素である「プロンプト</a:t>
            </a:r>
            <a:r>
              <a:rPr lang="en-US" altLang="ja-JP" dirty="0"/>
              <a:t>(</a:t>
            </a:r>
            <a:r>
              <a:rPr lang="ja-JP" altLang="en-US" dirty="0"/>
              <a:t>指示文</a:t>
            </a:r>
            <a:r>
              <a:rPr lang="en-US" altLang="ja-JP" dirty="0"/>
              <a:t>)</a:t>
            </a:r>
            <a:r>
              <a:rPr lang="ja-JP" altLang="en-US" dirty="0"/>
              <a:t>」について学びます。</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27</a:t>
            </a:fld>
            <a:endParaRPr kumimoji="1" lang="ja-JP" altLang="en-US"/>
          </a:p>
        </p:txBody>
      </p:sp>
    </p:spTree>
    <p:extLst>
      <p:ext uri="{BB962C8B-B14F-4D97-AF65-F5344CB8AC3E}">
        <p14:creationId xmlns:p14="http://schemas.microsoft.com/office/powerpoint/2010/main" val="14914125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EA1074-D73B-583B-BC2D-9966083841D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07E442C-B1DE-DE24-1371-3252D322878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3AA3DA-0DC7-881E-DBA3-B1294F2055CD}"/>
              </a:ext>
            </a:extLst>
          </p:cNvPr>
          <p:cNvSpPr>
            <a:spLocks noGrp="1"/>
          </p:cNvSpPr>
          <p:nvPr>
            <p:ph type="body" idx="1"/>
          </p:nvPr>
        </p:nvSpPr>
        <p:spPr/>
        <p:txBody>
          <a:bodyPr/>
          <a:lstStyle/>
          <a:p>
            <a:r>
              <a:rPr kumimoji="1" lang="ja-JP" altLang="en-US" dirty="0"/>
              <a:t>生成ＡＩでは、人が入力する言葉や質問のことを「プロンプト」と呼びます。</a:t>
            </a:r>
            <a:endParaRPr kumimoji="1" lang="en-US" altLang="ja-JP" dirty="0"/>
          </a:p>
          <a:p>
            <a:endParaRPr kumimoji="1" lang="en-US" altLang="ja-JP" dirty="0"/>
          </a:p>
          <a:p>
            <a:r>
              <a:rPr kumimoji="1" lang="ja-JP" altLang="en-US" dirty="0"/>
              <a:t>プロンプトは“ＡＩに出す指示書”の役割を持ち、ＡＩはその内容に応じて回答や作品を自動生成します。</a:t>
            </a:r>
          </a:p>
          <a:p>
            <a:r>
              <a:rPr kumimoji="1" lang="ja-JP" altLang="en-US" dirty="0"/>
              <a:t>プロンプトとは、質問、指示、条件、作りたいもののイメージなど、ＡＩに実行してほしい内容を言葉で伝えるための入力文です。</a:t>
            </a:r>
            <a:endParaRPr kumimoji="1" lang="en-US" altLang="ja-JP" dirty="0"/>
          </a:p>
          <a:p>
            <a:r>
              <a:rPr kumimoji="1" lang="ja-JP" altLang="en-US" dirty="0"/>
              <a:t>「この文章を短くしてください」「明るい雰囲気の</a:t>
            </a:r>
            <a:r>
              <a:rPr kumimoji="1" lang="en-US" altLang="ja-JP" dirty="0"/>
              <a:t>SNS</a:t>
            </a:r>
            <a:r>
              <a:rPr kumimoji="1" lang="ja-JP" altLang="en-US" dirty="0"/>
              <a:t>投稿文を作ってください」など、こうした指示がプロンプトです。</a:t>
            </a:r>
            <a:endParaRPr kumimoji="1" lang="en-US" altLang="ja-JP" dirty="0"/>
          </a:p>
          <a:p>
            <a:endParaRPr kumimoji="1" lang="ja-JP" altLang="en-US" dirty="0"/>
          </a:p>
          <a:p>
            <a:r>
              <a:rPr kumimoji="1" lang="ja-JP" altLang="en-US" dirty="0"/>
              <a:t>従来のＡＩは、「分類する」「分析する」「判断する」といった処理が中心でした。</a:t>
            </a:r>
            <a:endParaRPr kumimoji="1" lang="en-US" altLang="ja-JP" dirty="0"/>
          </a:p>
          <a:p>
            <a:r>
              <a:rPr kumimoji="1" lang="ja-JP" altLang="en-US" dirty="0"/>
              <a:t>一方、生成ＡＩはプロンプトをもとに、「新しい文字」「新しい画像」「新しい音声」「新しい動画」など“新しいコンテンツ”を生み出せる点が特徴です。</a:t>
            </a:r>
            <a:endParaRPr kumimoji="1" lang="en-US" altLang="ja-JP" dirty="0"/>
          </a:p>
          <a:p>
            <a:r>
              <a:rPr kumimoji="1" lang="ja-JP" altLang="en-US" dirty="0"/>
              <a:t>元のデータに存在しない新しい成果物を生成できる点が、生成ＡＩの最大の強みです。</a:t>
            </a:r>
          </a:p>
          <a:p>
            <a:endParaRPr kumimoji="1" lang="ja-JP" altLang="en-US" dirty="0"/>
          </a:p>
        </p:txBody>
      </p:sp>
      <p:sp>
        <p:nvSpPr>
          <p:cNvPr id="4" name="スライド番号プレースホルダー 3">
            <a:extLst>
              <a:ext uri="{FF2B5EF4-FFF2-40B4-BE49-F238E27FC236}">
                <a16:creationId xmlns:a16="http://schemas.microsoft.com/office/drawing/2014/main" id="{A7A10506-E7C2-639E-2FE7-E5A1823AC05B}"/>
              </a:ext>
            </a:extLst>
          </p:cNvPr>
          <p:cNvSpPr>
            <a:spLocks noGrp="1"/>
          </p:cNvSpPr>
          <p:nvPr>
            <p:ph type="sldNum" sz="quarter" idx="5"/>
          </p:nvPr>
        </p:nvSpPr>
        <p:spPr/>
        <p:txBody>
          <a:bodyPr/>
          <a:lstStyle/>
          <a:p>
            <a:fld id="{A5664C10-A862-47DC-805D-B2FBFBC26E44}" type="slidenum">
              <a:rPr kumimoji="1" lang="ja-JP" altLang="en-US" smtClean="0"/>
              <a:t>28</a:t>
            </a:fld>
            <a:endParaRPr kumimoji="1" lang="ja-JP" altLang="en-US"/>
          </a:p>
        </p:txBody>
      </p:sp>
    </p:spTree>
    <p:extLst>
      <p:ext uri="{BB962C8B-B14F-4D97-AF65-F5344CB8AC3E}">
        <p14:creationId xmlns:p14="http://schemas.microsoft.com/office/powerpoint/2010/main" val="820001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私たちが日常的に耳にする「生成ＡＩ」は、実は複数のＡＩ技術が積み重なって動いている“複合技術”です。</a:t>
            </a:r>
            <a:endParaRPr kumimoji="1" lang="en-US" altLang="ja-JP" dirty="0"/>
          </a:p>
          <a:p>
            <a:endParaRPr kumimoji="1" lang="ja-JP" altLang="en-US" dirty="0"/>
          </a:p>
          <a:p>
            <a:r>
              <a:rPr kumimoji="1" lang="en-US" altLang="ja-JP" dirty="0"/>
              <a:t>ChatGPT </a:t>
            </a:r>
            <a:r>
              <a:rPr kumimoji="1" lang="ja-JP" altLang="en-US" dirty="0"/>
              <a:t>や画像生成ＡＩを「ひとつの魔法の箱」と捉えがちですが、実際には多層的な技術で構成されています。</a:t>
            </a:r>
          </a:p>
          <a:p>
            <a:endParaRPr kumimoji="1" lang="en-US" altLang="ja-JP" dirty="0"/>
          </a:p>
          <a:p>
            <a:r>
              <a:rPr kumimoji="1" lang="ja-JP" altLang="en-US" dirty="0"/>
              <a:t>生成ＡＩは今後、行政・ビジネスにおいて不可欠な基盤技術となるため、その仕組みを理解し、正しく活用することが重要です。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2</a:t>
            </a:fld>
            <a:endParaRPr kumimoji="1" lang="ja-JP" altLang="en-US"/>
          </a:p>
        </p:txBody>
      </p:sp>
    </p:spTree>
    <p:extLst>
      <p:ext uri="{BB962C8B-B14F-4D97-AF65-F5344CB8AC3E}">
        <p14:creationId xmlns:p14="http://schemas.microsoft.com/office/powerpoint/2010/main" val="3955601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54870-4387-E434-2B72-FBBB3CAD2D1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ACA4028-912D-D65E-D20B-6BF4FE10577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B2F4E1E-30F0-5637-9F60-180F70261D88}"/>
              </a:ext>
            </a:extLst>
          </p:cNvPr>
          <p:cNvSpPr>
            <a:spLocks noGrp="1"/>
          </p:cNvSpPr>
          <p:nvPr>
            <p:ph type="body" idx="1"/>
          </p:nvPr>
        </p:nvSpPr>
        <p:spPr/>
        <p:txBody>
          <a:bodyPr/>
          <a:lstStyle/>
          <a:p>
            <a:r>
              <a:rPr kumimoji="1" lang="ja-JP" altLang="en-US" dirty="0"/>
              <a:t>ＡＩは、入力されたプロンプトに合わせて文章・画像・音声などを自動生成します。</a:t>
            </a:r>
            <a:endParaRPr kumimoji="1" lang="en-US" altLang="ja-JP" dirty="0"/>
          </a:p>
          <a:p>
            <a:endParaRPr kumimoji="1" lang="ja-JP" altLang="en-US" dirty="0"/>
          </a:p>
          <a:p>
            <a:r>
              <a:rPr kumimoji="1" lang="ja-JP" altLang="en-US" dirty="0"/>
              <a:t>ここで重要なのは、指示が具体的であればあるほど、ＡＩはより正確で希望に近い結果を返すという点です。</a:t>
            </a:r>
            <a:endParaRPr kumimoji="1" lang="en-US" altLang="ja-JP" dirty="0"/>
          </a:p>
          <a:p>
            <a:r>
              <a:rPr kumimoji="1" lang="ja-JP" altLang="en-US" dirty="0"/>
              <a:t>すなわち、「ＡＩをうまく使うコツ＝プロンプトを具体的にすること」です。</a:t>
            </a:r>
            <a:endParaRPr kumimoji="1" lang="en-US" altLang="ja-JP" dirty="0"/>
          </a:p>
          <a:p>
            <a:endParaRPr kumimoji="1" lang="ja-JP" altLang="en-US" dirty="0"/>
          </a:p>
          <a:p>
            <a:pPr>
              <a:spcAft>
                <a:spcPts val="600"/>
              </a:spcAft>
            </a:pPr>
            <a:r>
              <a:rPr lang="ja-JP" altLang="en-US" dirty="0"/>
              <a:t>■ </a:t>
            </a:r>
            <a:r>
              <a:rPr kumimoji="1" lang="ja-JP" altLang="en-US" dirty="0"/>
              <a:t>プロンプトを具体的にするポイント</a:t>
            </a:r>
            <a:r>
              <a:rPr kumimoji="1" lang="en-US" altLang="ja-JP" dirty="0"/>
              <a:t>(</a:t>
            </a:r>
            <a:r>
              <a:rPr kumimoji="1" lang="ja-JP" altLang="en-US" dirty="0"/>
              <a:t>プロンプト例</a:t>
            </a:r>
            <a:r>
              <a:rPr kumimoji="1" lang="en-US" altLang="ja-JP" dirty="0"/>
              <a:t>)</a:t>
            </a:r>
          </a:p>
          <a:p>
            <a:pPr>
              <a:spcAft>
                <a:spcPts val="600"/>
              </a:spcAft>
            </a:pPr>
            <a:endParaRPr kumimoji="1" lang="ja-JP" altLang="en-US" dirty="0"/>
          </a:p>
          <a:p>
            <a:pPr marL="180000">
              <a:spcAft>
                <a:spcPts val="1200"/>
              </a:spcAft>
            </a:pPr>
            <a:r>
              <a:rPr kumimoji="1" lang="ja-JP" altLang="en-US" dirty="0"/>
              <a:t>わかりやすい例として画像生成を取り上げます。</a:t>
            </a:r>
            <a:endParaRPr kumimoji="1" lang="en-US" altLang="ja-JP" dirty="0"/>
          </a:p>
          <a:p>
            <a:pPr marL="180000">
              <a:spcAft>
                <a:spcPts val="1200"/>
              </a:spcAft>
            </a:pPr>
            <a:endParaRPr kumimoji="1" lang="ja-JP" altLang="en-US" dirty="0"/>
          </a:p>
          <a:p>
            <a:pPr marL="180000">
              <a:spcAft>
                <a:spcPts val="600"/>
              </a:spcAft>
            </a:pPr>
            <a:r>
              <a:rPr kumimoji="1" lang="en-US" altLang="ja-JP" dirty="0"/>
              <a:t>(1)</a:t>
            </a:r>
            <a:r>
              <a:rPr kumimoji="1" lang="ja-JP" altLang="en-US" dirty="0"/>
              <a:t> あいまいな指示の例</a:t>
            </a:r>
            <a:endParaRPr kumimoji="1" lang="en-US" altLang="ja-JP" dirty="0"/>
          </a:p>
          <a:p>
            <a:pPr marL="180000">
              <a:spcAft>
                <a:spcPts val="600"/>
              </a:spcAft>
            </a:pPr>
            <a:endParaRPr kumimoji="1" lang="ja-JP" altLang="en-US" dirty="0"/>
          </a:p>
          <a:p>
            <a:pPr marL="288000"/>
            <a:r>
              <a:rPr kumimoji="1" lang="ja-JP" altLang="en-US" dirty="0"/>
              <a:t>   「猫のイラストを描いて」→ 種類・雰囲気・スタイルが不明確なため、狙った結果になりにくい。</a:t>
            </a:r>
          </a:p>
          <a:p>
            <a:pPr marL="180000">
              <a:spcAft>
                <a:spcPts val="600"/>
              </a:spcAft>
            </a:pPr>
            <a:endParaRPr kumimoji="1" lang="en-US" altLang="ja-JP" dirty="0"/>
          </a:p>
          <a:p>
            <a:pPr marL="180000">
              <a:spcAft>
                <a:spcPts val="600"/>
              </a:spcAft>
            </a:pPr>
            <a:r>
              <a:rPr kumimoji="1" lang="en-US" altLang="ja-JP" dirty="0"/>
              <a:t>(2)</a:t>
            </a:r>
            <a:r>
              <a:rPr kumimoji="1" lang="ja-JP" altLang="en-US" dirty="0"/>
              <a:t> プロンプト作成の要素</a:t>
            </a:r>
            <a:endParaRPr kumimoji="1" lang="en-US" altLang="ja-JP" dirty="0"/>
          </a:p>
          <a:p>
            <a:pPr marL="180000">
              <a:spcAft>
                <a:spcPts val="600"/>
              </a:spcAft>
            </a:pPr>
            <a:endParaRPr kumimoji="1" lang="ja-JP" altLang="en-US" dirty="0"/>
          </a:p>
          <a:p>
            <a:pPr marL="432000">
              <a:spcAft>
                <a:spcPts val="600"/>
              </a:spcAft>
            </a:pPr>
            <a:r>
              <a:rPr kumimoji="1" lang="ja-JP" altLang="en-US" dirty="0"/>
              <a:t>今回の例では次の</a:t>
            </a:r>
            <a:r>
              <a:rPr kumimoji="1" lang="en-US" altLang="ja-JP" dirty="0"/>
              <a:t>3</a:t>
            </a:r>
            <a:r>
              <a:rPr kumimoji="1" lang="ja-JP" altLang="en-US" dirty="0"/>
              <a:t>点を意識すると効果的です。</a:t>
            </a:r>
            <a:endParaRPr kumimoji="1" lang="en-US" altLang="ja-JP" dirty="0"/>
          </a:p>
          <a:p>
            <a:pPr marL="432000">
              <a:spcAft>
                <a:spcPts val="600"/>
              </a:spcAft>
            </a:pPr>
            <a:endParaRPr kumimoji="1" lang="ja-JP" altLang="en-US" dirty="0"/>
          </a:p>
          <a:p>
            <a:pPr marL="603450" indent="-171450">
              <a:buFont typeface="Arial" panose="020B0604020202020204" pitchFamily="34" charset="0"/>
              <a:buChar char="•"/>
            </a:pPr>
            <a:r>
              <a:rPr kumimoji="1" lang="ja-JP" altLang="en-US" dirty="0"/>
              <a:t>何を（対象）</a:t>
            </a:r>
            <a:r>
              <a:rPr kumimoji="1" lang="en-US" altLang="ja-JP" dirty="0"/>
              <a:t>		</a:t>
            </a:r>
            <a:r>
              <a:rPr kumimoji="1" lang="ja-JP" altLang="en-US" dirty="0"/>
              <a:t>：三毛猫の子猫、花束、夕焼けの海 </a:t>
            </a:r>
            <a:r>
              <a:rPr kumimoji="1" lang="ja-JP" altLang="en-US" sz="1000" dirty="0"/>
              <a:t>など</a:t>
            </a:r>
            <a:endParaRPr kumimoji="1" lang="ja-JP" altLang="en-US" dirty="0"/>
          </a:p>
          <a:p>
            <a:pPr marL="603450" indent="-171450">
              <a:buFont typeface="Arial" panose="020B0604020202020204" pitchFamily="34" charset="0"/>
              <a:buChar char="•"/>
            </a:pPr>
            <a:r>
              <a:rPr kumimoji="1" lang="ja-JP" altLang="en-US" dirty="0"/>
              <a:t>どんな雰囲気で（イメージ・状況）</a:t>
            </a:r>
            <a:r>
              <a:rPr kumimoji="1" lang="en-US" altLang="ja-JP" dirty="0"/>
              <a:t>	</a:t>
            </a:r>
            <a:r>
              <a:rPr kumimoji="1" lang="ja-JP" altLang="en-US" dirty="0"/>
              <a:t>：ボールで遊ぶ風景、静かな部屋、元気な雰囲気 </a:t>
            </a:r>
            <a:r>
              <a:rPr kumimoji="1" lang="ja-JP" altLang="en-US" sz="1000" dirty="0"/>
              <a:t>など</a:t>
            </a:r>
            <a:endParaRPr kumimoji="1" lang="ja-JP" altLang="en-US" dirty="0"/>
          </a:p>
          <a:p>
            <a:pPr marL="603450" indent="-171450">
              <a:spcAft>
                <a:spcPts val="1200"/>
              </a:spcAft>
              <a:buFont typeface="Arial" panose="020B0604020202020204" pitchFamily="34" charset="0"/>
              <a:buChar char="•"/>
            </a:pPr>
            <a:r>
              <a:rPr kumimoji="1" lang="ja-JP" altLang="en-US" dirty="0"/>
              <a:t>どのように（仕上がりのテイスト）</a:t>
            </a:r>
            <a:r>
              <a:rPr kumimoji="1" lang="en-US" altLang="ja-JP" dirty="0"/>
              <a:t>	</a:t>
            </a:r>
            <a:r>
              <a:rPr kumimoji="1" lang="ja-JP" altLang="en-US" dirty="0"/>
              <a:t>：リアル、アニメ風、かわいい、明るい色調 </a:t>
            </a:r>
            <a:r>
              <a:rPr kumimoji="1" lang="ja-JP" altLang="en-US" sz="1000" dirty="0"/>
              <a:t>など</a:t>
            </a:r>
            <a:endParaRPr kumimoji="1" lang="en-US" altLang="ja-JP" sz="1000" dirty="0"/>
          </a:p>
          <a:p>
            <a:pPr marL="432000">
              <a:spcAft>
                <a:spcPts val="1200"/>
              </a:spcAft>
            </a:pPr>
            <a:endParaRPr kumimoji="1" lang="ja-JP" altLang="en-US" dirty="0"/>
          </a:p>
          <a:p>
            <a:pPr marL="180000">
              <a:spcAft>
                <a:spcPts val="600"/>
              </a:spcAft>
            </a:pPr>
            <a:r>
              <a:rPr kumimoji="1" lang="en-US" altLang="ja-JP" dirty="0"/>
              <a:t>(3)</a:t>
            </a:r>
            <a:r>
              <a:rPr kumimoji="1" lang="ja-JP" altLang="en-US" dirty="0"/>
              <a:t> 具体的な指示の例</a:t>
            </a:r>
            <a:endParaRPr kumimoji="1" lang="en-US" altLang="ja-JP" dirty="0"/>
          </a:p>
          <a:p>
            <a:pPr marL="180000">
              <a:spcAft>
                <a:spcPts val="600"/>
              </a:spcAft>
            </a:pPr>
            <a:endParaRPr kumimoji="1" lang="ja-JP" altLang="en-US" dirty="0"/>
          </a:p>
          <a:p>
            <a:pPr marL="288000">
              <a:spcAft>
                <a:spcPts val="600"/>
              </a:spcAft>
            </a:pPr>
            <a:r>
              <a:rPr kumimoji="1" lang="ja-JP" altLang="en-US" dirty="0"/>
              <a:t>   「三毛猫の子猫がボールで遊んでいる様子を、リアルなタッチで描いてください。」</a:t>
            </a:r>
            <a:endParaRPr kumimoji="1" lang="en-US" altLang="ja-JP" dirty="0"/>
          </a:p>
          <a:p>
            <a:pPr marL="288000">
              <a:spcAft>
                <a:spcPts val="600"/>
              </a:spcAft>
            </a:pPr>
            <a:endParaRPr kumimoji="1" lang="ja-JP" altLang="en-US" dirty="0"/>
          </a:p>
          <a:p>
            <a:pPr marL="432000"/>
            <a:r>
              <a:rPr kumimoji="1" lang="ja-JP" altLang="en-US" dirty="0"/>
              <a:t>このように、「誰</a:t>
            </a:r>
            <a:r>
              <a:rPr kumimoji="1" lang="en-US" altLang="ja-JP" dirty="0"/>
              <a:t>(</a:t>
            </a:r>
            <a:r>
              <a:rPr kumimoji="1" lang="ja-JP" altLang="en-US" dirty="0"/>
              <a:t>何</a:t>
            </a:r>
            <a:r>
              <a:rPr kumimoji="1" lang="en-US" altLang="ja-JP" dirty="0"/>
              <a:t>)</a:t>
            </a:r>
            <a:r>
              <a:rPr kumimoji="1" lang="ja-JP" altLang="en-US" dirty="0"/>
              <a:t>を」「どんな状況で」「どんな雰囲気で」「どんなスタイルで」まで指定すると、ＡＩは高い精度でイメージ通りの結果を生成します。</a:t>
            </a:r>
            <a:endParaRPr kumimoji="1" lang="en-US" altLang="ja-JP" dirty="0"/>
          </a:p>
          <a:p>
            <a:pPr marL="432000"/>
            <a:r>
              <a:rPr kumimoji="1" lang="ja-JP" altLang="en-US" dirty="0"/>
              <a:t>形容詞</a:t>
            </a:r>
            <a:r>
              <a:rPr kumimoji="1" lang="en-US" altLang="ja-JP" dirty="0"/>
              <a:t>(</a:t>
            </a:r>
            <a:r>
              <a:rPr kumimoji="1" lang="ja-JP" altLang="en-US" dirty="0"/>
              <a:t>かわいい、リアル、落ち着いた色など</a:t>
            </a:r>
            <a:r>
              <a:rPr kumimoji="1" lang="en-US" altLang="ja-JP" dirty="0"/>
              <a:t>)</a:t>
            </a:r>
            <a:r>
              <a:rPr kumimoji="1" lang="ja-JP" altLang="en-US" dirty="0"/>
              <a:t>も結果に大きく影響するため重要です。</a:t>
            </a:r>
          </a:p>
          <a:p>
            <a:pPr marL="432000"/>
            <a:endParaRPr kumimoji="1" lang="en-US" altLang="ja-JP" dirty="0"/>
          </a:p>
          <a:p>
            <a:pPr marL="432000"/>
            <a:r>
              <a:rPr kumimoji="1" lang="ja-JP" altLang="en-US" dirty="0"/>
              <a:t>プロンプトは、ＡＩに渡す“レシピ”のような存在です。</a:t>
            </a:r>
          </a:p>
          <a:p>
            <a:endParaRPr kumimoji="1" lang="ja-JP" altLang="en-US" dirty="0"/>
          </a:p>
        </p:txBody>
      </p:sp>
      <p:sp>
        <p:nvSpPr>
          <p:cNvPr id="4" name="スライド番号プレースホルダー 3">
            <a:extLst>
              <a:ext uri="{FF2B5EF4-FFF2-40B4-BE49-F238E27FC236}">
                <a16:creationId xmlns:a16="http://schemas.microsoft.com/office/drawing/2014/main" id="{C3503FD7-84A0-CE40-19F6-84A9BB877B21}"/>
              </a:ext>
            </a:extLst>
          </p:cNvPr>
          <p:cNvSpPr>
            <a:spLocks noGrp="1"/>
          </p:cNvSpPr>
          <p:nvPr>
            <p:ph type="sldNum" sz="quarter" idx="5"/>
          </p:nvPr>
        </p:nvSpPr>
        <p:spPr/>
        <p:txBody>
          <a:bodyPr/>
          <a:lstStyle/>
          <a:p>
            <a:fld id="{A5664C10-A862-47DC-805D-B2FBFBC26E44}" type="slidenum">
              <a:rPr kumimoji="1" lang="ja-JP" altLang="en-US" smtClean="0"/>
              <a:t>29</a:t>
            </a:fld>
            <a:endParaRPr kumimoji="1" lang="ja-JP" altLang="en-US"/>
          </a:p>
        </p:txBody>
      </p:sp>
    </p:spTree>
    <p:extLst>
      <p:ext uri="{BB962C8B-B14F-4D97-AF65-F5344CB8AC3E}">
        <p14:creationId xmlns:p14="http://schemas.microsoft.com/office/powerpoint/2010/main" val="10028637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7CC5BE-773C-04BD-FA15-6D4318EC390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818088-FB54-4EDA-3BC1-DEB50D50621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20A824D-993A-A1DC-1A5B-535795FC3566}"/>
              </a:ext>
            </a:extLst>
          </p:cNvPr>
          <p:cNvSpPr>
            <a:spLocks noGrp="1"/>
          </p:cNvSpPr>
          <p:nvPr>
            <p:ph type="body" idx="1"/>
          </p:nvPr>
        </p:nvSpPr>
        <p:spPr/>
        <p:txBody>
          <a:bodyPr/>
          <a:lstStyle/>
          <a:p>
            <a:pPr>
              <a:spcAft>
                <a:spcPts val="1200"/>
              </a:spcAft>
            </a:pPr>
            <a:r>
              <a:rPr kumimoji="1" lang="ja-JP" altLang="en-US" dirty="0"/>
              <a:t>生成ＡＩを利用する際に知っておくべき重要なポイントがあります。</a:t>
            </a:r>
            <a:endParaRPr kumimoji="1" lang="en-US" altLang="ja-JP" dirty="0"/>
          </a:p>
          <a:p>
            <a:pPr>
              <a:spcAft>
                <a:spcPts val="1200"/>
              </a:spcAft>
            </a:pPr>
            <a:r>
              <a:rPr kumimoji="1" lang="ja-JP" altLang="en-US" dirty="0"/>
              <a:t>それは、「一度のプロンプトだけで理想の回答は得られない」ということです。</a:t>
            </a:r>
            <a:endParaRPr kumimoji="1" lang="en-US" altLang="ja-JP" dirty="0"/>
          </a:p>
          <a:p>
            <a:pPr>
              <a:spcAft>
                <a:spcPts val="1200"/>
              </a:spcAft>
            </a:pPr>
            <a:r>
              <a:rPr kumimoji="1" lang="ja-JP" altLang="en-US" dirty="0"/>
              <a:t>多くの初心者は、「一度質問して思い通りでなければ終わり」という使い方をしてしまいます。</a:t>
            </a:r>
            <a:endParaRPr kumimoji="1" lang="en-US" altLang="ja-JP" dirty="0"/>
          </a:p>
          <a:p>
            <a:pPr>
              <a:spcAft>
                <a:spcPts val="1200"/>
              </a:spcAft>
            </a:pPr>
            <a:endParaRPr kumimoji="1" lang="ja-JP" altLang="en-US" dirty="0"/>
          </a:p>
          <a:p>
            <a:r>
              <a:rPr kumimoji="1" lang="ja-JP" altLang="en-US" dirty="0"/>
              <a:t>しかし、生成ＡＩの本質は対話型です。</a:t>
            </a:r>
            <a:endParaRPr kumimoji="1" lang="en-US" altLang="ja-JP" dirty="0"/>
          </a:p>
          <a:p>
            <a:r>
              <a:rPr kumimoji="1" lang="ja-JP" altLang="en-US" dirty="0"/>
              <a:t>一方通行ではなく、やり取りを積み重ねることで回答の精度が向上します。</a:t>
            </a:r>
            <a:endParaRPr kumimoji="1" lang="en-US" altLang="ja-JP" dirty="0"/>
          </a:p>
          <a:p>
            <a:r>
              <a:rPr kumimoji="1" lang="ja-JP" altLang="en-US" dirty="0"/>
              <a:t>生成ＡＩは最初から完璧な回答を返すわけではありません。</a:t>
            </a:r>
            <a:endParaRPr kumimoji="1" lang="en-US" altLang="ja-JP" dirty="0"/>
          </a:p>
          <a:p>
            <a:r>
              <a:rPr kumimoji="1" lang="ja-JP" altLang="en-US" dirty="0"/>
              <a:t>そこで必要になるのが、「条件を追加する」「出力を見て修正点を伝える」「別の方向性を提案させる」といった対話を継続するプロセスです。</a:t>
            </a:r>
            <a:endParaRPr kumimoji="1" lang="en-US" altLang="ja-JP" dirty="0"/>
          </a:p>
          <a:p>
            <a:r>
              <a:rPr kumimoji="1" lang="ja-JP" altLang="en-US" dirty="0"/>
              <a:t>生成ＡＩとのやり取りは、共同作業のようなイメージです。</a:t>
            </a:r>
            <a:endParaRPr kumimoji="1" lang="en-US" altLang="ja-JP" dirty="0"/>
          </a:p>
          <a:p>
            <a:endParaRPr kumimoji="1" lang="en-US" altLang="ja-JP" dirty="0"/>
          </a:p>
          <a:p>
            <a:r>
              <a:rPr kumimoji="1" lang="ja-JP" altLang="en-US" dirty="0"/>
              <a:t>このように、「どんな指示を出すか」「どう修正していくか」を設計して最適化する行為をプロンプトエンジニアリング と呼びます。</a:t>
            </a:r>
            <a:endParaRPr kumimoji="1" lang="en-US" altLang="ja-JP" dirty="0"/>
          </a:p>
          <a:p>
            <a:r>
              <a:rPr kumimoji="1" lang="ja-JP" altLang="en-US" dirty="0"/>
              <a:t>専門的な言葉に見えますが、誰でも身につけられる実用的なスキルです。</a:t>
            </a:r>
          </a:p>
          <a:p>
            <a:endParaRPr kumimoji="1" lang="ja-JP" altLang="en-US" dirty="0"/>
          </a:p>
        </p:txBody>
      </p:sp>
      <p:sp>
        <p:nvSpPr>
          <p:cNvPr id="4" name="スライド番号プレースホルダー 3">
            <a:extLst>
              <a:ext uri="{FF2B5EF4-FFF2-40B4-BE49-F238E27FC236}">
                <a16:creationId xmlns:a16="http://schemas.microsoft.com/office/drawing/2014/main" id="{DD911FF5-8910-6E0A-CFDB-4EAF6C26FD03}"/>
              </a:ext>
            </a:extLst>
          </p:cNvPr>
          <p:cNvSpPr>
            <a:spLocks noGrp="1"/>
          </p:cNvSpPr>
          <p:nvPr>
            <p:ph type="sldNum" sz="quarter" idx="5"/>
          </p:nvPr>
        </p:nvSpPr>
        <p:spPr/>
        <p:txBody>
          <a:bodyPr/>
          <a:lstStyle/>
          <a:p>
            <a:fld id="{A5664C10-A862-47DC-805D-B2FBFBC26E44}" type="slidenum">
              <a:rPr kumimoji="1" lang="ja-JP" altLang="en-US" smtClean="0"/>
              <a:t>30</a:t>
            </a:fld>
            <a:endParaRPr kumimoji="1" lang="ja-JP" altLang="en-US"/>
          </a:p>
        </p:txBody>
      </p:sp>
    </p:spTree>
    <p:extLst>
      <p:ext uri="{BB962C8B-B14F-4D97-AF65-F5344CB8AC3E}">
        <p14:creationId xmlns:p14="http://schemas.microsoft.com/office/powerpoint/2010/main" val="37433205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B23C3C-51EC-1D4D-29DD-E30465E8703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270375B-82FE-94DD-ACDD-5D9BBBEFB00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2BC17A3-2D98-3DDF-3E20-D1BC65860310}"/>
              </a:ext>
            </a:extLst>
          </p:cNvPr>
          <p:cNvSpPr>
            <a:spLocks noGrp="1"/>
          </p:cNvSpPr>
          <p:nvPr>
            <p:ph type="body" idx="1"/>
          </p:nvPr>
        </p:nvSpPr>
        <p:spPr/>
        <p:txBody>
          <a:bodyPr/>
          <a:lstStyle/>
          <a:p>
            <a:r>
              <a:rPr kumimoji="1" lang="ja-JP" altLang="en-US" dirty="0"/>
              <a:t>ＡＩへの指示は、</a:t>
            </a:r>
            <a:r>
              <a:rPr lang="ja-JP" altLang="en-US" dirty="0"/>
              <a:t>「命令・指示</a:t>
            </a:r>
            <a:r>
              <a:rPr lang="en-US" altLang="ja-JP" dirty="0"/>
              <a:t>(Mission)</a:t>
            </a:r>
            <a:r>
              <a:rPr lang="ja-JP" altLang="en-US" dirty="0"/>
              <a:t>」「背景・文脈</a:t>
            </a:r>
            <a:r>
              <a:rPr lang="en-US" altLang="ja-JP" dirty="0"/>
              <a:t>(Context)</a:t>
            </a:r>
            <a:r>
              <a:rPr lang="ja-JP" altLang="en-US" dirty="0"/>
              <a:t>」「入力</a:t>
            </a:r>
            <a:r>
              <a:rPr lang="en-US" altLang="ja-JP" dirty="0"/>
              <a:t>(Input)</a:t>
            </a:r>
            <a:r>
              <a:rPr lang="ja-JP" altLang="en-US" dirty="0"/>
              <a:t>」「出力</a:t>
            </a:r>
            <a:r>
              <a:rPr kumimoji="1" lang="en-US" altLang="ja-JP" dirty="0"/>
              <a:t>(Output</a:t>
            </a:r>
            <a:r>
              <a:rPr lang="en-US" altLang="ja-JP" dirty="0"/>
              <a:t>)</a:t>
            </a:r>
            <a:r>
              <a:rPr lang="ja-JP" altLang="en-US" dirty="0"/>
              <a:t>」</a:t>
            </a:r>
            <a:r>
              <a:rPr kumimoji="1" lang="ja-JP" altLang="en-US" dirty="0"/>
              <a:t>の</a:t>
            </a:r>
            <a:r>
              <a:rPr kumimoji="1" lang="en-US" altLang="ja-JP" dirty="0"/>
              <a:t>4</a:t>
            </a:r>
            <a:r>
              <a:rPr kumimoji="1" lang="ja-JP" altLang="en-US" dirty="0"/>
              <a:t>つの要素に分けて考えると、わかりやすく整理できます。</a:t>
            </a:r>
          </a:p>
          <a:p>
            <a:endParaRPr kumimoji="1" lang="ja-JP" altLang="en-US" dirty="0"/>
          </a:p>
        </p:txBody>
      </p:sp>
      <p:sp>
        <p:nvSpPr>
          <p:cNvPr id="4" name="スライド番号プレースホルダー 3">
            <a:extLst>
              <a:ext uri="{FF2B5EF4-FFF2-40B4-BE49-F238E27FC236}">
                <a16:creationId xmlns:a16="http://schemas.microsoft.com/office/drawing/2014/main" id="{3870E1D7-4DD6-C6E5-988B-F34D5A4FC469}"/>
              </a:ext>
            </a:extLst>
          </p:cNvPr>
          <p:cNvSpPr>
            <a:spLocks noGrp="1"/>
          </p:cNvSpPr>
          <p:nvPr>
            <p:ph type="sldNum" sz="quarter" idx="5"/>
          </p:nvPr>
        </p:nvSpPr>
        <p:spPr/>
        <p:txBody>
          <a:bodyPr/>
          <a:lstStyle/>
          <a:p>
            <a:fld id="{A5664C10-A862-47DC-805D-B2FBFBC26E44}" type="slidenum">
              <a:rPr kumimoji="1" lang="ja-JP" altLang="en-US" smtClean="0"/>
              <a:t>31</a:t>
            </a:fld>
            <a:endParaRPr kumimoji="1" lang="ja-JP" altLang="en-US"/>
          </a:p>
        </p:txBody>
      </p:sp>
    </p:spTree>
    <p:extLst>
      <p:ext uri="{BB962C8B-B14F-4D97-AF65-F5344CB8AC3E}">
        <p14:creationId xmlns:p14="http://schemas.microsoft.com/office/powerpoint/2010/main" val="39172066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C3A0C-9F34-0A2C-AD5E-122C0784000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2EA0C8C-9F08-E1EC-A4CB-AB4169393BA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83AC0F1-8667-C38D-BF27-846C59141694}"/>
              </a:ext>
            </a:extLst>
          </p:cNvPr>
          <p:cNvSpPr>
            <a:spLocks noGrp="1"/>
          </p:cNvSpPr>
          <p:nvPr>
            <p:ph type="body" idx="1"/>
          </p:nvPr>
        </p:nvSpPr>
        <p:spPr/>
        <p:txBody>
          <a:bodyPr/>
          <a:lstStyle/>
          <a:p>
            <a:pPr>
              <a:spcAft>
                <a:spcPts val="600"/>
              </a:spcAft>
            </a:pPr>
            <a:r>
              <a:rPr kumimoji="1" lang="ja-JP" altLang="en-US" dirty="0"/>
              <a:t>① 命令・指示（</a:t>
            </a:r>
            <a:r>
              <a:rPr kumimoji="1" lang="en-US" altLang="ja-JP" dirty="0"/>
              <a:t>Mission</a:t>
            </a:r>
            <a:r>
              <a:rPr kumimoji="1" lang="ja-JP" altLang="en-US" dirty="0"/>
              <a:t>）</a:t>
            </a:r>
            <a:endParaRPr kumimoji="1" lang="en-US" altLang="ja-JP" dirty="0"/>
          </a:p>
          <a:p>
            <a:pPr>
              <a:spcAft>
                <a:spcPts val="600"/>
              </a:spcAft>
            </a:pPr>
            <a:endParaRPr kumimoji="1" lang="ja-JP" altLang="en-US" dirty="0"/>
          </a:p>
          <a:p>
            <a:pPr marL="180000"/>
            <a:r>
              <a:rPr kumimoji="1" lang="ja-JP" altLang="en-US" dirty="0"/>
              <a:t>ＡＩに「何をしてほしいのか」を明確に示す部分です。</a:t>
            </a:r>
          </a:p>
          <a:p>
            <a:pPr marL="180000">
              <a:spcAft>
                <a:spcPts val="1200"/>
              </a:spcAft>
            </a:pPr>
            <a:r>
              <a:rPr kumimoji="1" lang="ja-JP" altLang="en-US" dirty="0"/>
              <a:t>動詞ではじめると伝えやすくなります。</a:t>
            </a:r>
            <a:endParaRPr kumimoji="1" lang="en-US" altLang="ja-JP" dirty="0"/>
          </a:p>
          <a:p>
            <a:pPr marL="180000">
              <a:spcAft>
                <a:spcPts val="1200"/>
              </a:spcAft>
            </a:pPr>
            <a:r>
              <a:rPr kumimoji="1" lang="ja-JP" altLang="en-US" dirty="0"/>
              <a:t>ＡＩはこの指示をもとに動くため、</a:t>
            </a:r>
            <a:r>
              <a:rPr kumimoji="1" lang="en-US" altLang="ja-JP" dirty="0"/>
              <a:t>Mission</a:t>
            </a:r>
            <a:r>
              <a:rPr kumimoji="1" lang="ja-JP" altLang="en-US" dirty="0"/>
              <a:t>が曖昧だと、出力も曖昧になります。</a:t>
            </a:r>
            <a:endParaRPr kumimoji="1" lang="en-US" altLang="ja-JP" dirty="0"/>
          </a:p>
          <a:p>
            <a:pPr marL="180000">
              <a:spcAft>
                <a:spcPts val="1200"/>
              </a:spcAft>
            </a:pPr>
            <a:endParaRPr kumimoji="1" lang="ja-JP" altLang="en-US" dirty="0"/>
          </a:p>
          <a:p>
            <a:pPr marL="180000">
              <a:spcAft>
                <a:spcPts val="600"/>
              </a:spcAft>
            </a:pPr>
            <a:r>
              <a:rPr lang="ja-JP" altLang="en-US" dirty="0"/>
              <a:t>■ </a:t>
            </a:r>
            <a:r>
              <a:rPr kumimoji="1" lang="en-US" altLang="ja-JP" dirty="0"/>
              <a:t>Mission</a:t>
            </a:r>
            <a:r>
              <a:rPr kumimoji="1" lang="ja-JP" altLang="en-US" dirty="0"/>
              <a:t>のポイント</a:t>
            </a:r>
          </a:p>
          <a:p>
            <a:pPr marL="360000"/>
            <a:r>
              <a:rPr lang="ja-JP" altLang="en-US" dirty="0"/>
              <a:t>・</a:t>
            </a:r>
            <a:r>
              <a:rPr kumimoji="1" lang="ja-JP" altLang="en-US" dirty="0"/>
              <a:t>「何をするか」を短く明確に</a:t>
            </a:r>
          </a:p>
          <a:p>
            <a:pPr marL="360000"/>
            <a:r>
              <a:rPr kumimoji="1" lang="ja-JP" altLang="en-US" dirty="0"/>
              <a:t>・ 目的が一目でわかる言い方にする</a:t>
            </a:r>
          </a:p>
          <a:p>
            <a:pPr marL="360000">
              <a:spcAft>
                <a:spcPts val="600"/>
              </a:spcAft>
            </a:pPr>
            <a:r>
              <a:rPr kumimoji="1" lang="ja-JP" altLang="en-US" dirty="0"/>
              <a:t>・ 動詞ではじめると伝わりやすい</a:t>
            </a:r>
          </a:p>
          <a:p>
            <a:pPr marL="180000">
              <a:spcAft>
                <a:spcPts val="600"/>
              </a:spcAft>
            </a:pPr>
            <a:endParaRPr lang="en-US" altLang="ja-JP" dirty="0"/>
          </a:p>
          <a:p>
            <a:pPr marL="180000">
              <a:spcAft>
                <a:spcPts val="600"/>
              </a:spcAft>
            </a:pPr>
            <a:r>
              <a:rPr lang="ja-JP" altLang="en-US" dirty="0"/>
              <a:t>■ </a:t>
            </a:r>
            <a:r>
              <a:rPr kumimoji="1" lang="en-US" altLang="ja-JP" dirty="0"/>
              <a:t>Mission</a:t>
            </a:r>
            <a:r>
              <a:rPr kumimoji="1" lang="ja-JP" altLang="en-US" dirty="0"/>
              <a:t>の例</a:t>
            </a:r>
          </a:p>
          <a:p>
            <a:pPr marL="360000"/>
            <a:r>
              <a:rPr kumimoji="1" lang="ja-JP" altLang="en-US" dirty="0"/>
              <a:t>・文章を要約してください</a:t>
            </a:r>
          </a:p>
          <a:p>
            <a:pPr marL="360000">
              <a:spcAft>
                <a:spcPts val="1200"/>
              </a:spcAft>
            </a:pPr>
            <a:r>
              <a:rPr kumimoji="1" lang="ja-JP" altLang="en-US" dirty="0"/>
              <a:t>・説明文を作成してください　</a:t>
            </a:r>
            <a:r>
              <a:rPr kumimoji="1" lang="ja-JP" altLang="en-US" sz="1000" dirty="0"/>
              <a:t>など</a:t>
            </a:r>
            <a:endParaRPr kumimoji="1" lang="en-US" altLang="ja-JP" sz="1000" dirty="0"/>
          </a:p>
          <a:p>
            <a:pPr marL="360000">
              <a:spcAft>
                <a:spcPts val="1200"/>
              </a:spcAft>
            </a:pPr>
            <a:endParaRPr kumimoji="1" lang="ja-JP" altLang="en-US" dirty="0"/>
          </a:p>
          <a:p>
            <a:pPr>
              <a:spcAft>
                <a:spcPts val="600"/>
              </a:spcAft>
            </a:pPr>
            <a:r>
              <a:rPr lang="ja-JP" altLang="en-US" dirty="0"/>
              <a:t>② </a:t>
            </a:r>
            <a:r>
              <a:rPr kumimoji="1" lang="ja-JP" altLang="en-US" dirty="0"/>
              <a:t>背景・文脈（</a:t>
            </a:r>
            <a:r>
              <a:rPr kumimoji="1" lang="en-US" altLang="ja-JP" dirty="0"/>
              <a:t>Context</a:t>
            </a:r>
            <a:r>
              <a:rPr kumimoji="1" lang="ja-JP" altLang="en-US" dirty="0"/>
              <a:t>）</a:t>
            </a:r>
            <a:endParaRPr kumimoji="1" lang="en-US" altLang="ja-JP" dirty="0"/>
          </a:p>
          <a:p>
            <a:pPr>
              <a:spcAft>
                <a:spcPts val="600"/>
              </a:spcAft>
            </a:pPr>
            <a:endParaRPr kumimoji="1" lang="ja-JP" altLang="en-US" dirty="0"/>
          </a:p>
          <a:p>
            <a:pPr marL="36000"/>
            <a:r>
              <a:rPr kumimoji="1" lang="ja-JP" altLang="en-US" dirty="0"/>
              <a:t>   「なぜその作業をするのか」「誰向けか」など、目的や状況を伝えます。</a:t>
            </a:r>
          </a:p>
          <a:p>
            <a:pPr marL="180000">
              <a:spcAft>
                <a:spcPts val="1200"/>
              </a:spcAft>
            </a:pPr>
            <a:r>
              <a:rPr kumimoji="1" lang="ja-JP" altLang="en-US" dirty="0"/>
              <a:t>ＡＩは非常に柔軟ですが、目的がわからないと適切な回答を選べません。</a:t>
            </a:r>
            <a:endParaRPr kumimoji="1" lang="en-US" altLang="ja-JP" dirty="0"/>
          </a:p>
          <a:p>
            <a:pPr marL="180000">
              <a:spcAft>
                <a:spcPts val="1200"/>
              </a:spcAft>
            </a:pPr>
            <a:endParaRPr kumimoji="1" lang="ja-JP" altLang="en-US" dirty="0"/>
          </a:p>
          <a:p>
            <a:pPr marL="180000">
              <a:spcAft>
                <a:spcPts val="600"/>
              </a:spcAft>
            </a:pPr>
            <a:r>
              <a:rPr lang="ja-JP" altLang="en-US" dirty="0"/>
              <a:t>■ </a:t>
            </a:r>
            <a:r>
              <a:rPr kumimoji="1" lang="en-US" altLang="ja-JP" dirty="0"/>
              <a:t>Context</a:t>
            </a:r>
            <a:r>
              <a:rPr kumimoji="1" lang="ja-JP" altLang="en-US" dirty="0"/>
              <a:t>のポイント</a:t>
            </a:r>
          </a:p>
          <a:p>
            <a:pPr marL="360000">
              <a:spcAft>
                <a:spcPts val="600"/>
              </a:spcAft>
            </a:pPr>
            <a:r>
              <a:rPr kumimoji="1" lang="ja-JP" altLang="en-US" dirty="0"/>
              <a:t>誰に向けて、どんな場面で使うかを短く補足</a:t>
            </a:r>
            <a:endParaRPr kumimoji="1" lang="en-US" altLang="ja-JP" dirty="0"/>
          </a:p>
          <a:p>
            <a:pPr marL="360000">
              <a:spcAft>
                <a:spcPts val="600"/>
              </a:spcAft>
            </a:pPr>
            <a:endParaRPr kumimoji="1" lang="ja-JP" altLang="en-US" dirty="0"/>
          </a:p>
          <a:p>
            <a:pPr marL="180000">
              <a:spcAft>
                <a:spcPts val="600"/>
              </a:spcAft>
            </a:pPr>
            <a:r>
              <a:rPr lang="ja-JP" altLang="en-US" dirty="0"/>
              <a:t>■ </a:t>
            </a:r>
            <a:r>
              <a:rPr kumimoji="1" lang="en-US" altLang="ja-JP" dirty="0"/>
              <a:t>Context</a:t>
            </a:r>
            <a:r>
              <a:rPr kumimoji="1" lang="ja-JP" altLang="en-US" dirty="0"/>
              <a:t>の例</a:t>
            </a:r>
          </a:p>
          <a:p>
            <a:pPr marL="360000"/>
            <a:r>
              <a:rPr lang="ja-JP" altLang="en-US" dirty="0"/>
              <a:t>・</a:t>
            </a:r>
            <a:r>
              <a:rPr kumimoji="1" lang="ja-JP" altLang="en-US" dirty="0"/>
              <a:t>高校生向けにやさしく説明してください</a:t>
            </a:r>
          </a:p>
          <a:p>
            <a:pPr marL="360000"/>
            <a:r>
              <a:rPr kumimoji="1" lang="ja-JP" altLang="en-US" dirty="0"/>
              <a:t>・自治体職員研修用として実務寄りにまとめてください</a:t>
            </a:r>
          </a:p>
          <a:p>
            <a:endParaRPr kumimoji="1" lang="ja-JP" altLang="en-US" dirty="0"/>
          </a:p>
        </p:txBody>
      </p:sp>
      <p:sp>
        <p:nvSpPr>
          <p:cNvPr id="4" name="スライド番号プレースホルダー 3">
            <a:extLst>
              <a:ext uri="{FF2B5EF4-FFF2-40B4-BE49-F238E27FC236}">
                <a16:creationId xmlns:a16="http://schemas.microsoft.com/office/drawing/2014/main" id="{34B658F7-1FE3-D426-4304-356CBB27AF97}"/>
              </a:ext>
            </a:extLst>
          </p:cNvPr>
          <p:cNvSpPr>
            <a:spLocks noGrp="1"/>
          </p:cNvSpPr>
          <p:nvPr>
            <p:ph type="sldNum" sz="quarter" idx="5"/>
          </p:nvPr>
        </p:nvSpPr>
        <p:spPr/>
        <p:txBody>
          <a:bodyPr/>
          <a:lstStyle/>
          <a:p>
            <a:fld id="{A5664C10-A862-47DC-805D-B2FBFBC26E44}" type="slidenum">
              <a:rPr kumimoji="1" lang="ja-JP" altLang="en-US" smtClean="0"/>
              <a:t>32</a:t>
            </a:fld>
            <a:endParaRPr kumimoji="1" lang="ja-JP" altLang="en-US"/>
          </a:p>
        </p:txBody>
      </p:sp>
    </p:spTree>
    <p:extLst>
      <p:ext uri="{BB962C8B-B14F-4D97-AF65-F5344CB8AC3E}">
        <p14:creationId xmlns:p14="http://schemas.microsoft.com/office/powerpoint/2010/main" val="26032306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8DFA60-C161-7FCB-536D-8E9B46104AF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DB18C27-ACFF-00EB-B458-6DE83EAB740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857783E-5966-4E54-3824-AEE6CF560676}"/>
              </a:ext>
            </a:extLst>
          </p:cNvPr>
          <p:cNvSpPr>
            <a:spLocks noGrp="1"/>
          </p:cNvSpPr>
          <p:nvPr>
            <p:ph type="body" idx="1"/>
          </p:nvPr>
        </p:nvSpPr>
        <p:spPr/>
        <p:txBody>
          <a:bodyPr/>
          <a:lstStyle/>
          <a:p>
            <a:pPr>
              <a:spcAft>
                <a:spcPts val="600"/>
              </a:spcAft>
            </a:pPr>
            <a:r>
              <a:rPr lang="ja-JP" altLang="en-US" dirty="0"/>
              <a:t>③ </a:t>
            </a:r>
            <a:r>
              <a:rPr kumimoji="1" lang="ja-JP" altLang="en-US" dirty="0"/>
              <a:t>入力（</a:t>
            </a:r>
            <a:r>
              <a:rPr kumimoji="1" lang="en-US" altLang="ja-JP" dirty="0"/>
              <a:t>Input</a:t>
            </a:r>
            <a:r>
              <a:rPr kumimoji="1" lang="ja-JP" altLang="en-US" dirty="0"/>
              <a:t>）</a:t>
            </a:r>
            <a:endParaRPr kumimoji="1" lang="en-US" altLang="ja-JP" dirty="0"/>
          </a:p>
          <a:p>
            <a:pPr>
              <a:spcAft>
                <a:spcPts val="600"/>
              </a:spcAft>
            </a:pPr>
            <a:endParaRPr kumimoji="1" lang="ja-JP" altLang="en-US" dirty="0"/>
          </a:p>
          <a:p>
            <a:pPr marL="180000">
              <a:spcAft>
                <a:spcPts val="1200"/>
              </a:spcAft>
            </a:pPr>
            <a:r>
              <a:rPr kumimoji="1" lang="ja-JP" altLang="en-US" dirty="0"/>
              <a:t>ＡＩに処理してほしい元データや素材（文字、写真、数値データ、条件など）を示します。</a:t>
            </a:r>
            <a:endParaRPr kumimoji="1" lang="en-US" altLang="ja-JP" dirty="0"/>
          </a:p>
          <a:p>
            <a:pPr marL="180000">
              <a:spcAft>
                <a:spcPts val="1200"/>
              </a:spcAft>
            </a:pPr>
            <a:r>
              <a:rPr kumimoji="1" lang="en-US" altLang="ja-JP" dirty="0"/>
              <a:t>Input</a:t>
            </a:r>
            <a:r>
              <a:rPr kumimoji="1" lang="ja-JP" altLang="en-US" dirty="0"/>
              <a:t>がなければ、何を基に考えればよいかわかりません。料理における材料と同じ役割です。</a:t>
            </a:r>
          </a:p>
          <a:p>
            <a:pPr marL="180000">
              <a:spcAft>
                <a:spcPts val="600"/>
              </a:spcAft>
            </a:pPr>
            <a:endParaRPr lang="en-US" altLang="ja-JP" dirty="0"/>
          </a:p>
          <a:p>
            <a:pPr marL="180000">
              <a:spcAft>
                <a:spcPts val="600"/>
              </a:spcAft>
            </a:pPr>
            <a:r>
              <a:rPr lang="ja-JP" altLang="en-US" dirty="0"/>
              <a:t>■ </a:t>
            </a:r>
            <a:r>
              <a:rPr kumimoji="1" lang="en-US" altLang="ja-JP" dirty="0"/>
              <a:t>Input</a:t>
            </a:r>
            <a:r>
              <a:rPr kumimoji="1" lang="ja-JP" altLang="en-US" dirty="0"/>
              <a:t>のポイント</a:t>
            </a:r>
          </a:p>
          <a:p>
            <a:pPr marL="531450" indent="-171450">
              <a:buFont typeface="Arial" panose="020B0604020202020204" pitchFamily="34" charset="0"/>
              <a:buChar char="•"/>
            </a:pPr>
            <a:r>
              <a:rPr kumimoji="1" lang="ja-JP" altLang="en-US" dirty="0"/>
              <a:t>ＡＩは魔法の道具ではなく、与えられた素材を加工する道具です</a:t>
            </a:r>
          </a:p>
          <a:p>
            <a:pPr marL="531450" indent="-171450">
              <a:spcAft>
                <a:spcPts val="600"/>
              </a:spcAft>
              <a:buFont typeface="Arial" panose="020B0604020202020204" pitchFamily="34" charset="0"/>
              <a:buChar char="•"/>
            </a:pPr>
            <a:r>
              <a:rPr lang="ja-JP" altLang="en-US" dirty="0"/>
              <a:t>プ</a:t>
            </a:r>
            <a:r>
              <a:rPr kumimoji="1" lang="ja-JP" altLang="en-US" dirty="0"/>
              <a:t>ロンプトを書くときは必ず</a:t>
            </a:r>
            <a:r>
              <a:rPr kumimoji="1" lang="en-US" altLang="ja-JP" dirty="0"/>
              <a:t>Input</a:t>
            </a:r>
            <a:r>
              <a:rPr kumimoji="1" lang="ja-JP" altLang="en-US" dirty="0"/>
              <a:t>を明示する意識を持つ</a:t>
            </a:r>
          </a:p>
          <a:p>
            <a:pPr marL="180000">
              <a:spcAft>
                <a:spcPts val="600"/>
              </a:spcAft>
            </a:pPr>
            <a:endParaRPr kumimoji="1" lang="en-US" altLang="ja-JP" dirty="0"/>
          </a:p>
          <a:p>
            <a:pPr marL="180000">
              <a:spcAft>
                <a:spcPts val="600"/>
              </a:spcAft>
            </a:pPr>
            <a:r>
              <a:rPr kumimoji="1" lang="ja-JP" altLang="en-US" dirty="0"/>
              <a:t>■ </a:t>
            </a:r>
            <a:r>
              <a:rPr kumimoji="1" lang="en-US" altLang="ja-JP" dirty="0"/>
              <a:t>Input</a:t>
            </a:r>
            <a:r>
              <a:rPr kumimoji="1" lang="ja-JP" altLang="en-US" dirty="0"/>
              <a:t>の例</a:t>
            </a:r>
          </a:p>
          <a:p>
            <a:pPr marL="531450" indent="-171450">
              <a:buFont typeface="Arial" panose="020B0604020202020204" pitchFamily="34" charset="0"/>
              <a:buChar char="•"/>
            </a:pPr>
            <a:r>
              <a:rPr kumimoji="1" lang="ja-JP" altLang="en-US" dirty="0"/>
              <a:t>次の文章を要約してください</a:t>
            </a:r>
          </a:p>
          <a:p>
            <a:pPr marL="531450" indent="-171450">
              <a:buFont typeface="Arial" panose="020B0604020202020204" pitchFamily="34" charset="0"/>
              <a:buChar char="•"/>
            </a:pPr>
            <a:r>
              <a:rPr kumimoji="1" lang="ja-JP" altLang="en-US" dirty="0"/>
              <a:t>以下の図をもとに説明してください</a:t>
            </a:r>
            <a:endParaRPr kumimoji="1" lang="en-US" altLang="ja-JP" dirty="0"/>
          </a:p>
          <a:p>
            <a:pPr marL="360000"/>
            <a:endParaRPr kumimoji="1" lang="ja-JP" altLang="en-US" dirty="0"/>
          </a:p>
          <a:p>
            <a:pPr>
              <a:spcBef>
                <a:spcPts val="1200"/>
              </a:spcBef>
              <a:spcAft>
                <a:spcPts val="600"/>
              </a:spcAft>
            </a:pPr>
            <a:r>
              <a:rPr kumimoji="1" lang="ja-JP" altLang="en-US" dirty="0"/>
              <a:t>④ 出力（</a:t>
            </a:r>
            <a:r>
              <a:rPr kumimoji="1" lang="en-US" altLang="ja-JP" dirty="0"/>
              <a:t>Output</a:t>
            </a:r>
            <a:r>
              <a:rPr kumimoji="1" lang="ja-JP" altLang="en-US" dirty="0"/>
              <a:t>）</a:t>
            </a:r>
            <a:endParaRPr kumimoji="1" lang="en-US" altLang="ja-JP" dirty="0"/>
          </a:p>
          <a:p>
            <a:pPr>
              <a:spcBef>
                <a:spcPts val="1200"/>
              </a:spcBef>
              <a:spcAft>
                <a:spcPts val="600"/>
              </a:spcAft>
            </a:pPr>
            <a:endParaRPr kumimoji="1" lang="ja-JP" altLang="en-US" dirty="0"/>
          </a:p>
          <a:p>
            <a:pPr marL="180000">
              <a:spcAft>
                <a:spcPts val="1200"/>
              </a:spcAft>
            </a:pPr>
            <a:r>
              <a:rPr kumimoji="1" lang="ja-JP" altLang="en-US" dirty="0"/>
              <a:t>ＡＩに「どんな形で答えてほしいか」を指定します。</a:t>
            </a:r>
            <a:endParaRPr kumimoji="1" lang="en-US" altLang="ja-JP" dirty="0"/>
          </a:p>
          <a:p>
            <a:pPr marL="180000">
              <a:spcAft>
                <a:spcPts val="1200"/>
              </a:spcAft>
            </a:pPr>
            <a:r>
              <a:rPr kumimoji="1" lang="ja-JP" altLang="en-US" dirty="0"/>
              <a:t>同じ内容でも「文字数」「形式」「構成」を指定するだけで、ＡＩの回答は全く違ったものになります。</a:t>
            </a:r>
            <a:endParaRPr kumimoji="1" lang="en-US" altLang="ja-JP" dirty="0"/>
          </a:p>
          <a:p>
            <a:pPr marL="180000">
              <a:spcAft>
                <a:spcPts val="1200"/>
              </a:spcAft>
            </a:pPr>
            <a:r>
              <a:rPr kumimoji="1" lang="en-US" altLang="ja-JP" dirty="0"/>
              <a:t>Output</a:t>
            </a:r>
            <a:r>
              <a:rPr kumimoji="1" lang="ja-JP" altLang="en-US" dirty="0"/>
              <a:t>は最後の仕上がりを決める大事な部分です。</a:t>
            </a:r>
          </a:p>
          <a:p>
            <a:pPr marL="180000">
              <a:spcAft>
                <a:spcPts val="600"/>
              </a:spcAft>
            </a:pPr>
            <a:endParaRPr kumimoji="1" lang="en-US" altLang="ja-JP" dirty="0"/>
          </a:p>
          <a:p>
            <a:pPr marL="180000">
              <a:spcAft>
                <a:spcPts val="600"/>
              </a:spcAft>
            </a:pPr>
            <a:r>
              <a:rPr kumimoji="1" lang="ja-JP" altLang="en-US" dirty="0"/>
              <a:t>■ </a:t>
            </a:r>
            <a:r>
              <a:rPr kumimoji="1" lang="en-US" altLang="ja-JP" dirty="0"/>
              <a:t>Output</a:t>
            </a:r>
            <a:r>
              <a:rPr kumimoji="1" lang="ja-JP" altLang="en-US" dirty="0"/>
              <a:t>のポイント</a:t>
            </a:r>
          </a:p>
          <a:p>
            <a:pPr marL="531450" indent="-171450">
              <a:buFont typeface="Arial" panose="020B0604020202020204" pitchFamily="34" charset="0"/>
              <a:buChar char="•"/>
            </a:pPr>
            <a:r>
              <a:rPr kumimoji="1" lang="en-US" altLang="ja-JP" dirty="0"/>
              <a:t>Output</a:t>
            </a:r>
            <a:r>
              <a:rPr kumimoji="1" lang="ja-JP" altLang="en-US" dirty="0"/>
              <a:t>は「読みやすさ」「使いやすさ」を決める部分</a:t>
            </a:r>
          </a:p>
          <a:p>
            <a:pPr marL="531450" indent="-171450">
              <a:spcAft>
                <a:spcPts val="600"/>
              </a:spcAft>
              <a:buFont typeface="Arial" panose="020B0604020202020204" pitchFamily="34" charset="0"/>
              <a:buChar char="•"/>
            </a:pPr>
            <a:r>
              <a:rPr kumimoji="1" lang="ja-JP" altLang="en-US" dirty="0"/>
              <a:t>目的に合った形を指定する</a:t>
            </a:r>
            <a:endParaRPr kumimoji="1" lang="en-US" altLang="ja-JP" dirty="0"/>
          </a:p>
          <a:p>
            <a:pPr marL="360000">
              <a:spcAft>
                <a:spcPts val="600"/>
              </a:spcAft>
            </a:pPr>
            <a:endParaRPr kumimoji="1" lang="ja-JP" altLang="en-US" dirty="0"/>
          </a:p>
          <a:p>
            <a:pPr marL="180000">
              <a:spcAft>
                <a:spcPts val="600"/>
              </a:spcAft>
            </a:pPr>
            <a:r>
              <a:rPr kumimoji="1" lang="ja-JP" altLang="en-US" dirty="0"/>
              <a:t>■ </a:t>
            </a:r>
            <a:r>
              <a:rPr kumimoji="1" lang="en-US" altLang="ja-JP" dirty="0"/>
              <a:t>Output</a:t>
            </a:r>
            <a:r>
              <a:rPr kumimoji="1" lang="ja-JP" altLang="en-US" dirty="0"/>
              <a:t>の例</a:t>
            </a:r>
          </a:p>
          <a:p>
            <a:pPr marL="360000"/>
            <a:r>
              <a:rPr kumimoji="1" lang="en-US" altLang="ja-JP" dirty="0"/>
              <a:t>200</a:t>
            </a:r>
            <a:r>
              <a:rPr kumimoji="1" lang="ja-JP" altLang="en-US" dirty="0"/>
              <a:t>字以内」「箇条書き」「表形式」「</a:t>
            </a:r>
            <a:r>
              <a:rPr kumimoji="1" lang="en-US" altLang="ja-JP" dirty="0"/>
              <a:t>3</a:t>
            </a:r>
            <a:r>
              <a:rPr kumimoji="1" lang="ja-JP" altLang="en-US" dirty="0"/>
              <a:t>つに要約」　</a:t>
            </a:r>
            <a:r>
              <a:rPr kumimoji="1" lang="ja-JP" altLang="en-US" sz="1000" dirty="0"/>
              <a:t>など</a:t>
            </a:r>
            <a:endParaRPr kumimoji="1" lang="ja-JP" altLang="en-US" dirty="0"/>
          </a:p>
          <a:p>
            <a:endParaRPr kumimoji="1" lang="ja-JP" altLang="en-US" dirty="0"/>
          </a:p>
        </p:txBody>
      </p:sp>
      <p:sp>
        <p:nvSpPr>
          <p:cNvPr id="4" name="スライド番号プレースホルダー 3">
            <a:extLst>
              <a:ext uri="{FF2B5EF4-FFF2-40B4-BE49-F238E27FC236}">
                <a16:creationId xmlns:a16="http://schemas.microsoft.com/office/drawing/2014/main" id="{33715093-4544-5003-4BF6-3BB99C13D38E}"/>
              </a:ext>
            </a:extLst>
          </p:cNvPr>
          <p:cNvSpPr>
            <a:spLocks noGrp="1"/>
          </p:cNvSpPr>
          <p:nvPr>
            <p:ph type="sldNum" sz="quarter" idx="5"/>
          </p:nvPr>
        </p:nvSpPr>
        <p:spPr/>
        <p:txBody>
          <a:bodyPr/>
          <a:lstStyle/>
          <a:p>
            <a:fld id="{A5664C10-A862-47DC-805D-B2FBFBC26E44}" type="slidenum">
              <a:rPr kumimoji="1" lang="ja-JP" altLang="en-US" smtClean="0"/>
              <a:t>33</a:t>
            </a:fld>
            <a:endParaRPr kumimoji="1" lang="ja-JP" altLang="en-US"/>
          </a:p>
        </p:txBody>
      </p:sp>
    </p:spTree>
    <p:extLst>
      <p:ext uri="{BB962C8B-B14F-4D97-AF65-F5344CB8AC3E}">
        <p14:creationId xmlns:p14="http://schemas.microsoft.com/office/powerpoint/2010/main" val="7267105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28018-5ADE-ACFC-595E-3171B9A6D5F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DE09B96-D669-2D03-8919-976CF18849D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40448E-22E6-7FCE-BD78-E63088069915}"/>
              </a:ext>
            </a:extLst>
          </p:cNvPr>
          <p:cNvSpPr>
            <a:spLocks noGrp="1"/>
          </p:cNvSpPr>
          <p:nvPr>
            <p:ph type="body" idx="1"/>
          </p:nvPr>
        </p:nvSpPr>
        <p:spPr/>
        <p:txBody>
          <a:bodyPr/>
          <a:lstStyle/>
          <a:p>
            <a:pPr>
              <a:spcAft>
                <a:spcPts val="600"/>
              </a:spcAft>
            </a:pPr>
            <a:r>
              <a:rPr kumimoji="1" lang="en-US" altLang="ja-JP" dirty="0"/>
              <a:t>(1)</a:t>
            </a:r>
            <a:r>
              <a:rPr kumimoji="1" lang="ja-JP" altLang="en-US" dirty="0"/>
              <a:t> 指示と目的を明確にする</a:t>
            </a:r>
            <a:endParaRPr kumimoji="1" lang="en-US" altLang="ja-JP" dirty="0"/>
          </a:p>
          <a:p>
            <a:pPr>
              <a:spcAft>
                <a:spcPts val="600"/>
              </a:spcAft>
            </a:pPr>
            <a:endParaRPr kumimoji="1" lang="ja-JP" altLang="en-US" dirty="0"/>
          </a:p>
          <a:p>
            <a:pPr marL="252000"/>
            <a:r>
              <a:rPr kumimoji="1" lang="ja-JP" altLang="en-US" dirty="0"/>
              <a:t>何のために使うのか、誰向けなのかを伝えるとＡＩの精度が大きく向上します。</a:t>
            </a:r>
            <a:endParaRPr kumimoji="1" lang="en-US" altLang="ja-JP" dirty="0"/>
          </a:p>
          <a:p>
            <a:pPr marL="252000"/>
            <a:endParaRPr kumimoji="1" lang="ja-JP" altLang="en-US" dirty="0"/>
          </a:p>
          <a:p>
            <a:pPr>
              <a:spcBef>
                <a:spcPts val="1200"/>
              </a:spcBef>
              <a:spcAft>
                <a:spcPts val="600"/>
              </a:spcAft>
            </a:pPr>
            <a:r>
              <a:rPr kumimoji="1" lang="en-US" altLang="ja-JP" dirty="0"/>
              <a:t>(2)</a:t>
            </a:r>
            <a:r>
              <a:rPr kumimoji="1" lang="ja-JP" altLang="en-US" dirty="0"/>
              <a:t> 出力形式を指定する</a:t>
            </a:r>
            <a:endParaRPr kumimoji="1" lang="en-US" altLang="ja-JP" dirty="0"/>
          </a:p>
          <a:p>
            <a:pPr>
              <a:spcBef>
                <a:spcPts val="1200"/>
              </a:spcBef>
              <a:spcAft>
                <a:spcPts val="600"/>
              </a:spcAft>
            </a:pPr>
            <a:endParaRPr kumimoji="1" lang="ja-JP" altLang="en-US" dirty="0"/>
          </a:p>
          <a:p>
            <a:pPr marL="252000"/>
            <a:r>
              <a:rPr kumimoji="1" lang="ja-JP" altLang="en-US" dirty="0"/>
              <a:t>ＡＩは自由に書かせると、長かったり、読みづらかったりする場合があります。</a:t>
            </a:r>
            <a:endParaRPr kumimoji="1" lang="en-US" altLang="ja-JP" dirty="0"/>
          </a:p>
          <a:p>
            <a:pPr marL="252000"/>
            <a:r>
              <a:rPr kumimoji="1" lang="ja-JP" altLang="en-US" dirty="0"/>
              <a:t>出力形式を具体的に指示すると使いやすい回答が得られます。</a:t>
            </a:r>
            <a:endParaRPr kumimoji="1" lang="en-US" altLang="ja-JP" dirty="0"/>
          </a:p>
          <a:p>
            <a:pPr marL="252000"/>
            <a:endParaRPr kumimoji="1" lang="ja-JP" altLang="en-US" dirty="0"/>
          </a:p>
          <a:p>
            <a:pPr>
              <a:spcBef>
                <a:spcPts val="1200"/>
              </a:spcBef>
              <a:spcAft>
                <a:spcPts val="600"/>
              </a:spcAft>
            </a:pPr>
            <a:r>
              <a:rPr kumimoji="1" lang="en-US" altLang="ja-JP" dirty="0"/>
              <a:t>(3)</a:t>
            </a:r>
            <a:r>
              <a:rPr kumimoji="1" lang="ja-JP" altLang="en-US" dirty="0"/>
              <a:t> 一度で完璧を求めない</a:t>
            </a:r>
            <a:endParaRPr kumimoji="1" lang="en-US" altLang="ja-JP" dirty="0"/>
          </a:p>
          <a:p>
            <a:pPr>
              <a:spcBef>
                <a:spcPts val="1200"/>
              </a:spcBef>
              <a:spcAft>
                <a:spcPts val="600"/>
              </a:spcAft>
            </a:pPr>
            <a:endParaRPr kumimoji="1" lang="ja-JP" altLang="en-US" dirty="0"/>
          </a:p>
          <a:p>
            <a:pPr marL="252000"/>
            <a:r>
              <a:rPr kumimoji="1" lang="ja-JP" altLang="en-US" dirty="0"/>
              <a:t>生成ＡＩは、最初の一回で完璧な答えを返すわけではありません。</a:t>
            </a:r>
          </a:p>
          <a:p>
            <a:pPr marL="252000"/>
            <a:r>
              <a:rPr kumimoji="1" lang="ja-JP" altLang="en-US" dirty="0"/>
              <a:t>対話を重ねながら、少しずつ修正することが重要です。</a:t>
            </a:r>
            <a:endParaRPr kumimoji="1" lang="en-US" altLang="ja-JP" dirty="0"/>
          </a:p>
          <a:p>
            <a:pPr marL="252000"/>
            <a:endParaRPr kumimoji="1" lang="ja-JP" altLang="en-US" dirty="0"/>
          </a:p>
          <a:p>
            <a:pPr>
              <a:spcBef>
                <a:spcPts val="1200"/>
              </a:spcBef>
              <a:spcAft>
                <a:spcPts val="600"/>
              </a:spcAft>
            </a:pPr>
            <a:r>
              <a:rPr kumimoji="1" lang="en-US" altLang="ja-JP" dirty="0"/>
              <a:t>(4)</a:t>
            </a:r>
            <a:r>
              <a:rPr kumimoji="1" lang="ja-JP" altLang="en-US" dirty="0"/>
              <a:t> プロンプトの履歴（文脈）も重要</a:t>
            </a:r>
            <a:endParaRPr kumimoji="1" lang="en-US" altLang="ja-JP" dirty="0"/>
          </a:p>
          <a:p>
            <a:pPr>
              <a:spcBef>
                <a:spcPts val="1200"/>
              </a:spcBef>
              <a:spcAft>
                <a:spcPts val="600"/>
              </a:spcAft>
            </a:pPr>
            <a:endParaRPr kumimoji="1" lang="ja-JP" altLang="en-US" dirty="0"/>
          </a:p>
          <a:p>
            <a:pPr marL="252000"/>
            <a:r>
              <a:rPr kumimoji="1" lang="ja-JP" altLang="en-US" dirty="0"/>
              <a:t>生成ＡＩは、直前までの会話の流れを踏まえて回答します。</a:t>
            </a:r>
          </a:p>
          <a:p>
            <a:pPr marL="252000"/>
            <a:r>
              <a:rPr kumimoji="1" lang="ja-JP" altLang="en-US" dirty="0"/>
              <a:t>文脈がつながるほど精度が高まります。</a:t>
            </a:r>
          </a:p>
          <a:p>
            <a:pPr marL="252000"/>
            <a:r>
              <a:rPr kumimoji="1" lang="ja-JP" altLang="en-US" dirty="0"/>
              <a:t>履歴の流れがバラバラな場合、意図と違う結果が出やすくなります。</a:t>
            </a:r>
          </a:p>
          <a:p>
            <a:endParaRPr kumimoji="1" lang="ja-JP" altLang="en-US" dirty="0"/>
          </a:p>
        </p:txBody>
      </p:sp>
      <p:sp>
        <p:nvSpPr>
          <p:cNvPr id="4" name="スライド番号プレースホルダー 3">
            <a:extLst>
              <a:ext uri="{FF2B5EF4-FFF2-40B4-BE49-F238E27FC236}">
                <a16:creationId xmlns:a16="http://schemas.microsoft.com/office/drawing/2014/main" id="{C3DFE018-30A2-2FE8-F064-444F6811A28E}"/>
              </a:ext>
            </a:extLst>
          </p:cNvPr>
          <p:cNvSpPr>
            <a:spLocks noGrp="1"/>
          </p:cNvSpPr>
          <p:nvPr>
            <p:ph type="sldNum" sz="quarter" idx="5"/>
          </p:nvPr>
        </p:nvSpPr>
        <p:spPr/>
        <p:txBody>
          <a:bodyPr/>
          <a:lstStyle/>
          <a:p>
            <a:fld id="{A5664C10-A862-47DC-805D-B2FBFBC26E44}" type="slidenum">
              <a:rPr kumimoji="1" lang="ja-JP" altLang="en-US" smtClean="0"/>
              <a:t>34</a:t>
            </a:fld>
            <a:endParaRPr kumimoji="1" lang="ja-JP" altLang="en-US"/>
          </a:p>
        </p:txBody>
      </p:sp>
    </p:spTree>
    <p:extLst>
      <p:ext uri="{BB962C8B-B14F-4D97-AF65-F5344CB8AC3E}">
        <p14:creationId xmlns:p14="http://schemas.microsoft.com/office/powerpoint/2010/main" val="9472285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7B2E94-AC8B-6065-5864-9DCA6F55643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0941736-02C8-6545-C4DD-4C48FA42316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CAEA535-AD39-E60F-65FA-202A0FC078D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悪いプロンプト、良いプロンプトの比較表です。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良いプロンプトは</a:t>
            </a:r>
            <a:r>
              <a:rPr lang="ja-JP" altLang="en-US" dirty="0"/>
              <a:t>「命令・指示</a:t>
            </a:r>
            <a:r>
              <a:rPr lang="en-US" altLang="ja-JP" dirty="0"/>
              <a:t>(Mission)</a:t>
            </a:r>
            <a:r>
              <a:rPr lang="ja-JP" altLang="en-US" dirty="0"/>
              <a:t>」「背景・文脈</a:t>
            </a:r>
            <a:r>
              <a:rPr lang="en-US" altLang="ja-JP" dirty="0"/>
              <a:t>(Context)</a:t>
            </a:r>
            <a:r>
              <a:rPr lang="ja-JP" altLang="en-US" dirty="0"/>
              <a:t>」「入力</a:t>
            </a:r>
            <a:r>
              <a:rPr lang="en-US" altLang="ja-JP" dirty="0"/>
              <a:t>(Input)</a:t>
            </a:r>
            <a:r>
              <a:rPr lang="ja-JP" altLang="en-US" dirty="0"/>
              <a:t>」「出力</a:t>
            </a:r>
            <a:r>
              <a:rPr lang="en-US" altLang="ja-JP" dirty="0"/>
              <a:t>(Output)</a:t>
            </a:r>
            <a:r>
              <a:rPr lang="ja-JP" altLang="en-US" dirty="0"/>
              <a:t>」の</a:t>
            </a:r>
            <a:r>
              <a:rPr lang="en-US" altLang="ja-JP" dirty="0"/>
              <a:t>4</a:t>
            </a:r>
            <a:r>
              <a:rPr lang="ja-JP" altLang="en-US" dirty="0"/>
              <a:t>つの要素がそろっています。</a:t>
            </a:r>
            <a:endParaRPr kumimoji="1" lang="ja-JP" altLang="en-US" dirty="0"/>
          </a:p>
          <a:p>
            <a:endParaRPr kumimoji="1" lang="ja-JP" altLang="en-US" dirty="0"/>
          </a:p>
        </p:txBody>
      </p:sp>
      <p:sp>
        <p:nvSpPr>
          <p:cNvPr id="4" name="スライド番号プレースホルダー 3">
            <a:extLst>
              <a:ext uri="{FF2B5EF4-FFF2-40B4-BE49-F238E27FC236}">
                <a16:creationId xmlns:a16="http://schemas.microsoft.com/office/drawing/2014/main" id="{DC760EA9-14AF-022A-B475-728B09F0F052}"/>
              </a:ext>
            </a:extLst>
          </p:cNvPr>
          <p:cNvSpPr>
            <a:spLocks noGrp="1"/>
          </p:cNvSpPr>
          <p:nvPr>
            <p:ph type="sldNum" sz="quarter" idx="5"/>
          </p:nvPr>
        </p:nvSpPr>
        <p:spPr/>
        <p:txBody>
          <a:bodyPr/>
          <a:lstStyle/>
          <a:p>
            <a:fld id="{A5664C10-A862-47DC-805D-B2FBFBC26E44}" type="slidenum">
              <a:rPr kumimoji="1" lang="ja-JP" altLang="en-US" smtClean="0"/>
              <a:t>35</a:t>
            </a:fld>
            <a:endParaRPr kumimoji="1" lang="ja-JP" altLang="en-US"/>
          </a:p>
        </p:txBody>
      </p:sp>
    </p:spTree>
    <p:extLst>
      <p:ext uri="{BB962C8B-B14F-4D97-AF65-F5344CB8AC3E}">
        <p14:creationId xmlns:p14="http://schemas.microsoft.com/office/powerpoint/2010/main" val="24645350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プロンプトの指示を明確にすると精度が向上します。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36</a:t>
            </a:fld>
            <a:endParaRPr kumimoji="1" lang="ja-JP" altLang="en-US"/>
          </a:p>
        </p:txBody>
      </p:sp>
    </p:spTree>
    <p:extLst>
      <p:ext uri="{BB962C8B-B14F-4D97-AF65-F5344CB8AC3E}">
        <p14:creationId xmlns:p14="http://schemas.microsoft.com/office/powerpoint/2010/main" val="32731222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02BBA-FD14-DCFC-0742-DF07291B153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A11F5C2-4C9A-4FE9-78BD-684EBFA0947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6136E0F-B571-B67D-54EE-567EB36ECD46}"/>
              </a:ext>
            </a:extLst>
          </p:cNvPr>
          <p:cNvSpPr>
            <a:spLocks noGrp="1"/>
          </p:cNvSpPr>
          <p:nvPr>
            <p:ph type="body" idx="1"/>
          </p:nvPr>
        </p:nvSpPr>
        <p:spPr/>
        <p:txBody>
          <a:bodyPr/>
          <a:lstStyle/>
          <a:p>
            <a:pPr>
              <a:spcAft>
                <a:spcPts val="600"/>
              </a:spcAft>
            </a:pPr>
            <a:r>
              <a:rPr kumimoji="1" lang="en-US" altLang="ja-JP" dirty="0"/>
              <a:t>(1)</a:t>
            </a:r>
            <a:r>
              <a:rPr lang="ja-JP" altLang="en-US" dirty="0"/>
              <a:t> </a:t>
            </a:r>
            <a:r>
              <a:rPr kumimoji="1" lang="ja-JP" altLang="en-US" dirty="0"/>
              <a:t>ＡＩは「対話相手」として活用する</a:t>
            </a:r>
            <a:endParaRPr kumimoji="1" lang="en-US" altLang="ja-JP" dirty="0"/>
          </a:p>
          <a:p>
            <a:pPr>
              <a:spcAft>
                <a:spcPts val="600"/>
              </a:spcAft>
            </a:pPr>
            <a:endParaRPr kumimoji="1" lang="ja-JP" altLang="en-US" dirty="0"/>
          </a:p>
          <a:p>
            <a:pPr marL="252000"/>
            <a:r>
              <a:rPr kumimoji="1" lang="ja-JP" altLang="en-US" dirty="0"/>
              <a:t>ＡＩは、命令にただ従う“ロボット”ではありません。</a:t>
            </a:r>
            <a:endParaRPr kumimoji="1" lang="en-US" altLang="ja-JP" dirty="0"/>
          </a:p>
          <a:p>
            <a:pPr marL="252000"/>
            <a:r>
              <a:rPr kumimoji="1" lang="ja-JP" altLang="en-US" dirty="0"/>
              <a:t>一緒に考えてくれるパートナーだと思って使うのがポイントです。</a:t>
            </a:r>
            <a:endParaRPr kumimoji="1" lang="en-US" altLang="ja-JP" dirty="0"/>
          </a:p>
          <a:p>
            <a:pPr marL="252000"/>
            <a:r>
              <a:rPr kumimoji="1" lang="ja-JP" altLang="en-US" dirty="0"/>
              <a:t>対話を通して少しずつ修正していくことが大切です。</a:t>
            </a:r>
            <a:endParaRPr kumimoji="1" lang="en-US" altLang="ja-JP" dirty="0"/>
          </a:p>
          <a:p>
            <a:pPr marL="252000"/>
            <a:endParaRPr kumimoji="1" lang="ja-JP" altLang="en-US" dirty="0"/>
          </a:p>
          <a:p>
            <a:pPr marL="252000"/>
            <a:r>
              <a:rPr kumimoji="1" lang="ja-JP" altLang="en-US" dirty="0"/>
              <a:t>例：どう改善したらもっとわかりやすくなりますか？</a:t>
            </a:r>
          </a:p>
          <a:p>
            <a:pPr marL="252000"/>
            <a:r>
              <a:rPr lang="ja-JP" altLang="en-US" dirty="0"/>
              <a:t>  　　</a:t>
            </a:r>
            <a:r>
              <a:rPr kumimoji="1" lang="ja-JP" altLang="en-US" dirty="0"/>
              <a:t>別の言い方の案はありますか？</a:t>
            </a:r>
          </a:p>
          <a:p>
            <a:pPr marL="252000"/>
            <a:r>
              <a:rPr kumimoji="1" lang="ja-JP" altLang="en-US" dirty="0"/>
              <a:t>　  　もっと柔らかい表現にできますか？</a:t>
            </a:r>
          </a:p>
          <a:p>
            <a:pPr marL="252000">
              <a:spcAft>
                <a:spcPts val="1200"/>
              </a:spcAft>
            </a:pPr>
            <a:r>
              <a:rPr kumimoji="1" lang="ja-JP" altLang="en-US" dirty="0"/>
              <a:t>　　  もう少し短くしてください</a:t>
            </a:r>
          </a:p>
          <a:p>
            <a:pPr marL="252000"/>
            <a:endParaRPr kumimoji="1" lang="en-US" altLang="ja-JP" dirty="0"/>
          </a:p>
          <a:p>
            <a:pPr marL="252000"/>
            <a:r>
              <a:rPr kumimoji="1" lang="ja-JP" altLang="en-US" dirty="0"/>
              <a:t>“相談する姿勢”で使うと、ＡＩは意図により寄せてくれます。</a:t>
            </a:r>
          </a:p>
          <a:p>
            <a:pPr marL="252000">
              <a:spcAft>
                <a:spcPts val="1200"/>
              </a:spcAft>
            </a:pPr>
            <a:r>
              <a:rPr kumimoji="1" lang="ja-JP" altLang="en-US" dirty="0"/>
              <a:t>「指示→確認→修正」を重ねることで求める“理想の形”に近づいていきます。</a:t>
            </a:r>
            <a:endParaRPr kumimoji="1" lang="en-US" altLang="ja-JP" dirty="0"/>
          </a:p>
          <a:p>
            <a:pPr marL="252000">
              <a:spcAft>
                <a:spcPts val="1200"/>
              </a:spcAft>
            </a:pPr>
            <a:r>
              <a:rPr kumimoji="1" lang="ja-JP" altLang="en-US" dirty="0"/>
              <a:t>これこそが、プロンプトエンジニアリングの核心です。</a:t>
            </a:r>
            <a:endParaRPr kumimoji="1" lang="en-US" altLang="ja-JP" dirty="0"/>
          </a:p>
          <a:p>
            <a:pPr marL="252000">
              <a:spcAft>
                <a:spcPts val="1200"/>
              </a:spcAft>
            </a:pPr>
            <a:endParaRPr kumimoji="1" lang="ja-JP" altLang="en-US" dirty="0"/>
          </a:p>
          <a:p>
            <a:pPr>
              <a:spcAft>
                <a:spcPts val="600"/>
              </a:spcAft>
            </a:pPr>
            <a:r>
              <a:rPr kumimoji="1" lang="en-US" altLang="ja-JP" dirty="0"/>
              <a:t>(2)</a:t>
            </a:r>
            <a:r>
              <a:rPr kumimoji="1" lang="ja-JP" altLang="en-US" dirty="0"/>
              <a:t> 結果を鵜呑みにしない（必ず確認する）</a:t>
            </a:r>
            <a:endParaRPr kumimoji="1" lang="en-US" altLang="ja-JP" dirty="0"/>
          </a:p>
          <a:p>
            <a:pPr>
              <a:spcAft>
                <a:spcPts val="600"/>
              </a:spcAft>
            </a:pPr>
            <a:endParaRPr kumimoji="1" lang="ja-JP" altLang="en-US" dirty="0"/>
          </a:p>
          <a:p>
            <a:pPr marL="252000"/>
            <a:r>
              <a:rPr kumimoji="1" lang="ja-JP" altLang="en-US" dirty="0"/>
              <a:t>ＡＩが出した答えは、あくまで 「候補のひとつ」 にすぎません。</a:t>
            </a:r>
            <a:endParaRPr kumimoji="1" lang="en-US" altLang="ja-JP" dirty="0"/>
          </a:p>
          <a:p>
            <a:pPr marL="252000"/>
            <a:r>
              <a:rPr kumimoji="1" lang="ja-JP" altLang="en-US" dirty="0"/>
              <a:t>「事実に間違いがないか」「自分の資料の目的に合っているか」「誤解を生む表現になっていないか」こうしたチェックは必ず 人間である自分が行う必要があります。</a:t>
            </a:r>
          </a:p>
          <a:p>
            <a:pPr marL="252000"/>
            <a:r>
              <a:rPr kumimoji="1" lang="ja-JP" altLang="en-US" dirty="0"/>
              <a:t>ＡＩの提案をそのまま使うのではなく、“自分で判断して使う”ことが、現代のＡＩリテラシーです。</a:t>
            </a:r>
          </a:p>
          <a:p>
            <a:endParaRPr kumimoji="1" lang="ja-JP" altLang="en-US" dirty="0"/>
          </a:p>
        </p:txBody>
      </p:sp>
      <p:sp>
        <p:nvSpPr>
          <p:cNvPr id="4" name="スライド番号プレースホルダー 3">
            <a:extLst>
              <a:ext uri="{FF2B5EF4-FFF2-40B4-BE49-F238E27FC236}">
                <a16:creationId xmlns:a16="http://schemas.microsoft.com/office/drawing/2014/main" id="{FA79FB17-3FA8-B852-6300-6C7139030B1E}"/>
              </a:ext>
            </a:extLst>
          </p:cNvPr>
          <p:cNvSpPr>
            <a:spLocks noGrp="1"/>
          </p:cNvSpPr>
          <p:nvPr>
            <p:ph type="sldNum" sz="quarter" idx="5"/>
          </p:nvPr>
        </p:nvSpPr>
        <p:spPr/>
        <p:txBody>
          <a:bodyPr/>
          <a:lstStyle/>
          <a:p>
            <a:fld id="{A5664C10-A862-47DC-805D-B2FBFBC26E44}" type="slidenum">
              <a:rPr kumimoji="1" lang="ja-JP" altLang="en-US" smtClean="0"/>
              <a:t>37</a:t>
            </a:fld>
            <a:endParaRPr kumimoji="1" lang="ja-JP" altLang="en-US"/>
          </a:p>
        </p:txBody>
      </p:sp>
    </p:spTree>
    <p:extLst>
      <p:ext uri="{BB962C8B-B14F-4D97-AF65-F5344CB8AC3E}">
        <p14:creationId xmlns:p14="http://schemas.microsoft.com/office/powerpoint/2010/main" val="17038437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lnSpc>
                <a:spcPts val="2880"/>
              </a:lnSpc>
            </a:pPr>
            <a:r>
              <a:rPr lang="ja-JP" altLang="en-US" sz="1200" dirty="0">
                <a:solidFill>
                  <a:srgbClr val="156082"/>
                </a:solidFill>
                <a:latin typeface="HG丸ｺﾞｼｯｸM-PRO" panose="020F0600000000000000" pitchFamily="50" charset="-128"/>
                <a:ea typeface="HG丸ｺﾞｼｯｸM-PRO" panose="020F0600000000000000" pitchFamily="50" charset="-128"/>
              </a:rPr>
              <a:t>実際に使えるプロンプトのテンプレートを紹介します。</a:t>
            </a:r>
            <a:endParaRPr lang="en-US" altLang="ja-JP" sz="1200" dirty="0">
              <a:solidFill>
                <a:srgbClr val="156082"/>
              </a:solidFill>
              <a:latin typeface="HG丸ｺﾞｼｯｸM-PRO" panose="020F0600000000000000" pitchFamily="50" charset="-128"/>
              <a:ea typeface="HG丸ｺﾞｼｯｸM-PRO" panose="020F0600000000000000" pitchFamily="50" charset="-128"/>
            </a:endParaRPr>
          </a:p>
          <a:p>
            <a:pPr algn="just">
              <a:lnSpc>
                <a:spcPts val="2880"/>
              </a:lnSpc>
            </a:pPr>
            <a:r>
              <a:rPr lang="ja-JP" altLang="en-US" sz="1200" dirty="0">
                <a:solidFill>
                  <a:srgbClr val="156082"/>
                </a:solidFill>
                <a:latin typeface="HG丸ｺﾞｼｯｸM-PRO" panose="020F0600000000000000" pitchFamily="50" charset="-128"/>
                <a:ea typeface="HG丸ｺﾞｼｯｸM-PRO" panose="020F0600000000000000" pitchFamily="50" charset="-128"/>
              </a:rPr>
              <a:t>用途に応じて使い分けることで、誰でも精度の高い回答を得られます。</a:t>
            </a:r>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38</a:t>
            </a:fld>
            <a:endParaRPr kumimoji="1" lang="ja-JP" altLang="en-US"/>
          </a:p>
        </p:txBody>
      </p:sp>
    </p:spTree>
    <p:extLst>
      <p:ext uri="{BB962C8B-B14F-4D97-AF65-F5344CB8AC3E}">
        <p14:creationId xmlns:p14="http://schemas.microsoft.com/office/powerpoint/2010/main" val="231342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AA216-80ED-BC5E-0B25-47541B1A5D9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8E407F0-D17D-E861-1658-B0F94A50C79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B755362-1D43-E2F5-12C9-6F253B34B582}"/>
              </a:ext>
            </a:extLst>
          </p:cNvPr>
          <p:cNvSpPr>
            <a:spLocks noGrp="1"/>
          </p:cNvSpPr>
          <p:nvPr>
            <p:ph type="body" idx="1"/>
          </p:nvPr>
        </p:nvSpPr>
        <p:spPr/>
        <p:txBody>
          <a:bodyPr/>
          <a:lstStyle/>
          <a:p>
            <a:pPr marL="228600" indent="-228600">
              <a:spcAft>
                <a:spcPts val="600"/>
              </a:spcAft>
              <a:buAutoNum type="arabicParenBoth"/>
            </a:pPr>
            <a:r>
              <a:rPr kumimoji="1" lang="ja-JP" altLang="en-US" dirty="0"/>
              <a:t>ＡＩ（人工知能）</a:t>
            </a:r>
            <a:endParaRPr kumimoji="1" lang="en-US" altLang="ja-JP" dirty="0"/>
          </a:p>
          <a:p>
            <a:pPr marL="0" indent="0">
              <a:spcAft>
                <a:spcPts val="600"/>
              </a:spcAft>
              <a:buNone/>
            </a:pPr>
            <a:endParaRPr kumimoji="1" lang="ja-JP" altLang="en-US" dirty="0"/>
          </a:p>
          <a:p>
            <a:pPr marL="252000" indent="0">
              <a:spcAft>
                <a:spcPts val="0"/>
              </a:spcAft>
              <a:buNone/>
            </a:pPr>
            <a:r>
              <a:rPr kumimoji="1" lang="ja-JP" altLang="en-US" dirty="0"/>
              <a:t>ＡＩとは、人間の知的な活動をコンピュータで再現する技術の総称です。</a:t>
            </a:r>
          </a:p>
          <a:p>
            <a:pPr marL="252000" indent="0">
              <a:spcAft>
                <a:spcPts val="600"/>
              </a:spcAft>
              <a:buNone/>
            </a:pPr>
            <a:r>
              <a:rPr kumimoji="1" lang="ja-JP" altLang="en-US" dirty="0"/>
              <a:t>ＡＩは非常に広い概念であり、知的処理を行う技術全般を含みます。</a:t>
            </a:r>
            <a:endParaRPr kumimoji="1" lang="en-US" altLang="ja-JP" dirty="0"/>
          </a:p>
          <a:p>
            <a:pPr marL="252000" indent="0">
              <a:spcAft>
                <a:spcPts val="600"/>
              </a:spcAft>
              <a:buNone/>
            </a:pPr>
            <a:endParaRPr kumimoji="1" lang="ja-JP" altLang="en-US" dirty="0"/>
          </a:p>
          <a:p>
            <a:pPr marL="252000" indent="0">
              <a:spcAft>
                <a:spcPts val="0"/>
              </a:spcAft>
              <a:buNone/>
            </a:pPr>
            <a:r>
              <a:rPr kumimoji="1" lang="ja-JP" altLang="en-US" dirty="0"/>
              <a:t>例：画像の中の猫を識別する、過去データから売上を予測する、自動運転において周囲状況を判断する</a:t>
            </a:r>
          </a:p>
          <a:p>
            <a:pPr marL="0" indent="0">
              <a:spcAft>
                <a:spcPts val="600"/>
              </a:spcAft>
              <a:buNone/>
            </a:pPr>
            <a:endParaRPr kumimoji="1" lang="en-US" altLang="ja-JP" dirty="0"/>
          </a:p>
          <a:p>
            <a:pPr marL="0" indent="0">
              <a:spcAft>
                <a:spcPts val="600"/>
              </a:spcAft>
              <a:buNone/>
            </a:pPr>
            <a:r>
              <a:rPr kumimoji="1" lang="en-US" altLang="ja-JP" dirty="0"/>
              <a:t>(2)</a:t>
            </a:r>
            <a:r>
              <a:rPr lang="ja-JP" altLang="en-US" dirty="0"/>
              <a:t> </a:t>
            </a:r>
            <a:r>
              <a:rPr kumimoji="1" lang="ja-JP" altLang="en-US" dirty="0"/>
              <a:t>機械学習</a:t>
            </a:r>
            <a:endParaRPr kumimoji="1" lang="en-US" altLang="ja-JP" dirty="0"/>
          </a:p>
          <a:p>
            <a:pPr marL="0" indent="0">
              <a:spcAft>
                <a:spcPts val="600"/>
              </a:spcAft>
              <a:buNone/>
            </a:pPr>
            <a:endParaRPr kumimoji="1" lang="ja-JP" altLang="en-US" dirty="0"/>
          </a:p>
          <a:p>
            <a:pPr marL="252000" indent="0">
              <a:spcAft>
                <a:spcPts val="0"/>
              </a:spcAft>
              <a:buNone/>
            </a:pPr>
            <a:r>
              <a:rPr kumimoji="1" lang="ja-JP" altLang="en-US" dirty="0"/>
              <a:t>ＡＩの中核となる技術の一つで、ＡＩが大量のデータを読み込み、自らルールを学習する仕組みです。</a:t>
            </a:r>
            <a:endParaRPr kumimoji="1" lang="en-US" altLang="ja-JP" dirty="0"/>
          </a:p>
          <a:p>
            <a:pPr marL="252000" indent="0">
              <a:spcAft>
                <a:spcPts val="0"/>
              </a:spcAft>
              <a:buNone/>
            </a:pPr>
            <a:endParaRPr kumimoji="1" lang="en-US" altLang="ja-JP" dirty="0"/>
          </a:p>
          <a:p>
            <a:pPr marL="252000" indent="0">
              <a:spcAft>
                <a:spcPts val="0"/>
              </a:spcAft>
              <a:buNone/>
            </a:pPr>
            <a:r>
              <a:rPr kumimoji="1" lang="ja-JP" altLang="en-US" dirty="0"/>
              <a:t>例：犬の画像を多数読み込み、「これが犬である」とＡＩが自動的に特徴を学ぶ。</a:t>
            </a:r>
            <a:endParaRPr kumimoji="1" lang="en-US" altLang="ja-JP" dirty="0"/>
          </a:p>
          <a:p>
            <a:pPr marL="396000" indent="0">
              <a:spcAft>
                <a:spcPts val="1200"/>
              </a:spcAft>
              <a:buNone/>
            </a:pPr>
            <a:endParaRPr kumimoji="1" lang="ja-JP" altLang="en-US" dirty="0"/>
          </a:p>
          <a:p>
            <a:pPr marL="0" indent="0">
              <a:spcAft>
                <a:spcPts val="600"/>
              </a:spcAft>
              <a:buNone/>
            </a:pPr>
            <a:r>
              <a:rPr kumimoji="1" lang="en-US" altLang="ja-JP" dirty="0"/>
              <a:t>(3)</a:t>
            </a:r>
            <a:r>
              <a:rPr lang="ja-JP" altLang="en-US" dirty="0"/>
              <a:t> </a:t>
            </a:r>
            <a:r>
              <a:rPr kumimoji="1" lang="ja-JP" altLang="en-US" dirty="0"/>
              <a:t>ニューラルネットワーク</a:t>
            </a:r>
            <a:endParaRPr kumimoji="1" lang="en-US" altLang="ja-JP" dirty="0"/>
          </a:p>
          <a:p>
            <a:pPr marL="0" indent="0">
              <a:spcAft>
                <a:spcPts val="600"/>
              </a:spcAft>
              <a:buNone/>
            </a:pPr>
            <a:endParaRPr kumimoji="1" lang="ja-JP" altLang="en-US" dirty="0"/>
          </a:p>
          <a:p>
            <a:pPr marL="252000" indent="0">
              <a:buNone/>
            </a:pPr>
            <a:r>
              <a:rPr kumimoji="1" lang="ja-JP" altLang="en-US" dirty="0"/>
              <a:t>人間の脳の神経回路（ニューロン）を模倣したモデルで、学習を繰り返すほど精度が向上します</a:t>
            </a:r>
            <a:r>
              <a:rPr lang="ja-JP" altLang="en-US" dirty="0"/>
              <a:t>。</a:t>
            </a:r>
            <a:endParaRPr lang="en-US" altLang="ja-JP" dirty="0"/>
          </a:p>
          <a:p>
            <a:pPr marL="252000" indent="0">
              <a:buNone/>
            </a:pPr>
            <a:r>
              <a:rPr kumimoji="1" lang="ja-JP" altLang="en-US" dirty="0"/>
              <a:t>ＡＩの「脳」に相当する技術といえます。</a:t>
            </a:r>
            <a:endParaRPr kumimoji="1" lang="en-US" altLang="ja-JP" dirty="0"/>
          </a:p>
          <a:p>
            <a:pPr marL="252000" indent="0">
              <a:buNone/>
            </a:pPr>
            <a:endParaRPr kumimoji="1" lang="ja-JP" altLang="en-US" dirty="0"/>
          </a:p>
          <a:p>
            <a:pPr marL="0" indent="0">
              <a:spcAft>
                <a:spcPts val="600"/>
              </a:spcAft>
              <a:buNone/>
            </a:pPr>
            <a:r>
              <a:rPr kumimoji="1" lang="en-US" altLang="ja-JP" dirty="0"/>
              <a:t>(4)</a:t>
            </a:r>
            <a:r>
              <a:rPr lang="ja-JP" altLang="en-US" dirty="0"/>
              <a:t> </a:t>
            </a:r>
            <a:r>
              <a:rPr kumimoji="1" lang="ja-JP" altLang="en-US" dirty="0"/>
              <a:t>ディープラーニング</a:t>
            </a:r>
            <a:endParaRPr kumimoji="1" lang="en-US" altLang="ja-JP" dirty="0"/>
          </a:p>
          <a:p>
            <a:pPr marL="0" indent="0">
              <a:spcAft>
                <a:spcPts val="600"/>
              </a:spcAft>
              <a:buNone/>
            </a:pPr>
            <a:endParaRPr kumimoji="1" lang="ja-JP" altLang="en-US" dirty="0"/>
          </a:p>
          <a:p>
            <a:pPr marL="252000" indent="0">
              <a:spcAft>
                <a:spcPts val="0"/>
              </a:spcAft>
              <a:buNone/>
            </a:pPr>
            <a:r>
              <a:rPr kumimoji="1" lang="ja-JP" altLang="en-US" dirty="0"/>
              <a:t>ニューラルネットワークを多層化し、高度化したものです。</a:t>
            </a:r>
            <a:endParaRPr kumimoji="1" lang="en-US" altLang="ja-JP" dirty="0"/>
          </a:p>
          <a:p>
            <a:pPr marL="252000" indent="0">
              <a:spcAft>
                <a:spcPts val="0"/>
              </a:spcAft>
              <a:buNone/>
            </a:pPr>
            <a:r>
              <a:rPr kumimoji="1" lang="ja-JP" altLang="en-US" dirty="0"/>
              <a:t>層</a:t>
            </a:r>
            <a:r>
              <a:rPr kumimoji="1" lang="en-US" altLang="ja-JP" dirty="0"/>
              <a:t>(</a:t>
            </a:r>
            <a:r>
              <a:rPr kumimoji="1" lang="ja-JP" altLang="en-US" dirty="0"/>
              <a:t>レイヤー</a:t>
            </a:r>
            <a:r>
              <a:rPr kumimoji="1" lang="en-US" altLang="ja-JP" dirty="0"/>
              <a:t>)</a:t>
            </a:r>
            <a:r>
              <a:rPr kumimoji="1" lang="ja-JP" altLang="en-US" dirty="0"/>
              <a:t>が深いほど、画像の複雑な特徴を捉え、文章の文脈を理解するなど、高度な処理が可能になります。</a:t>
            </a:r>
          </a:p>
          <a:p>
            <a:pPr marL="252000" indent="0">
              <a:spcAft>
                <a:spcPts val="1200"/>
              </a:spcAft>
              <a:buNone/>
            </a:pPr>
            <a:r>
              <a:rPr kumimoji="1" lang="ja-JP" altLang="en-US" dirty="0"/>
              <a:t>現代の画像生成ＡＩや</a:t>
            </a:r>
            <a:r>
              <a:rPr kumimoji="1" lang="en-US" altLang="ja-JP" dirty="0"/>
              <a:t>ChatGPT</a:t>
            </a:r>
            <a:r>
              <a:rPr kumimoji="1" lang="ja-JP" altLang="en-US" dirty="0"/>
              <a:t>の中核は、このディープラーニングです。</a:t>
            </a:r>
            <a:endParaRPr kumimoji="1" lang="en-US" altLang="ja-JP" dirty="0"/>
          </a:p>
          <a:p>
            <a:pPr marL="252000" indent="0">
              <a:spcAft>
                <a:spcPts val="1200"/>
              </a:spcAft>
              <a:buNone/>
            </a:pPr>
            <a:endParaRPr kumimoji="1" lang="ja-JP" altLang="en-US" dirty="0"/>
          </a:p>
          <a:p>
            <a:pPr marL="0" indent="0">
              <a:spcAft>
                <a:spcPts val="600"/>
              </a:spcAft>
              <a:buNone/>
            </a:pPr>
            <a:r>
              <a:rPr kumimoji="1" lang="en-US" altLang="ja-JP" dirty="0"/>
              <a:t>(5)</a:t>
            </a:r>
            <a:r>
              <a:rPr kumimoji="1" lang="ja-JP" altLang="en-US" dirty="0"/>
              <a:t> 生成ＡＩ</a:t>
            </a:r>
            <a:endParaRPr kumimoji="1" lang="en-US" altLang="ja-JP" dirty="0"/>
          </a:p>
          <a:p>
            <a:pPr marL="0" indent="0">
              <a:spcAft>
                <a:spcPts val="600"/>
              </a:spcAft>
              <a:buNone/>
            </a:pPr>
            <a:endParaRPr kumimoji="1" lang="en-US" altLang="ja-JP" dirty="0"/>
          </a:p>
          <a:p>
            <a:pPr marL="252000" indent="0">
              <a:buNone/>
            </a:pPr>
            <a:r>
              <a:rPr kumimoji="1" lang="ja-JP" altLang="en-US" dirty="0"/>
              <a:t>これらの技術を土台として、新しいテキスト・画像・音声・動画などを生成するＡＩの総称です。</a:t>
            </a:r>
            <a:endParaRPr kumimoji="1" lang="en-US" altLang="ja-JP" dirty="0"/>
          </a:p>
          <a:p>
            <a:pPr marL="252000" indent="0">
              <a:buNone/>
            </a:pPr>
            <a:endParaRPr kumimoji="1" lang="ja-JP" altLang="en-US" dirty="0"/>
          </a:p>
          <a:p>
            <a:pPr marL="180000" indent="0">
              <a:spcAft>
                <a:spcPts val="600"/>
              </a:spcAft>
              <a:buNone/>
            </a:pPr>
            <a:r>
              <a:rPr kumimoji="1" lang="en-US" altLang="ja-JP" dirty="0"/>
              <a:t>【</a:t>
            </a:r>
            <a:r>
              <a:rPr kumimoji="1" lang="ja-JP" altLang="en-US" dirty="0"/>
              <a:t>階層構造</a:t>
            </a:r>
            <a:r>
              <a:rPr kumimoji="1" lang="en-US" altLang="ja-JP" dirty="0"/>
              <a:t>】</a:t>
            </a:r>
          </a:p>
          <a:p>
            <a:pPr marL="432000" indent="0">
              <a:spcAft>
                <a:spcPts val="0"/>
              </a:spcAft>
              <a:buNone/>
            </a:pPr>
            <a:r>
              <a:rPr kumimoji="1" lang="ja-JP" altLang="en-US" dirty="0"/>
              <a:t>ＡＩ </a:t>
            </a:r>
            <a:r>
              <a:rPr kumimoji="1" lang="en-US" altLang="ja-JP" dirty="0"/>
              <a:t>→ </a:t>
            </a:r>
            <a:r>
              <a:rPr kumimoji="1" lang="ja-JP" altLang="en-US" dirty="0"/>
              <a:t>機械学習 → ニューラルネットワーク → ディープラーニング → 生成ＡＩ</a:t>
            </a:r>
            <a:endParaRPr kumimoji="1" lang="en-US" altLang="ja-JP" dirty="0"/>
          </a:p>
          <a:p>
            <a:endParaRPr kumimoji="1" lang="ja-JP" altLang="en-US" dirty="0"/>
          </a:p>
        </p:txBody>
      </p:sp>
      <p:sp>
        <p:nvSpPr>
          <p:cNvPr id="4" name="スライド番号プレースホルダー 3">
            <a:extLst>
              <a:ext uri="{FF2B5EF4-FFF2-40B4-BE49-F238E27FC236}">
                <a16:creationId xmlns:a16="http://schemas.microsoft.com/office/drawing/2014/main" id="{7521B1D6-3A3F-AA46-F4EE-6B67C5709666}"/>
              </a:ext>
            </a:extLst>
          </p:cNvPr>
          <p:cNvSpPr>
            <a:spLocks noGrp="1"/>
          </p:cNvSpPr>
          <p:nvPr>
            <p:ph type="sldNum" sz="quarter" idx="5"/>
          </p:nvPr>
        </p:nvSpPr>
        <p:spPr/>
        <p:txBody>
          <a:bodyPr/>
          <a:lstStyle/>
          <a:p>
            <a:fld id="{A5664C10-A862-47DC-805D-B2FBFBC26E44}" type="slidenum">
              <a:rPr kumimoji="1" lang="ja-JP" altLang="en-US" smtClean="0"/>
              <a:t>3</a:t>
            </a:fld>
            <a:endParaRPr kumimoji="1" lang="ja-JP" altLang="en-US"/>
          </a:p>
        </p:txBody>
      </p:sp>
    </p:spTree>
    <p:extLst>
      <p:ext uri="{BB962C8B-B14F-4D97-AF65-F5344CB8AC3E}">
        <p14:creationId xmlns:p14="http://schemas.microsoft.com/office/powerpoint/2010/main" val="11157868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197649-1CA3-283F-33E8-B010E6FB3F1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82834BD-3C2F-39F9-C2C6-30ED06B6701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188A7A1-AD8B-2E6B-B78B-435657872B66}"/>
              </a:ext>
            </a:extLst>
          </p:cNvPr>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a:extLst>
              <a:ext uri="{FF2B5EF4-FFF2-40B4-BE49-F238E27FC236}">
                <a16:creationId xmlns:a16="http://schemas.microsoft.com/office/drawing/2014/main" id="{3554D964-6E12-65C6-4AC5-E336629ADEAC}"/>
              </a:ext>
            </a:extLst>
          </p:cNvPr>
          <p:cNvSpPr>
            <a:spLocks noGrp="1"/>
          </p:cNvSpPr>
          <p:nvPr>
            <p:ph type="sldNum" sz="quarter" idx="5"/>
          </p:nvPr>
        </p:nvSpPr>
        <p:spPr/>
        <p:txBody>
          <a:bodyPr/>
          <a:lstStyle/>
          <a:p>
            <a:fld id="{A5664C10-A862-47DC-805D-B2FBFBC26E44}" type="slidenum">
              <a:rPr kumimoji="1" lang="ja-JP" altLang="en-US" smtClean="0"/>
              <a:t>39</a:t>
            </a:fld>
            <a:endParaRPr kumimoji="1" lang="ja-JP" altLang="en-US"/>
          </a:p>
        </p:txBody>
      </p:sp>
    </p:spTree>
    <p:extLst>
      <p:ext uri="{BB962C8B-B14F-4D97-AF65-F5344CB8AC3E}">
        <p14:creationId xmlns:p14="http://schemas.microsoft.com/office/powerpoint/2010/main" val="32768437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CDC167-E207-7CBA-B6ED-24DC607CE29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9F678D3-7E8F-7088-ECB3-B489D727D89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0BD68D3-2EFB-BEB1-907B-C36644979481}"/>
              </a:ext>
            </a:extLst>
          </p:cNvPr>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a:extLst>
              <a:ext uri="{FF2B5EF4-FFF2-40B4-BE49-F238E27FC236}">
                <a16:creationId xmlns:a16="http://schemas.microsoft.com/office/drawing/2014/main" id="{3B7BEA15-9C50-58FA-1C12-1DC9900109EC}"/>
              </a:ext>
            </a:extLst>
          </p:cNvPr>
          <p:cNvSpPr>
            <a:spLocks noGrp="1"/>
          </p:cNvSpPr>
          <p:nvPr>
            <p:ph type="sldNum" sz="quarter" idx="5"/>
          </p:nvPr>
        </p:nvSpPr>
        <p:spPr/>
        <p:txBody>
          <a:bodyPr/>
          <a:lstStyle/>
          <a:p>
            <a:fld id="{A5664C10-A862-47DC-805D-B2FBFBC26E44}" type="slidenum">
              <a:rPr kumimoji="1" lang="ja-JP" altLang="en-US" smtClean="0"/>
              <a:t>40</a:t>
            </a:fld>
            <a:endParaRPr kumimoji="1" lang="ja-JP" altLang="en-US"/>
          </a:p>
        </p:txBody>
      </p:sp>
    </p:spTree>
    <p:extLst>
      <p:ext uri="{BB962C8B-B14F-4D97-AF65-F5344CB8AC3E}">
        <p14:creationId xmlns:p14="http://schemas.microsoft.com/office/powerpoint/2010/main" val="21627868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4FF4A0-0DFD-545E-1E69-27BD5E3F05B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27650FD-9F40-E649-A7F5-DA933F3E3A2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707B537-B238-36ED-5E50-4616D553B8C2}"/>
              </a:ext>
            </a:extLst>
          </p:cNvPr>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a:extLst>
              <a:ext uri="{FF2B5EF4-FFF2-40B4-BE49-F238E27FC236}">
                <a16:creationId xmlns:a16="http://schemas.microsoft.com/office/drawing/2014/main" id="{DF904F5C-B335-54C8-D17D-CDA4EF22CED0}"/>
              </a:ext>
            </a:extLst>
          </p:cNvPr>
          <p:cNvSpPr>
            <a:spLocks noGrp="1"/>
          </p:cNvSpPr>
          <p:nvPr>
            <p:ph type="sldNum" sz="quarter" idx="5"/>
          </p:nvPr>
        </p:nvSpPr>
        <p:spPr/>
        <p:txBody>
          <a:bodyPr/>
          <a:lstStyle/>
          <a:p>
            <a:fld id="{A5664C10-A862-47DC-805D-B2FBFBC26E44}" type="slidenum">
              <a:rPr kumimoji="1" lang="ja-JP" altLang="en-US" smtClean="0"/>
              <a:t>41</a:t>
            </a:fld>
            <a:endParaRPr kumimoji="1" lang="ja-JP" altLang="en-US"/>
          </a:p>
        </p:txBody>
      </p:sp>
    </p:spTree>
    <p:extLst>
      <p:ext uri="{BB962C8B-B14F-4D97-AF65-F5344CB8AC3E}">
        <p14:creationId xmlns:p14="http://schemas.microsoft.com/office/powerpoint/2010/main" val="21198086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B6553D-E35F-B1B8-A99C-B638DC7ED60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3C61690-7AC3-69E8-93D6-275C23FBC50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208D720-2CA0-F9FA-A960-51F0529DC331}"/>
              </a:ext>
            </a:extLst>
          </p:cNvPr>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a:extLst>
              <a:ext uri="{FF2B5EF4-FFF2-40B4-BE49-F238E27FC236}">
                <a16:creationId xmlns:a16="http://schemas.microsoft.com/office/drawing/2014/main" id="{07D1E06F-DB0B-0901-E578-B82412A1E6DA}"/>
              </a:ext>
            </a:extLst>
          </p:cNvPr>
          <p:cNvSpPr>
            <a:spLocks noGrp="1"/>
          </p:cNvSpPr>
          <p:nvPr>
            <p:ph type="sldNum" sz="quarter" idx="5"/>
          </p:nvPr>
        </p:nvSpPr>
        <p:spPr/>
        <p:txBody>
          <a:bodyPr/>
          <a:lstStyle/>
          <a:p>
            <a:fld id="{A5664C10-A862-47DC-805D-B2FBFBC26E44}" type="slidenum">
              <a:rPr kumimoji="1" lang="ja-JP" altLang="en-US" smtClean="0"/>
              <a:t>42</a:t>
            </a:fld>
            <a:endParaRPr kumimoji="1" lang="ja-JP" altLang="en-US"/>
          </a:p>
        </p:txBody>
      </p:sp>
    </p:spTree>
    <p:extLst>
      <p:ext uri="{BB962C8B-B14F-4D97-AF65-F5344CB8AC3E}">
        <p14:creationId xmlns:p14="http://schemas.microsoft.com/office/powerpoint/2010/main" val="22722346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生成ＡＩは便利な一方、事実ではない情報をもっともらしく答えてしまうことがあります。</a:t>
            </a:r>
            <a:endParaRPr kumimoji="1" lang="en-US" altLang="ja-JP" dirty="0"/>
          </a:p>
          <a:p>
            <a:r>
              <a:rPr kumimoji="1" lang="ja-JP" altLang="en-US" dirty="0"/>
              <a:t>これを「ハルシネーション」と呼びます。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43</a:t>
            </a:fld>
            <a:endParaRPr kumimoji="1" lang="ja-JP" altLang="en-US"/>
          </a:p>
        </p:txBody>
      </p:sp>
    </p:spTree>
    <p:extLst>
      <p:ext uri="{BB962C8B-B14F-4D97-AF65-F5344CB8AC3E}">
        <p14:creationId xmlns:p14="http://schemas.microsoft.com/office/powerpoint/2010/main" val="20055456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EE5AC7-ACDA-6C65-2EE7-9EB6522104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E402BF4-30D0-DBAB-D4A4-3266E95BDD6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83FFB0F-E547-D7D4-5ABC-C3A89DCEA7C8}"/>
              </a:ext>
            </a:extLst>
          </p:cNvPr>
          <p:cNvSpPr>
            <a:spLocks noGrp="1"/>
          </p:cNvSpPr>
          <p:nvPr>
            <p:ph type="body" idx="1"/>
          </p:nvPr>
        </p:nvSpPr>
        <p:spPr/>
        <p:txBody>
          <a:bodyPr/>
          <a:lstStyle/>
          <a:p>
            <a:r>
              <a:rPr kumimoji="1" lang="ja-JP" altLang="en-US" dirty="0"/>
              <a:t>まず、「ハルシネーション」という言葉を確認しておきます。</a:t>
            </a:r>
            <a:endParaRPr kumimoji="1" lang="en-US" altLang="ja-JP" dirty="0"/>
          </a:p>
          <a:p>
            <a:endParaRPr lang="en-US" altLang="ja-JP" dirty="0"/>
          </a:p>
          <a:p>
            <a:r>
              <a:rPr kumimoji="1" lang="ja-JP" altLang="en-US" dirty="0"/>
              <a:t>ハルシネーションとは、生成ＡＩが事実に基づかない誤った情報を、もっともらしく回答してしまう現象を指します。</a:t>
            </a:r>
            <a:endParaRPr kumimoji="1" lang="en-US" altLang="ja-JP" dirty="0"/>
          </a:p>
          <a:p>
            <a:endParaRPr kumimoji="1" lang="ja-JP" altLang="en-US" dirty="0"/>
          </a:p>
          <a:p>
            <a:r>
              <a:rPr kumimoji="1" lang="ja-JP" altLang="en-US" dirty="0"/>
              <a:t>言い換えると、ＡＩが「知らないこと」をあたかも正しいかのように回答してしまう状態です。</a:t>
            </a:r>
            <a:endParaRPr lang="en-US" altLang="ja-JP" dirty="0"/>
          </a:p>
          <a:p>
            <a:r>
              <a:rPr kumimoji="1" lang="ja-JP" altLang="en-US" dirty="0"/>
              <a:t>生成される文章は自然で流暢なため、見ただけでは誤りに気づきにくいという特徴があります。</a:t>
            </a:r>
            <a:endParaRPr kumimoji="1" lang="en-US" altLang="ja-JP" dirty="0"/>
          </a:p>
          <a:p>
            <a:endParaRPr kumimoji="1" lang="ja-JP" altLang="en-US" dirty="0"/>
          </a:p>
        </p:txBody>
      </p:sp>
      <p:sp>
        <p:nvSpPr>
          <p:cNvPr id="4" name="スライド番号プレースホルダー 3">
            <a:extLst>
              <a:ext uri="{FF2B5EF4-FFF2-40B4-BE49-F238E27FC236}">
                <a16:creationId xmlns:a16="http://schemas.microsoft.com/office/drawing/2014/main" id="{300FFA5D-146A-3857-67BD-E0D6988B55BF}"/>
              </a:ext>
            </a:extLst>
          </p:cNvPr>
          <p:cNvSpPr>
            <a:spLocks noGrp="1"/>
          </p:cNvSpPr>
          <p:nvPr>
            <p:ph type="sldNum" sz="quarter" idx="5"/>
          </p:nvPr>
        </p:nvSpPr>
        <p:spPr/>
        <p:txBody>
          <a:bodyPr/>
          <a:lstStyle/>
          <a:p>
            <a:fld id="{A5664C10-A862-47DC-805D-B2FBFBC26E44}" type="slidenum">
              <a:rPr kumimoji="1" lang="ja-JP" altLang="en-US" smtClean="0"/>
              <a:t>44</a:t>
            </a:fld>
            <a:endParaRPr kumimoji="1" lang="ja-JP" altLang="en-US"/>
          </a:p>
        </p:txBody>
      </p:sp>
    </p:spTree>
    <p:extLst>
      <p:ext uri="{BB962C8B-B14F-4D97-AF65-F5344CB8AC3E}">
        <p14:creationId xmlns:p14="http://schemas.microsoft.com/office/powerpoint/2010/main" val="27844183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09D7E8-AB3B-410D-32FD-26D5B333C31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A1CBC9A-F6EF-2869-DBB2-8B2E0E8F888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9D076EC-83E3-638B-AB3E-48C1907856DE}"/>
              </a:ext>
            </a:extLst>
          </p:cNvPr>
          <p:cNvSpPr>
            <a:spLocks noGrp="1"/>
          </p:cNvSpPr>
          <p:nvPr>
            <p:ph type="body" idx="1"/>
          </p:nvPr>
        </p:nvSpPr>
        <p:spPr/>
        <p:txBody>
          <a:bodyPr/>
          <a:lstStyle/>
          <a:p>
            <a:r>
              <a:rPr kumimoji="1" lang="ja-JP" altLang="en-US" dirty="0"/>
              <a:t>ハルシネーションが起きる理由は、生成ＡＩの仕組みにあります。</a:t>
            </a:r>
            <a:endParaRPr kumimoji="1" lang="en-US" altLang="ja-JP" dirty="0"/>
          </a:p>
          <a:p>
            <a:endParaRPr kumimoji="1" lang="ja-JP" altLang="en-US" dirty="0"/>
          </a:p>
          <a:p>
            <a:r>
              <a:rPr kumimoji="1" lang="ja-JP" altLang="en-US" dirty="0"/>
              <a:t>生成ＡＩは「正しい回答を導きだすこと」ではなく、「自然な対話となるように文章を生成すること」を優先する仕組みになっています。</a:t>
            </a:r>
            <a:endParaRPr kumimoji="1" lang="en-US" altLang="ja-JP" dirty="0"/>
          </a:p>
          <a:p>
            <a:r>
              <a:rPr kumimoji="1" lang="ja-JP" altLang="en-US" dirty="0"/>
              <a:t>ＡＩは、「文章の流れ」「よく使われる表現」「言葉同士の関係性」をもとに「次に来そうな言葉」を確率的に予測して文章を生成します。</a:t>
            </a:r>
            <a:endParaRPr kumimoji="1" lang="en-US" altLang="ja-JP" dirty="0"/>
          </a:p>
          <a:p>
            <a:r>
              <a:rPr kumimoji="1" lang="ja-JP" altLang="en-US" dirty="0"/>
              <a:t>そのため、質問が曖昧であったり、ＡＩが知らない事柄に関する質問を受けたりすると、自然に見える文章を組み立てて返そうとします。</a:t>
            </a:r>
          </a:p>
          <a:p>
            <a:r>
              <a:rPr kumimoji="1" lang="ja-JP" altLang="en-US" dirty="0"/>
              <a:t>これが結果として、「実際には存在しない情報」「事実と異なる内容」が、もっともらしく提示されてしまうハルシネーションにつながります。</a:t>
            </a:r>
            <a:endParaRPr kumimoji="1" lang="en-US" altLang="ja-JP" dirty="0"/>
          </a:p>
          <a:p>
            <a:endParaRPr lang="en-US" altLang="ja-JP" dirty="0"/>
          </a:p>
          <a:p>
            <a:r>
              <a:rPr kumimoji="1" lang="ja-JP" altLang="en-US" dirty="0"/>
              <a:t>ハルシネーションを完全にゼロにすることはできませんが、プロンプトの工夫によって発生を抑制できます。</a:t>
            </a:r>
          </a:p>
          <a:p>
            <a:endParaRPr kumimoji="1" lang="ja-JP" altLang="en-US" dirty="0"/>
          </a:p>
        </p:txBody>
      </p:sp>
      <p:sp>
        <p:nvSpPr>
          <p:cNvPr id="4" name="スライド番号プレースホルダー 3">
            <a:extLst>
              <a:ext uri="{FF2B5EF4-FFF2-40B4-BE49-F238E27FC236}">
                <a16:creationId xmlns:a16="http://schemas.microsoft.com/office/drawing/2014/main" id="{9E78EE79-77F1-DF8A-FB8E-C70469A0036B}"/>
              </a:ext>
            </a:extLst>
          </p:cNvPr>
          <p:cNvSpPr>
            <a:spLocks noGrp="1"/>
          </p:cNvSpPr>
          <p:nvPr>
            <p:ph type="sldNum" sz="quarter" idx="5"/>
          </p:nvPr>
        </p:nvSpPr>
        <p:spPr/>
        <p:txBody>
          <a:bodyPr/>
          <a:lstStyle/>
          <a:p>
            <a:fld id="{A5664C10-A862-47DC-805D-B2FBFBC26E44}" type="slidenum">
              <a:rPr kumimoji="1" lang="ja-JP" altLang="en-US" smtClean="0"/>
              <a:t>45</a:t>
            </a:fld>
            <a:endParaRPr kumimoji="1" lang="ja-JP" altLang="en-US"/>
          </a:p>
        </p:txBody>
      </p:sp>
    </p:spTree>
    <p:extLst>
      <p:ext uri="{BB962C8B-B14F-4D97-AF65-F5344CB8AC3E}">
        <p14:creationId xmlns:p14="http://schemas.microsoft.com/office/powerpoint/2010/main" val="37703873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3D7E5-EB83-E342-52E2-79C198C9936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727A12F-F892-CAA2-9DD0-CC368D4226A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D05A815-A343-3544-573D-0A01FA0DC740}"/>
              </a:ext>
            </a:extLst>
          </p:cNvPr>
          <p:cNvSpPr>
            <a:spLocks noGrp="1"/>
          </p:cNvSpPr>
          <p:nvPr>
            <p:ph type="body" idx="1"/>
          </p:nvPr>
        </p:nvSpPr>
        <p:spPr/>
        <p:txBody>
          <a:bodyPr/>
          <a:lstStyle/>
          <a:p>
            <a:pPr>
              <a:spcAft>
                <a:spcPts val="600"/>
              </a:spcAft>
            </a:pPr>
            <a:r>
              <a:rPr kumimoji="1" lang="en-US" altLang="ja-JP" dirty="0"/>
              <a:t>(1)</a:t>
            </a:r>
            <a:r>
              <a:rPr kumimoji="1" lang="ja-JP" altLang="en-US" dirty="0"/>
              <a:t> プロンプトを具体的にする</a:t>
            </a:r>
            <a:endParaRPr kumimoji="1" lang="en-US" altLang="ja-JP" dirty="0"/>
          </a:p>
          <a:p>
            <a:pPr>
              <a:spcAft>
                <a:spcPts val="600"/>
              </a:spcAft>
            </a:pPr>
            <a:endParaRPr kumimoji="1" lang="ja-JP" altLang="en-US" dirty="0"/>
          </a:p>
          <a:p>
            <a:pPr marL="252000">
              <a:spcAft>
                <a:spcPts val="1200"/>
              </a:spcAft>
            </a:pPr>
            <a:r>
              <a:rPr kumimoji="1" lang="ja-JP" altLang="en-US" dirty="0"/>
              <a:t>曖昧な質問ほど、ＡＩは不足している部分を「想像で補完」してしまいます。条件や意図を具体的に示すことで誤生成を抑制できます。</a:t>
            </a:r>
          </a:p>
          <a:p>
            <a:pPr>
              <a:spcAft>
                <a:spcPts val="600"/>
              </a:spcAft>
            </a:pPr>
            <a:endParaRPr kumimoji="1" lang="en-US" altLang="ja-JP" dirty="0"/>
          </a:p>
          <a:p>
            <a:pPr>
              <a:spcAft>
                <a:spcPts val="600"/>
              </a:spcAft>
            </a:pPr>
            <a:r>
              <a:rPr kumimoji="1" lang="en-US" altLang="ja-JP" dirty="0"/>
              <a:t>(2)</a:t>
            </a:r>
            <a:r>
              <a:rPr kumimoji="1" lang="ja-JP" altLang="en-US" dirty="0"/>
              <a:t> 前提条件を明確に伝える</a:t>
            </a:r>
            <a:endParaRPr kumimoji="1" lang="en-US" altLang="ja-JP" dirty="0"/>
          </a:p>
          <a:p>
            <a:pPr>
              <a:spcAft>
                <a:spcPts val="600"/>
              </a:spcAft>
            </a:pPr>
            <a:endParaRPr kumimoji="1" lang="ja-JP" altLang="en-US" dirty="0"/>
          </a:p>
          <a:p>
            <a:pPr marL="252000">
              <a:spcAft>
                <a:spcPts val="1200"/>
              </a:spcAft>
            </a:pPr>
            <a:r>
              <a:rPr kumimoji="1" lang="ja-JP" altLang="en-US" dirty="0"/>
              <a:t>利用者が必要な情報や範囲をＡＩに示します。</a:t>
            </a:r>
            <a:endParaRPr kumimoji="1" lang="en-US" altLang="ja-JP" dirty="0"/>
          </a:p>
          <a:p>
            <a:pPr marL="252000">
              <a:spcAft>
                <a:spcPts val="1200"/>
              </a:spcAft>
            </a:pPr>
            <a:endParaRPr kumimoji="1" lang="en-US" altLang="ja-JP" dirty="0"/>
          </a:p>
          <a:p>
            <a:pPr marL="252000">
              <a:spcAft>
                <a:spcPts val="1200"/>
              </a:spcAft>
            </a:pPr>
            <a:r>
              <a:rPr kumimoji="1" lang="ja-JP" altLang="en-US" dirty="0"/>
              <a:t>例：以下の文章をもとに回答してください。</a:t>
            </a:r>
            <a:endParaRPr kumimoji="1" lang="en-US" altLang="ja-JP" dirty="0"/>
          </a:p>
          <a:p>
            <a:pPr marL="252000">
              <a:spcAft>
                <a:spcPts val="1200"/>
              </a:spcAft>
            </a:pPr>
            <a:r>
              <a:rPr kumimoji="1" lang="ja-JP" altLang="en-US" dirty="0"/>
              <a:t>　　　この資料の情報だけを使って説明してください。</a:t>
            </a:r>
            <a:endParaRPr kumimoji="1" lang="en-US" altLang="ja-JP" dirty="0"/>
          </a:p>
          <a:p>
            <a:pPr marL="252000">
              <a:spcAft>
                <a:spcPts val="1200"/>
              </a:spcAft>
            </a:pPr>
            <a:r>
              <a:rPr kumimoji="1" lang="ja-JP" altLang="en-US" dirty="0"/>
              <a:t>　　　事実として確認されている内容のみで回答してください。</a:t>
            </a:r>
          </a:p>
          <a:p>
            <a:pPr>
              <a:spcBef>
                <a:spcPts val="1200"/>
              </a:spcBef>
              <a:spcAft>
                <a:spcPts val="600"/>
              </a:spcAft>
            </a:pPr>
            <a:endParaRPr kumimoji="1" lang="en-US" altLang="ja-JP" dirty="0"/>
          </a:p>
          <a:p>
            <a:pPr>
              <a:spcBef>
                <a:spcPts val="1200"/>
              </a:spcBef>
              <a:spcAft>
                <a:spcPts val="600"/>
              </a:spcAft>
            </a:pPr>
            <a:r>
              <a:rPr kumimoji="1" lang="en-US" altLang="ja-JP" dirty="0"/>
              <a:t>(3)</a:t>
            </a:r>
            <a:r>
              <a:rPr kumimoji="1" lang="ja-JP" altLang="en-US" dirty="0"/>
              <a:t> 答えの根拠を確認する</a:t>
            </a:r>
            <a:endParaRPr kumimoji="1" lang="en-US" altLang="ja-JP" dirty="0"/>
          </a:p>
          <a:p>
            <a:pPr>
              <a:spcBef>
                <a:spcPts val="1200"/>
              </a:spcBef>
              <a:spcAft>
                <a:spcPts val="600"/>
              </a:spcAft>
            </a:pPr>
            <a:endParaRPr kumimoji="1" lang="ja-JP" altLang="en-US" dirty="0"/>
          </a:p>
          <a:p>
            <a:pPr marL="252000">
              <a:spcAft>
                <a:spcPts val="1200"/>
              </a:spcAft>
            </a:pPr>
            <a:r>
              <a:rPr kumimoji="1" lang="ja-JP" altLang="en-US" dirty="0"/>
              <a:t>ＡＩに理由や根拠を尋ねることで、誤りに気づきやすくなります。</a:t>
            </a:r>
            <a:endParaRPr kumimoji="1" lang="en-US" altLang="ja-JP" dirty="0"/>
          </a:p>
          <a:p>
            <a:pPr marL="252000">
              <a:spcAft>
                <a:spcPts val="1200"/>
              </a:spcAft>
            </a:pPr>
            <a:endParaRPr kumimoji="1" lang="en-US" altLang="ja-JP" dirty="0"/>
          </a:p>
          <a:p>
            <a:pPr marL="252000">
              <a:spcAft>
                <a:spcPts val="1200"/>
              </a:spcAft>
            </a:pPr>
            <a:r>
              <a:rPr kumimoji="1" lang="ja-JP" altLang="en-US" dirty="0"/>
              <a:t>例：その回答の根拠を説明してください。</a:t>
            </a:r>
            <a:endParaRPr kumimoji="1" lang="en-US" altLang="ja-JP" dirty="0"/>
          </a:p>
          <a:p>
            <a:pPr marL="252000">
              <a:spcAft>
                <a:spcPts val="1200"/>
              </a:spcAft>
            </a:pPr>
            <a:r>
              <a:rPr kumimoji="1" lang="ja-JP" altLang="en-US" dirty="0"/>
              <a:t>　　　参照した情報源は何ですか。</a:t>
            </a:r>
          </a:p>
          <a:p>
            <a:pPr>
              <a:spcBef>
                <a:spcPts val="1200"/>
              </a:spcBef>
              <a:spcAft>
                <a:spcPts val="600"/>
              </a:spcAft>
            </a:pPr>
            <a:endParaRPr kumimoji="1" lang="en-US" altLang="ja-JP" dirty="0"/>
          </a:p>
          <a:p>
            <a:pPr>
              <a:spcBef>
                <a:spcPts val="1200"/>
              </a:spcBef>
              <a:spcAft>
                <a:spcPts val="600"/>
              </a:spcAft>
            </a:pPr>
            <a:r>
              <a:rPr kumimoji="1" lang="en-US" altLang="ja-JP" dirty="0"/>
              <a:t>(4)</a:t>
            </a:r>
            <a:r>
              <a:rPr kumimoji="1" lang="ja-JP" altLang="en-US" dirty="0"/>
              <a:t> 人間が必ず最終確認を行う（最重要）</a:t>
            </a:r>
            <a:endParaRPr kumimoji="1" lang="en-US" altLang="ja-JP" dirty="0"/>
          </a:p>
          <a:p>
            <a:pPr>
              <a:spcBef>
                <a:spcPts val="1200"/>
              </a:spcBef>
              <a:spcAft>
                <a:spcPts val="600"/>
              </a:spcAft>
            </a:pPr>
            <a:endParaRPr kumimoji="1" lang="ja-JP" altLang="en-US" dirty="0"/>
          </a:p>
          <a:p>
            <a:pPr marL="252000"/>
            <a:r>
              <a:rPr kumimoji="1" lang="ja-JP" altLang="en-US" dirty="0"/>
              <a:t>特に誤りが生じやすい情報は、必ず利用者自身が確認する必要があります。</a:t>
            </a:r>
            <a:endParaRPr kumimoji="1" lang="en-US" altLang="ja-JP" dirty="0"/>
          </a:p>
          <a:p>
            <a:pPr marL="252000"/>
            <a:r>
              <a:rPr kumimoji="1" lang="ja-JP" altLang="en-US" dirty="0"/>
              <a:t>「数値」「日付」「法制度や規定」「固有名詞（人名・機関名など）」ＡＩの回答をそのまま利用するのではなく、必ず内容をチェックしてから使用します。</a:t>
            </a:r>
          </a:p>
          <a:p>
            <a:endParaRPr kumimoji="1" lang="ja-JP" altLang="en-US" dirty="0"/>
          </a:p>
        </p:txBody>
      </p:sp>
      <p:sp>
        <p:nvSpPr>
          <p:cNvPr id="4" name="スライド番号プレースホルダー 3">
            <a:extLst>
              <a:ext uri="{FF2B5EF4-FFF2-40B4-BE49-F238E27FC236}">
                <a16:creationId xmlns:a16="http://schemas.microsoft.com/office/drawing/2014/main" id="{CDC875A8-3DD5-1742-0E9A-1DFA0028E468}"/>
              </a:ext>
            </a:extLst>
          </p:cNvPr>
          <p:cNvSpPr>
            <a:spLocks noGrp="1"/>
          </p:cNvSpPr>
          <p:nvPr>
            <p:ph type="sldNum" sz="quarter" idx="5"/>
          </p:nvPr>
        </p:nvSpPr>
        <p:spPr/>
        <p:txBody>
          <a:bodyPr/>
          <a:lstStyle/>
          <a:p>
            <a:fld id="{A5664C10-A862-47DC-805D-B2FBFBC26E44}" type="slidenum">
              <a:rPr kumimoji="1" lang="ja-JP" altLang="en-US" smtClean="0"/>
              <a:t>46</a:t>
            </a:fld>
            <a:endParaRPr kumimoji="1" lang="ja-JP" altLang="en-US"/>
          </a:p>
        </p:txBody>
      </p:sp>
    </p:spTree>
    <p:extLst>
      <p:ext uri="{BB962C8B-B14F-4D97-AF65-F5344CB8AC3E}">
        <p14:creationId xmlns:p14="http://schemas.microsoft.com/office/powerpoint/2010/main" val="265868215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041DF-6C3D-1272-2265-0D72856295F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0F8EB62-A311-4777-2A58-2AB9853DD55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E242E30-D0FF-E9A8-3ACB-F7851601E35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スライドの内容通りに紹介してください</a:t>
            </a:r>
            <a:endParaRPr kumimoji="1" lang="ja-JP" altLang="en-US" dirty="0"/>
          </a:p>
        </p:txBody>
      </p:sp>
      <p:sp>
        <p:nvSpPr>
          <p:cNvPr id="4" name="スライド番号プレースホルダー 3">
            <a:extLst>
              <a:ext uri="{FF2B5EF4-FFF2-40B4-BE49-F238E27FC236}">
                <a16:creationId xmlns:a16="http://schemas.microsoft.com/office/drawing/2014/main" id="{FBAFDC07-4FCA-2982-CA0E-DA409686DA05}"/>
              </a:ext>
            </a:extLst>
          </p:cNvPr>
          <p:cNvSpPr>
            <a:spLocks noGrp="1"/>
          </p:cNvSpPr>
          <p:nvPr>
            <p:ph type="sldNum" sz="quarter" idx="5"/>
          </p:nvPr>
        </p:nvSpPr>
        <p:spPr/>
        <p:txBody>
          <a:bodyPr/>
          <a:lstStyle/>
          <a:p>
            <a:fld id="{A5664C10-A862-47DC-805D-B2FBFBC26E44}" type="slidenum">
              <a:rPr kumimoji="1" lang="ja-JP" altLang="en-US" smtClean="0"/>
              <a:t>47</a:t>
            </a:fld>
            <a:endParaRPr kumimoji="1" lang="ja-JP" altLang="en-US"/>
          </a:p>
        </p:txBody>
      </p:sp>
    </p:spTree>
    <p:extLst>
      <p:ext uri="{BB962C8B-B14F-4D97-AF65-F5344CB8AC3E}">
        <p14:creationId xmlns:p14="http://schemas.microsoft.com/office/powerpoint/2010/main" val="28356339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0851DD-7EF5-F802-5A85-6A98D0FE0EC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ABFC14C-9E49-1CE2-7D7F-AFD7CBAADA4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01058C6-E1B4-B430-3386-0BB1F36AF83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スライドの内容通りに紹介してください</a:t>
            </a:r>
            <a:endParaRPr kumimoji="1" lang="ja-JP" altLang="en-US" dirty="0"/>
          </a:p>
        </p:txBody>
      </p:sp>
      <p:sp>
        <p:nvSpPr>
          <p:cNvPr id="4" name="スライド番号プレースホルダー 3">
            <a:extLst>
              <a:ext uri="{FF2B5EF4-FFF2-40B4-BE49-F238E27FC236}">
                <a16:creationId xmlns:a16="http://schemas.microsoft.com/office/drawing/2014/main" id="{3C2D33B8-F406-DCBA-4C21-ECC64A0E3A32}"/>
              </a:ext>
            </a:extLst>
          </p:cNvPr>
          <p:cNvSpPr>
            <a:spLocks noGrp="1"/>
          </p:cNvSpPr>
          <p:nvPr>
            <p:ph type="sldNum" sz="quarter" idx="5"/>
          </p:nvPr>
        </p:nvSpPr>
        <p:spPr/>
        <p:txBody>
          <a:bodyPr/>
          <a:lstStyle/>
          <a:p>
            <a:fld id="{A5664C10-A862-47DC-805D-B2FBFBC26E44}" type="slidenum">
              <a:rPr kumimoji="1" lang="ja-JP" altLang="en-US" smtClean="0"/>
              <a:t>48</a:t>
            </a:fld>
            <a:endParaRPr kumimoji="1" lang="ja-JP" altLang="en-US"/>
          </a:p>
        </p:txBody>
      </p:sp>
    </p:spTree>
    <p:extLst>
      <p:ext uri="{BB962C8B-B14F-4D97-AF65-F5344CB8AC3E}">
        <p14:creationId xmlns:p14="http://schemas.microsoft.com/office/powerpoint/2010/main" val="36126376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93730D-314A-4893-302D-C76A047402E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90A1791-95C7-1627-D931-2E500BD1102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E6C33FA-3DE4-1E5E-9554-1B3C8EFB15E0}"/>
              </a:ext>
            </a:extLst>
          </p:cNvPr>
          <p:cNvSpPr>
            <a:spLocks noGrp="1"/>
          </p:cNvSpPr>
          <p:nvPr>
            <p:ph type="body" idx="1"/>
          </p:nvPr>
        </p:nvSpPr>
        <p:spPr/>
        <p:txBody>
          <a:bodyPr/>
          <a:lstStyle/>
          <a:p>
            <a:pPr marL="228600" indent="-228600">
              <a:lnSpc>
                <a:spcPct val="120000"/>
              </a:lnSpc>
              <a:spcAft>
                <a:spcPts val="600"/>
              </a:spcAft>
              <a:buAutoNum type="arabicParenBoth"/>
            </a:pPr>
            <a:r>
              <a:rPr kumimoji="1" lang="ja-JP" altLang="en-US" sz="1200" dirty="0"/>
              <a:t>ＡＩ（人工知能）</a:t>
            </a:r>
            <a:endParaRPr kumimoji="1" lang="en-US" altLang="ja-JP" sz="1200" dirty="0"/>
          </a:p>
          <a:p>
            <a:pPr marL="228600" indent="-228600">
              <a:lnSpc>
                <a:spcPct val="120000"/>
              </a:lnSpc>
              <a:spcAft>
                <a:spcPts val="600"/>
              </a:spcAft>
              <a:buAutoNum type="arabicParenBoth"/>
            </a:pPr>
            <a:endParaRPr kumimoji="1" lang="ja-JP" altLang="en-US" sz="1200" dirty="0"/>
          </a:p>
          <a:p>
            <a:pPr marL="252000" indent="0">
              <a:lnSpc>
                <a:spcPct val="120000"/>
              </a:lnSpc>
              <a:buNone/>
            </a:pPr>
            <a:r>
              <a:rPr kumimoji="1" lang="ja-JP" altLang="en-US" sz="1200" dirty="0"/>
              <a:t>知的処理を行うための広い概念で、認識、予測、判断などを行います。</a:t>
            </a:r>
            <a:endParaRPr kumimoji="1" lang="en-US" altLang="ja-JP" sz="1200" dirty="0"/>
          </a:p>
          <a:p>
            <a:pPr marL="252000" indent="0">
              <a:lnSpc>
                <a:spcPct val="120000"/>
              </a:lnSpc>
              <a:buNone/>
            </a:pPr>
            <a:endParaRPr kumimoji="1" lang="en-US" altLang="ja-JP" sz="1200" dirty="0"/>
          </a:p>
          <a:p>
            <a:pPr marL="252000" indent="0">
              <a:lnSpc>
                <a:spcPct val="120000"/>
              </a:lnSpc>
              <a:buNone/>
            </a:pPr>
            <a:r>
              <a:rPr kumimoji="1" lang="ja-JP" altLang="en-US" sz="1200" dirty="0"/>
              <a:t>例：画像の中の猫を認識する</a:t>
            </a:r>
            <a:endParaRPr kumimoji="1" lang="en-US" altLang="ja-JP" sz="1200" dirty="0"/>
          </a:p>
          <a:p>
            <a:pPr marL="252000" indent="0">
              <a:lnSpc>
                <a:spcPct val="120000"/>
              </a:lnSpc>
              <a:buNone/>
            </a:pPr>
            <a:r>
              <a:rPr kumimoji="1" lang="ja-JP" altLang="en-US" sz="1200" dirty="0"/>
              <a:t>　　　過去データから売上を予測する</a:t>
            </a:r>
            <a:endParaRPr kumimoji="1" lang="en-US" altLang="ja-JP" sz="1200" dirty="0"/>
          </a:p>
          <a:p>
            <a:pPr marL="252000" indent="0">
              <a:lnSpc>
                <a:spcPct val="120000"/>
              </a:lnSpc>
              <a:buNone/>
            </a:pPr>
            <a:r>
              <a:rPr kumimoji="1" lang="ja-JP" altLang="en-US" sz="1200" dirty="0"/>
              <a:t>　　　自動運転で周囲の状況を判断する</a:t>
            </a:r>
            <a:endParaRPr kumimoji="1" lang="en-US" altLang="ja-JP" sz="1200" dirty="0"/>
          </a:p>
          <a:p>
            <a:pPr marL="396000" indent="0">
              <a:lnSpc>
                <a:spcPct val="120000"/>
              </a:lnSpc>
              <a:spcAft>
                <a:spcPts val="1200"/>
              </a:spcAft>
              <a:buNone/>
            </a:pPr>
            <a:endParaRPr kumimoji="1" lang="ja-JP" altLang="en-US" sz="1200" dirty="0"/>
          </a:p>
          <a:p>
            <a:pPr marL="0" indent="0">
              <a:lnSpc>
                <a:spcPct val="120000"/>
              </a:lnSpc>
              <a:spcAft>
                <a:spcPts val="600"/>
              </a:spcAft>
              <a:buNone/>
            </a:pPr>
            <a:r>
              <a:rPr kumimoji="1" lang="en-US" altLang="ja-JP" sz="1200" dirty="0"/>
              <a:t>(2)</a:t>
            </a:r>
            <a:r>
              <a:rPr lang="ja-JP" altLang="en-US" dirty="0"/>
              <a:t> </a:t>
            </a:r>
            <a:r>
              <a:rPr kumimoji="1" lang="ja-JP" altLang="en-US" sz="1200" dirty="0"/>
              <a:t>生成ＡＩ</a:t>
            </a:r>
            <a:endParaRPr kumimoji="1" lang="en-US" altLang="ja-JP" sz="1200" dirty="0"/>
          </a:p>
          <a:p>
            <a:pPr marL="0" indent="0">
              <a:lnSpc>
                <a:spcPct val="120000"/>
              </a:lnSpc>
              <a:spcAft>
                <a:spcPts val="600"/>
              </a:spcAft>
              <a:buNone/>
            </a:pPr>
            <a:endParaRPr kumimoji="1" lang="en-US" altLang="ja-JP" sz="1200" dirty="0"/>
          </a:p>
          <a:p>
            <a:pPr marL="252000" indent="0">
              <a:lnSpc>
                <a:spcPct val="120000"/>
              </a:lnSpc>
              <a:buNone/>
            </a:pPr>
            <a:r>
              <a:rPr kumimoji="1" lang="ja-JP" altLang="en-US" sz="1200" dirty="0"/>
              <a:t>ＡＩの中でも「新しいものを作り出す」ことに特化した技術です。</a:t>
            </a:r>
          </a:p>
          <a:p>
            <a:pPr marL="252000" indent="0">
              <a:lnSpc>
                <a:spcPct val="120000"/>
              </a:lnSpc>
              <a:spcAft>
                <a:spcPts val="600"/>
              </a:spcAft>
              <a:buNone/>
            </a:pPr>
            <a:r>
              <a:rPr kumimoji="1" lang="ja-JP" altLang="en-US" sz="1200" dirty="0"/>
              <a:t>生成ＡＩは「クリエイティブな成果物を生み出すＡＩ」といえます。</a:t>
            </a:r>
            <a:endParaRPr kumimoji="1" lang="en-US" altLang="ja-JP" sz="1200" dirty="0"/>
          </a:p>
          <a:p>
            <a:pPr marL="252000" indent="0">
              <a:lnSpc>
                <a:spcPct val="120000"/>
              </a:lnSpc>
              <a:spcAft>
                <a:spcPts val="600"/>
              </a:spcAft>
              <a:buNone/>
            </a:pPr>
            <a:endParaRPr kumimoji="1" lang="en-US" altLang="ja-JP" sz="1200" dirty="0"/>
          </a:p>
          <a:p>
            <a:pPr marL="252000" indent="0">
              <a:lnSpc>
                <a:spcPct val="120000"/>
              </a:lnSpc>
              <a:spcAft>
                <a:spcPts val="600"/>
              </a:spcAft>
              <a:buNone/>
            </a:pPr>
            <a:r>
              <a:rPr kumimoji="1" lang="ja-JP" altLang="en-US" sz="1200" dirty="0"/>
              <a:t>例：文章生成</a:t>
            </a:r>
            <a:endParaRPr kumimoji="1" lang="en-US" altLang="ja-JP" sz="1200" dirty="0"/>
          </a:p>
          <a:p>
            <a:pPr marL="252000" indent="0">
              <a:lnSpc>
                <a:spcPct val="120000"/>
              </a:lnSpc>
              <a:spcAft>
                <a:spcPts val="600"/>
              </a:spcAft>
              <a:buNone/>
            </a:pPr>
            <a:r>
              <a:rPr kumimoji="1" lang="ja-JP" altLang="en-US" sz="1200" dirty="0"/>
              <a:t>　　　イラストや写真生成</a:t>
            </a:r>
            <a:endParaRPr kumimoji="1" lang="en-US" altLang="ja-JP" sz="1200" dirty="0"/>
          </a:p>
          <a:p>
            <a:pPr marL="252000" indent="0">
              <a:lnSpc>
                <a:spcPct val="120000"/>
              </a:lnSpc>
              <a:spcAft>
                <a:spcPts val="600"/>
              </a:spcAft>
              <a:buNone/>
            </a:pPr>
            <a:r>
              <a:rPr kumimoji="1" lang="ja-JP" altLang="en-US" sz="1200" dirty="0"/>
              <a:t>　　　メロディ創作</a:t>
            </a:r>
            <a:endParaRPr kumimoji="1" lang="en-US" altLang="ja-JP" sz="1200" dirty="0"/>
          </a:p>
          <a:p>
            <a:pPr marL="252000" indent="0">
              <a:lnSpc>
                <a:spcPct val="120000"/>
              </a:lnSpc>
              <a:spcAft>
                <a:spcPts val="600"/>
              </a:spcAft>
              <a:buNone/>
            </a:pPr>
            <a:r>
              <a:rPr kumimoji="1" lang="ja-JP" altLang="en-US" sz="1200" dirty="0"/>
              <a:t>　　　新しい映像の生成</a:t>
            </a:r>
            <a:endParaRPr kumimoji="1" lang="en-US" altLang="ja-JP" sz="1200" dirty="0"/>
          </a:p>
          <a:p>
            <a:pPr marL="252000" indent="0">
              <a:lnSpc>
                <a:spcPct val="120000"/>
              </a:lnSpc>
              <a:spcAft>
                <a:spcPts val="600"/>
              </a:spcAft>
              <a:buNone/>
            </a:pPr>
            <a:endParaRPr kumimoji="1" lang="ja-JP" altLang="en-US" sz="1200" dirty="0"/>
          </a:p>
        </p:txBody>
      </p:sp>
      <p:sp>
        <p:nvSpPr>
          <p:cNvPr id="4" name="スライド番号プレースホルダー 3">
            <a:extLst>
              <a:ext uri="{FF2B5EF4-FFF2-40B4-BE49-F238E27FC236}">
                <a16:creationId xmlns:a16="http://schemas.microsoft.com/office/drawing/2014/main" id="{DE05A633-B513-0B8F-237C-C3C5783CA46B}"/>
              </a:ext>
            </a:extLst>
          </p:cNvPr>
          <p:cNvSpPr>
            <a:spLocks noGrp="1"/>
          </p:cNvSpPr>
          <p:nvPr>
            <p:ph type="sldNum" sz="quarter" idx="5"/>
          </p:nvPr>
        </p:nvSpPr>
        <p:spPr/>
        <p:txBody>
          <a:bodyPr/>
          <a:lstStyle/>
          <a:p>
            <a:fld id="{A5664C10-A862-47DC-805D-B2FBFBC26E44}" type="slidenum">
              <a:rPr kumimoji="1" lang="ja-JP" altLang="en-US" smtClean="0"/>
              <a:t>4</a:t>
            </a:fld>
            <a:endParaRPr kumimoji="1" lang="ja-JP" altLang="en-US"/>
          </a:p>
        </p:txBody>
      </p:sp>
    </p:spTree>
    <p:extLst>
      <p:ext uri="{BB962C8B-B14F-4D97-AF65-F5344CB8AC3E}">
        <p14:creationId xmlns:p14="http://schemas.microsoft.com/office/powerpoint/2010/main" val="11966663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0D952D-A7C5-5EC3-1334-6257111DD2D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6FB693E-5EB9-E871-3E5C-D99EA806985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F9930FA-D6A9-5965-1A9D-BCCB785C97F7}"/>
              </a:ext>
            </a:extLst>
          </p:cNvPr>
          <p:cNvSpPr>
            <a:spLocks noGrp="1"/>
          </p:cNvSpPr>
          <p:nvPr>
            <p:ph type="body" idx="1"/>
          </p:nvPr>
        </p:nvSpPr>
        <p:spPr/>
        <p:txBody>
          <a:bodyPr/>
          <a:lstStyle/>
          <a:p>
            <a:pPr>
              <a:spcAft>
                <a:spcPts val="1200"/>
              </a:spcAft>
            </a:pPr>
            <a:r>
              <a:rPr kumimoji="1" lang="ja-JP" altLang="en-US" dirty="0"/>
              <a:t>生成ＡＩを使用する上で重要なのは、「ＡＩの回答を鵜呑みにしないこと」そして「ＡＩに振り回されず、自分で判断しながら主体的に活用すること」です。</a:t>
            </a:r>
            <a:endParaRPr kumimoji="1" lang="en-US" altLang="ja-JP" dirty="0"/>
          </a:p>
          <a:p>
            <a:pPr>
              <a:spcAft>
                <a:spcPts val="1200"/>
              </a:spcAft>
            </a:pPr>
            <a:endParaRPr kumimoji="1" lang="ja-JP" altLang="en-US" dirty="0"/>
          </a:p>
          <a:p>
            <a:pPr>
              <a:spcAft>
                <a:spcPts val="600"/>
              </a:spcAft>
            </a:pPr>
            <a:r>
              <a:rPr kumimoji="1" lang="en-US" altLang="ja-JP" dirty="0"/>
              <a:t>(1)</a:t>
            </a:r>
            <a:r>
              <a:rPr kumimoji="1" lang="ja-JP" altLang="en-US" dirty="0"/>
              <a:t> 生成ＡＩの回答は、常に正しいとは限らない</a:t>
            </a:r>
            <a:endParaRPr kumimoji="1" lang="en-US" altLang="ja-JP" dirty="0"/>
          </a:p>
          <a:p>
            <a:pPr>
              <a:spcAft>
                <a:spcPts val="600"/>
              </a:spcAft>
            </a:pPr>
            <a:endParaRPr kumimoji="1" lang="ja-JP" altLang="en-US" dirty="0"/>
          </a:p>
          <a:p>
            <a:pPr marL="252000"/>
            <a:r>
              <a:rPr kumimoji="1" lang="ja-JP" altLang="en-US" dirty="0"/>
              <a:t>非常に自然な文章を生成しますが、誤情報をもっともらしく提示することがあります。</a:t>
            </a:r>
            <a:endParaRPr kumimoji="1" lang="en-US" altLang="ja-JP" dirty="0"/>
          </a:p>
          <a:p>
            <a:pPr marL="252000"/>
            <a:endParaRPr kumimoji="1" lang="ja-JP" altLang="en-US" dirty="0"/>
          </a:p>
          <a:p>
            <a:pPr>
              <a:spcBef>
                <a:spcPts val="1200"/>
              </a:spcBef>
              <a:spcAft>
                <a:spcPts val="600"/>
              </a:spcAft>
            </a:pPr>
            <a:r>
              <a:rPr kumimoji="1" lang="en-US" altLang="ja-JP" dirty="0"/>
              <a:t>(2)</a:t>
            </a:r>
            <a:r>
              <a:rPr kumimoji="1" lang="ja-JP" altLang="en-US" dirty="0"/>
              <a:t> 情報をそのまま信じず、自分で確認する</a:t>
            </a:r>
            <a:endParaRPr kumimoji="1" lang="en-US" altLang="ja-JP" dirty="0"/>
          </a:p>
          <a:p>
            <a:pPr>
              <a:spcBef>
                <a:spcPts val="1200"/>
              </a:spcBef>
              <a:spcAft>
                <a:spcPts val="600"/>
              </a:spcAft>
            </a:pPr>
            <a:endParaRPr kumimoji="1" lang="ja-JP" altLang="en-US" dirty="0"/>
          </a:p>
          <a:p>
            <a:pPr marL="252000"/>
            <a:r>
              <a:rPr kumimoji="1" lang="ja-JP" altLang="en-US" dirty="0"/>
              <a:t>ＡＩの内容をそのまま使用すると、誤った理解や誤記を含んだ資料作成につながる可能性があります。</a:t>
            </a:r>
            <a:endParaRPr kumimoji="1" lang="en-US" altLang="ja-JP" dirty="0"/>
          </a:p>
          <a:p>
            <a:pPr marL="252000"/>
            <a:r>
              <a:rPr kumimoji="1" lang="ja-JP" altLang="en-US" dirty="0"/>
              <a:t>「数値は正確か」「情報源は信頼できるか」「目的に適した内容になっているか」「不自然な点はないか」など、疑問点があれば、必ず追加で質問し直します。</a:t>
            </a:r>
            <a:endParaRPr kumimoji="1" lang="en-US" altLang="ja-JP" dirty="0"/>
          </a:p>
          <a:p>
            <a:pPr marL="252000"/>
            <a:endParaRPr kumimoji="1" lang="ja-JP" altLang="en-US" dirty="0"/>
          </a:p>
          <a:p>
            <a:pPr>
              <a:spcBef>
                <a:spcPts val="1200"/>
              </a:spcBef>
              <a:spcAft>
                <a:spcPts val="600"/>
              </a:spcAft>
            </a:pPr>
            <a:r>
              <a:rPr kumimoji="1" lang="en-US" altLang="ja-JP" dirty="0"/>
              <a:t>(3)</a:t>
            </a:r>
            <a:r>
              <a:rPr kumimoji="1" lang="ja-JP" altLang="en-US" dirty="0"/>
              <a:t> ＡＩに「使われる側」ではなく、ＡＩを「使いこなす側」へ</a:t>
            </a:r>
            <a:endParaRPr kumimoji="1" lang="en-US" altLang="ja-JP" dirty="0"/>
          </a:p>
          <a:p>
            <a:pPr>
              <a:spcBef>
                <a:spcPts val="1200"/>
              </a:spcBef>
              <a:spcAft>
                <a:spcPts val="600"/>
              </a:spcAft>
            </a:pPr>
            <a:endParaRPr kumimoji="1" lang="ja-JP" altLang="en-US" dirty="0"/>
          </a:p>
          <a:p>
            <a:pPr marL="252000"/>
            <a:r>
              <a:rPr kumimoji="1" lang="ja-JP" altLang="en-US" dirty="0"/>
              <a:t>現代のＡＩ時代では、「ＡＩが自動的に正しい答えを出す」という考え方は危険です。</a:t>
            </a:r>
            <a:endParaRPr kumimoji="1" lang="en-US" altLang="ja-JP" dirty="0"/>
          </a:p>
          <a:p>
            <a:pPr marL="252000"/>
            <a:r>
              <a:rPr kumimoji="1" lang="ja-JP" altLang="en-US" dirty="0"/>
              <a:t>必要なのは、「ＡＩの提案を選び取る判断力」「自分の目的に合った結果かどうか判断する力」「必要に応じて内容を加工して活用する力」「ＡＩの限界を理解し、安全に扱う姿勢」これらを含む能力が、主体的にＡＩを扱うための ＡＩリテラシー です。</a:t>
            </a:r>
            <a:endParaRPr kumimoji="1" lang="en-US" altLang="ja-JP" dirty="0"/>
          </a:p>
          <a:p>
            <a:pPr marL="252000"/>
            <a:r>
              <a:rPr kumimoji="1" lang="ja-JP" altLang="en-US" dirty="0"/>
              <a:t>ＡＩは現代の仕事や学習を支える強力なツールです。</a:t>
            </a:r>
            <a:endParaRPr kumimoji="1" lang="en-US" altLang="ja-JP" dirty="0"/>
          </a:p>
          <a:p>
            <a:pPr marL="252000"/>
            <a:r>
              <a:rPr kumimoji="1" lang="ja-JP" altLang="en-US" dirty="0"/>
              <a:t>しかし、その出力を適切に扱えるかどうかは、人間の判断に委ねられています。</a:t>
            </a:r>
            <a:endParaRPr kumimoji="1" lang="en-US" altLang="ja-JP" dirty="0"/>
          </a:p>
          <a:p>
            <a:pPr marL="252000"/>
            <a:r>
              <a:rPr kumimoji="1" lang="ja-JP" altLang="en-US" dirty="0"/>
              <a:t>ＡＩの回答をそのまま受け取るのではなく、「判断し、必要に応じて調整して使う」という姿勢が、ＡＩを使いこなすために最も重要です。</a:t>
            </a:r>
          </a:p>
          <a:p>
            <a:endParaRPr kumimoji="1" lang="ja-JP" altLang="en-US" dirty="0"/>
          </a:p>
        </p:txBody>
      </p:sp>
      <p:sp>
        <p:nvSpPr>
          <p:cNvPr id="4" name="スライド番号プレースホルダー 3">
            <a:extLst>
              <a:ext uri="{FF2B5EF4-FFF2-40B4-BE49-F238E27FC236}">
                <a16:creationId xmlns:a16="http://schemas.microsoft.com/office/drawing/2014/main" id="{23F8F019-6C7D-435E-7044-8F15960FCB5B}"/>
              </a:ext>
            </a:extLst>
          </p:cNvPr>
          <p:cNvSpPr>
            <a:spLocks noGrp="1"/>
          </p:cNvSpPr>
          <p:nvPr>
            <p:ph type="sldNum" sz="quarter" idx="5"/>
          </p:nvPr>
        </p:nvSpPr>
        <p:spPr/>
        <p:txBody>
          <a:bodyPr/>
          <a:lstStyle/>
          <a:p>
            <a:fld id="{A5664C10-A862-47DC-805D-B2FBFBC26E44}" type="slidenum">
              <a:rPr kumimoji="1" lang="ja-JP" altLang="en-US" smtClean="0"/>
              <a:t>49</a:t>
            </a:fld>
            <a:endParaRPr kumimoji="1" lang="ja-JP" altLang="en-US"/>
          </a:p>
        </p:txBody>
      </p:sp>
    </p:spTree>
    <p:extLst>
      <p:ext uri="{BB962C8B-B14F-4D97-AF65-F5344CB8AC3E}">
        <p14:creationId xmlns:p14="http://schemas.microsoft.com/office/powerpoint/2010/main" val="8728675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文章だけでなく「画像」を作り出す生成ＡＩについて学びます。</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50</a:t>
            </a:fld>
            <a:endParaRPr kumimoji="1" lang="ja-JP" altLang="en-US"/>
          </a:p>
        </p:txBody>
      </p:sp>
    </p:spTree>
    <p:extLst>
      <p:ext uri="{BB962C8B-B14F-4D97-AF65-F5344CB8AC3E}">
        <p14:creationId xmlns:p14="http://schemas.microsoft.com/office/powerpoint/2010/main" val="15498399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17FE8-62ED-E953-F152-AE5DD5802B5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6821DE4-3333-18D8-AC28-163F48A46EC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EEA30FC-B734-16FF-A8D5-2160AAB7641C}"/>
              </a:ext>
            </a:extLst>
          </p:cNvPr>
          <p:cNvSpPr>
            <a:spLocks noGrp="1"/>
          </p:cNvSpPr>
          <p:nvPr>
            <p:ph type="body" idx="1"/>
          </p:nvPr>
        </p:nvSpPr>
        <p:spPr/>
        <p:txBody>
          <a:bodyPr/>
          <a:lstStyle/>
          <a:p>
            <a:pPr>
              <a:spcAft>
                <a:spcPts val="1200"/>
              </a:spcAft>
            </a:pPr>
            <a:r>
              <a:rPr kumimoji="1" lang="ja-JP" altLang="en-US" dirty="0"/>
              <a:t>画像生成ＡＩとは、文章</a:t>
            </a:r>
            <a:r>
              <a:rPr kumimoji="1" lang="en-US" altLang="ja-JP" dirty="0"/>
              <a:t>(</a:t>
            </a:r>
            <a:r>
              <a:rPr kumimoji="1" lang="ja-JP" altLang="en-US" dirty="0"/>
              <a:t>テキスト</a:t>
            </a:r>
            <a:r>
              <a:rPr kumimoji="1" lang="en-US" altLang="ja-JP" dirty="0"/>
              <a:t>)</a:t>
            </a:r>
            <a:r>
              <a:rPr kumimoji="1" lang="ja-JP" altLang="en-US" dirty="0"/>
              <a:t>や画像を入力すると、新しい画像を自動で生成するＡＩ技術のことです。</a:t>
            </a:r>
            <a:endParaRPr kumimoji="1" lang="en-US" altLang="ja-JP" dirty="0"/>
          </a:p>
          <a:p>
            <a:pPr>
              <a:spcAft>
                <a:spcPts val="1200"/>
              </a:spcAft>
            </a:pPr>
            <a:endParaRPr kumimoji="1" lang="ja-JP" altLang="en-US" dirty="0"/>
          </a:p>
          <a:p>
            <a:r>
              <a:rPr kumimoji="1" lang="ja-JP" altLang="en-US" dirty="0"/>
              <a:t>例：「青空の下で走る三毛猫の子猫を、アニメ風に描いて」と入力すると、その内容に沿った画像が生成されます。</a:t>
            </a:r>
            <a:endParaRPr kumimoji="1" lang="en-US" altLang="ja-JP" dirty="0"/>
          </a:p>
          <a:p>
            <a:endParaRPr kumimoji="1" lang="ja-JP" altLang="en-US" dirty="0"/>
          </a:p>
          <a:p>
            <a:r>
              <a:rPr kumimoji="1" lang="ja-JP" altLang="en-US" dirty="0"/>
              <a:t>テキスト指示だけで画像を作成できるため、デザイン・動画制作・</a:t>
            </a:r>
            <a:r>
              <a:rPr kumimoji="1" lang="en-US" altLang="ja-JP" dirty="0"/>
              <a:t>SNS</a:t>
            </a:r>
            <a:r>
              <a:rPr kumimoji="1" lang="ja-JP" altLang="en-US" dirty="0"/>
              <a:t>投稿・報告資料など多くの場面で活用が広がっています。</a:t>
            </a:r>
          </a:p>
          <a:p>
            <a:endParaRPr kumimoji="1" lang="ja-JP" altLang="en-US" dirty="0"/>
          </a:p>
          <a:p>
            <a:pPr>
              <a:spcAft>
                <a:spcPts val="600"/>
              </a:spcAft>
            </a:pPr>
            <a:r>
              <a:rPr lang="ja-JP" altLang="en-US" dirty="0"/>
              <a:t>■ </a:t>
            </a:r>
            <a:r>
              <a:rPr kumimoji="1" lang="ja-JP" altLang="en-US" dirty="0"/>
              <a:t>画像生成ＡＩでできること</a:t>
            </a:r>
            <a:endParaRPr kumimoji="1" lang="en-US" altLang="ja-JP" dirty="0"/>
          </a:p>
          <a:p>
            <a:pPr>
              <a:spcAft>
                <a:spcPts val="600"/>
              </a:spcAft>
            </a:pPr>
            <a:endParaRPr kumimoji="1" lang="ja-JP" altLang="en-US" dirty="0"/>
          </a:p>
          <a:p>
            <a:pPr marL="180000">
              <a:spcAft>
                <a:spcPts val="600"/>
              </a:spcAft>
            </a:pPr>
            <a:r>
              <a:rPr kumimoji="1" lang="en-US" altLang="ja-JP" dirty="0"/>
              <a:t>(1)</a:t>
            </a:r>
            <a:r>
              <a:rPr kumimoji="1" lang="ja-JP" altLang="en-US" dirty="0"/>
              <a:t> テキストから画像を生成する</a:t>
            </a:r>
            <a:endParaRPr kumimoji="1" lang="en-US" altLang="ja-JP" dirty="0"/>
          </a:p>
          <a:p>
            <a:pPr marL="180000">
              <a:spcAft>
                <a:spcPts val="600"/>
              </a:spcAft>
            </a:pPr>
            <a:endParaRPr kumimoji="1" lang="ja-JP" altLang="en-US" dirty="0"/>
          </a:p>
          <a:p>
            <a:pPr marL="432000"/>
            <a:r>
              <a:rPr kumimoji="1" lang="ja-JP" altLang="en-US" dirty="0"/>
              <a:t>文章で説明するだけで、画像をゼロから作成できます。</a:t>
            </a:r>
            <a:endParaRPr kumimoji="1" lang="en-US" altLang="ja-JP" dirty="0"/>
          </a:p>
          <a:p>
            <a:pPr marL="432000"/>
            <a:r>
              <a:rPr kumimoji="1" lang="ja-JP" altLang="en-US" dirty="0"/>
              <a:t>最も一般的に使われる機能です。</a:t>
            </a:r>
            <a:endParaRPr kumimoji="1" lang="en-US" altLang="ja-JP" dirty="0"/>
          </a:p>
          <a:p>
            <a:pPr marL="432000"/>
            <a:endParaRPr kumimoji="1" lang="ja-JP" altLang="en-US" dirty="0"/>
          </a:p>
          <a:p>
            <a:pPr marL="180000">
              <a:spcBef>
                <a:spcPts val="1200"/>
              </a:spcBef>
              <a:spcAft>
                <a:spcPts val="600"/>
              </a:spcAft>
            </a:pPr>
            <a:r>
              <a:rPr kumimoji="1" lang="en-US" altLang="ja-JP" dirty="0"/>
              <a:t>(2)</a:t>
            </a:r>
            <a:r>
              <a:rPr kumimoji="1" lang="ja-JP" altLang="en-US" dirty="0"/>
              <a:t> 画像から別の画像をつくる</a:t>
            </a:r>
            <a:endParaRPr kumimoji="1" lang="en-US" altLang="ja-JP" dirty="0"/>
          </a:p>
          <a:p>
            <a:pPr marL="180000">
              <a:spcBef>
                <a:spcPts val="1200"/>
              </a:spcBef>
              <a:spcAft>
                <a:spcPts val="600"/>
              </a:spcAft>
            </a:pPr>
            <a:endParaRPr kumimoji="1" lang="ja-JP" altLang="en-US" dirty="0"/>
          </a:p>
          <a:p>
            <a:pPr marL="432000"/>
            <a:r>
              <a:rPr kumimoji="1" lang="ja-JP" altLang="en-US" dirty="0"/>
              <a:t>ラフスケッチから完成イラストを生成、写真をアニメ風に変換するなど、既存の画像を別のスタイルへ作り替えることが可能です。</a:t>
            </a:r>
          </a:p>
          <a:p>
            <a:pPr marL="180000">
              <a:spcBef>
                <a:spcPts val="1200"/>
              </a:spcBef>
              <a:spcAft>
                <a:spcPts val="600"/>
              </a:spcAft>
            </a:pPr>
            <a:endParaRPr kumimoji="1" lang="en-US" altLang="ja-JP" dirty="0"/>
          </a:p>
          <a:p>
            <a:pPr marL="180000">
              <a:spcBef>
                <a:spcPts val="1200"/>
              </a:spcBef>
              <a:spcAft>
                <a:spcPts val="600"/>
              </a:spcAft>
            </a:pPr>
            <a:r>
              <a:rPr kumimoji="1" lang="en-US" altLang="ja-JP" dirty="0"/>
              <a:t>(3)</a:t>
            </a:r>
            <a:r>
              <a:rPr kumimoji="1" lang="ja-JP" altLang="en-US" dirty="0"/>
              <a:t> 学習した特徴を組み合わせて再構成する</a:t>
            </a:r>
            <a:endParaRPr kumimoji="1" lang="en-US" altLang="ja-JP" dirty="0"/>
          </a:p>
          <a:p>
            <a:pPr marL="180000">
              <a:spcBef>
                <a:spcPts val="1200"/>
              </a:spcBef>
              <a:spcAft>
                <a:spcPts val="600"/>
              </a:spcAft>
            </a:pPr>
            <a:endParaRPr kumimoji="1" lang="ja-JP" altLang="en-US" dirty="0"/>
          </a:p>
          <a:p>
            <a:pPr marL="432000"/>
            <a:r>
              <a:rPr kumimoji="1" lang="ja-JP" altLang="en-US" dirty="0"/>
              <a:t>ＡＩは膨大な画像から「形・色・構図・質感」などの特徴を学習しています。</a:t>
            </a:r>
            <a:endParaRPr kumimoji="1" lang="en-US" altLang="ja-JP" dirty="0"/>
          </a:p>
          <a:p>
            <a:pPr marL="432000">
              <a:spcAft>
                <a:spcPts val="600"/>
              </a:spcAft>
            </a:pPr>
            <a:r>
              <a:rPr kumimoji="1" lang="ja-JP" altLang="en-US" dirty="0"/>
              <a:t>それらを組み合わせて“新しい画像”を生み出すことができます。</a:t>
            </a:r>
            <a:endParaRPr kumimoji="1" lang="en-US" altLang="ja-JP" dirty="0"/>
          </a:p>
          <a:p>
            <a:pPr marL="432000">
              <a:spcAft>
                <a:spcPts val="600"/>
              </a:spcAft>
            </a:pPr>
            <a:r>
              <a:rPr kumimoji="1" lang="ja-JP" altLang="en-US" dirty="0"/>
              <a:t>→ 実在しない景色やキャラクター、デザインも生成可能できます。</a:t>
            </a:r>
          </a:p>
          <a:p>
            <a:endParaRPr kumimoji="1" lang="ja-JP" altLang="en-US" dirty="0"/>
          </a:p>
        </p:txBody>
      </p:sp>
      <p:sp>
        <p:nvSpPr>
          <p:cNvPr id="4" name="スライド番号プレースホルダー 3">
            <a:extLst>
              <a:ext uri="{FF2B5EF4-FFF2-40B4-BE49-F238E27FC236}">
                <a16:creationId xmlns:a16="http://schemas.microsoft.com/office/drawing/2014/main" id="{8A55CA49-01D2-44D5-A2F4-74D3C804AACE}"/>
              </a:ext>
            </a:extLst>
          </p:cNvPr>
          <p:cNvSpPr>
            <a:spLocks noGrp="1"/>
          </p:cNvSpPr>
          <p:nvPr>
            <p:ph type="sldNum" sz="quarter" idx="5"/>
          </p:nvPr>
        </p:nvSpPr>
        <p:spPr/>
        <p:txBody>
          <a:bodyPr/>
          <a:lstStyle/>
          <a:p>
            <a:fld id="{A5664C10-A862-47DC-805D-B2FBFBC26E44}" type="slidenum">
              <a:rPr kumimoji="1" lang="ja-JP" altLang="en-US" smtClean="0"/>
              <a:t>51</a:t>
            </a:fld>
            <a:endParaRPr kumimoji="1" lang="ja-JP" altLang="en-US"/>
          </a:p>
        </p:txBody>
      </p:sp>
    </p:spTree>
    <p:extLst>
      <p:ext uri="{BB962C8B-B14F-4D97-AF65-F5344CB8AC3E}">
        <p14:creationId xmlns:p14="http://schemas.microsoft.com/office/powerpoint/2010/main" val="32834643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74A59-2529-CBDE-2F52-A12AA7A9095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CA8BA53-9187-310D-5547-ABFCA3C22FF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9C101AE-4A4C-A304-BAD3-ECDA0F5157BA}"/>
              </a:ext>
            </a:extLst>
          </p:cNvPr>
          <p:cNvSpPr>
            <a:spLocks noGrp="1"/>
          </p:cNvSpPr>
          <p:nvPr>
            <p:ph type="body" idx="1"/>
          </p:nvPr>
        </p:nvSpPr>
        <p:spPr/>
        <p:txBody>
          <a:bodyPr/>
          <a:lstStyle/>
          <a:p>
            <a:r>
              <a:rPr kumimoji="1" lang="ja-JP" altLang="en-US" dirty="0"/>
              <a:t>画像生成ＡＩは、学習によって得た「画像の特徴」を組み合わせ、自然な新しい画像を生成する仕組みです。</a:t>
            </a:r>
            <a:endParaRPr kumimoji="1" lang="en-US" altLang="ja-JP" dirty="0"/>
          </a:p>
          <a:p>
            <a:r>
              <a:rPr kumimoji="1" lang="ja-JP" altLang="en-US" dirty="0"/>
              <a:t>イメージとしては、「大量の画像を学習したＡＩが、それらの特徴を参考に新しい画像を作り出す」というものです。</a:t>
            </a:r>
          </a:p>
          <a:p>
            <a:endParaRPr kumimoji="1" lang="ja-JP" altLang="en-US" dirty="0"/>
          </a:p>
          <a:p>
            <a:r>
              <a:rPr kumimoji="1" lang="ja-JP" altLang="en-US" dirty="0"/>
              <a:t>画像生成ＡＩは、「新機能の追加」「新モデルの登場」「料金体系の変更」「利用規約の改定」などが非常に頻繁に行われます。</a:t>
            </a:r>
            <a:endParaRPr kumimoji="1" lang="en-US" altLang="ja-JP" dirty="0"/>
          </a:p>
          <a:p>
            <a:r>
              <a:rPr kumimoji="1" lang="ja-JP" altLang="en-US" dirty="0"/>
              <a:t>利用するときは、必ず各サービスの公式サイトで最新の情報を確認してください。</a:t>
            </a:r>
          </a:p>
          <a:p>
            <a:endParaRPr kumimoji="1" lang="ja-JP" altLang="en-US" dirty="0"/>
          </a:p>
        </p:txBody>
      </p:sp>
      <p:sp>
        <p:nvSpPr>
          <p:cNvPr id="4" name="スライド番号プレースホルダー 3">
            <a:extLst>
              <a:ext uri="{FF2B5EF4-FFF2-40B4-BE49-F238E27FC236}">
                <a16:creationId xmlns:a16="http://schemas.microsoft.com/office/drawing/2014/main" id="{66226082-18CD-4A7B-62A2-594AF19A3CAF}"/>
              </a:ext>
            </a:extLst>
          </p:cNvPr>
          <p:cNvSpPr>
            <a:spLocks noGrp="1"/>
          </p:cNvSpPr>
          <p:nvPr>
            <p:ph type="sldNum" sz="quarter" idx="5"/>
          </p:nvPr>
        </p:nvSpPr>
        <p:spPr/>
        <p:txBody>
          <a:bodyPr/>
          <a:lstStyle/>
          <a:p>
            <a:fld id="{A5664C10-A862-47DC-805D-B2FBFBC26E44}" type="slidenum">
              <a:rPr kumimoji="1" lang="ja-JP" altLang="en-US" smtClean="0"/>
              <a:t>52</a:t>
            </a:fld>
            <a:endParaRPr kumimoji="1" lang="ja-JP" altLang="en-US"/>
          </a:p>
        </p:txBody>
      </p:sp>
    </p:spTree>
    <p:extLst>
      <p:ext uri="{BB962C8B-B14F-4D97-AF65-F5344CB8AC3E}">
        <p14:creationId xmlns:p14="http://schemas.microsoft.com/office/powerpoint/2010/main" val="20223606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D65B43-915B-75EB-E70A-45039A1E425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6406327-D14D-0EBD-0542-FABC901432A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A6DD571-D46A-89AA-45D2-2D8ADC1926B4}"/>
              </a:ext>
            </a:extLst>
          </p:cNvPr>
          <p:cNvSpPr>
            <a:spLocks noGrp="1"/>
          </p:cNvSpPr>
          <p:nvPr>
            <p:ph type="body" idx="1"/>
          </p:nvPr>
        </p:nvSpPr>
        <p:spPr/>
        <p:txBody>
          <a:bodyPr/>
          <a:lstStyle/>
          <a:p>
            <a:pPr>
              <a:spcAft>
                <a:spcPts val="600"/>
              </a:spcAft>
            </a:pPr>
            <a:r>
              <a:rPr kumimoji="1" lang="en-US" altLang="ja-JP" dirty="0"/>
              <a:t>(1)</a:t>
            </a:r>
            <a:r>
              <a:rPr kumimoji="1" lang="ja-JP" altLang="en-US" dirty="0"/>
              <a:t> </a:t>
            </a:r>
            <a:r>
              <a:rPr kumimoji="1" lang="en-US" altLang="ja-JP" dirty="0"/>
              <a:t>Adobe Firefly</a:t>
            </a:r>
          </a:p>
          <a:p>
            <a:pPr>
              <a:spcAft>
                <a:spcPts val="600"/>
              </a:spcAft>
            </a:pPr>
            <a:endParaRPr kumimoji="1" lang="en-US" altLang="ja-JP" dirty="0"/>
          </a:p>
          <a:p>
            <a:pPr marL="423450" indent="-171450">
              <a:buFont typeface="Arial" panose="020B0604020202020204" pitchFamily="34" charset="0"/>
              <a:buChar char="•"/>
            </a:pPr>
            <a:r>
              <a:rPr kumimoji="1" lang="ja-JP" altLang="en-US" dirty="0"/>
              <a:t>学生プランあり</a:t>
            </a:r>
          </a:p>
          <a:p>
            <a:pPr marL="423450" indent="-171450">
              <a:buFont typeface="Arial" panose="020B0604020202020204" pitchFamily="34" charset="0"/>
              <a:buChar char="•"/>
            </a:pPr>
            <a:r>
              <a:rPr kumimoji="1" lang="ja-JP" altLang="en-US" dirty="0"/>
              <a:t>高品質な画像・動画をテキストだけで作成できる</a:t>
            </a:r>
          </a:p>
          <a:p>
            <a:pPr marL="423450" indent="-171450">
              <a:spcAft>
                <a:spcPts val="600"/>
              </a:spcAft>
              <a:buFont typeface="Arial" panose="020B0604020202020204" pitchFamily="34" charset="0"/>
              <a:buChar char="•"/>
            </a:pPr>
            <a:r>
              <a:rPr kumimoji="1" lang="ja-JP" altLang="en-US" dirty="0"/>
              <a:t>商用利用の安全性が高い</a:t>
            </a:r>
            <a:r>
              <a:rPr kumimoji="1" lang="en-US" altLang="ja-JP" dirty="0"/>
              <a:t>(</a:t>
            </a:r>
            <a:r>
              <a:rPr kumimoji="1" lang="ja-JP" altLang="en-US" dirty="0"/>
              <a:t>著作権的に安心</a:t>
            </a:r>
            <a:r>
              <a:rPr kumimoji="1" lang="en-US" altLang="ja-JP" dirty="0"/>
              <a:t>)</a:t>
            </a:r>
          </a:p>
          <a:p>
            <a:pPr marL="252000" indent="0">
              <a:spcAft>
                <a:spcPts val="600"/>
              </a:spcAft>
              <a:buFont typeface="Arial" panose="020B0604020202020204" pitchFamily="34" charset="0"/>
              <a:buNone/>
            </a:pPr>
            <a:r>
              <a:rPr kumimoji="1" lang="ja-JP" altLang="en-US" dirty="0"/>
              <a:t>　　→ 学校・ビジネス・</a:t>
            </a:r>
            <a:r>
              <a:rPr kumimoji="1" lang="en-US" altLang="ja-JP" dirty="0"/>
              <a:t>SNS</a:t>
            </a:r>
            <a:r>
              <a:rPr kumimoji="1" lang="ja-JP" altLang="en-US" dirty="0"/>
              <a:t>のいずれでも使いやすいサービスです。</a:t>
            </a:r>
          </a:p>
          <a:p>
            <a:pPr>
              <a:spcBef>
                <a:spcPts val="1200"/>
              </a:spcBef>
              <a:spcAft>
                <a:spcPts val="600"/>
              </a:spcAft>
            </a:pPr>
            <a:endParaRPr kumimoji="1" lang="en-US" altLang="ja-JP" dirty="0"/>
          </a:p>
          <a:p>
            <a:pPr>
              <a:spcBef>
                <a:spcPts val="1200"/>
              </a:spcBef>
              <a:spcAft>
                <a:spcPts val="600"/>
              </a:spcAft>
            </a:pPr>
            <a:r>
              <a:rPr kumimoji="1" lang="en-US" altLang="ja-JP" dirty="0"/>
              <a:t>(2)</a:t>
            </a:r>
            <a:r>
              <a:rPr kumimoji="1" lang="ja-JP" altLang="en-US" dirty="0"/>
              <a:t> </a:t>
            </a:r>
            <a:r>
              <a:rPr kumimoji="1" lang="en-US" altLang="ja-JP" dirty="0"/>
              <a:t>Stable Diffusion</a:t>
            </a:r>
          </a:p>
          <a:p>
            <a:pPr>
              <a:spcBef>
                <a:spcPts val="1200"/>
              </a:spcBef>
              <a:spcAft>
                <a:spcPts val="600"/>
              </a:spcAft>
            </a:pPr>
            <a:endParaRPr kumimoji="1" lang="en-US" altLang="ja-JP" dirty="0"/>
          </a:p>
          <a:p>
            <a:pPr marL="423450" indent="-171450">
              <a:buFont typeface="Arial" panose="020B0604020202020204" pitchFamily="34" charset="0"/>
              <a:buChar char="•"/>
            </a:pPr>
            <a:r>
              <a:rPr kumimoji="1" lang="ja-JP" altLang="en-US" dirty="0"/>
              <a:t>基本無料で利用可能</a:t>
            </a:r>
          </a:p>
          <a:p>
            <a:pPr marL="423450" indent="-171450">
              <a:buFont typeface="Arial" panose="020B0604020202020204" pitchFamily="34" charset="0"/>
              <a:buChar char="•"/>
            </a:pPr>
            <a:r>
              <a:rPr kumimoji="1" lang="ja-JP" altLang="en-US" dirty="0"/>
              <a:t>好きなスタイルに調整できる自由度の高さが特徴</a:t>
            </a:r>
          </a:p>
          <a:p>
            <a:pPr marL="423450" indent="-171450">
              <a:spcAft>
                <a:spcPts val="600"/>
              </a:spcAft>
              <a:buFont typeface="Arial" panose="020B0604020202020204" pitchFamily="34" charset="0"/>
              <a:buChar char="•"/>
            </a:pPr>
            <a:r>
              <a:rPr kumimoji="1" lang="ja-JP" altLang="en-US" dirty="0"/>
              <a:t>拡張機能に対応し、細かい表現が可能</a:t>
            </a:r>
            <a:endParaRPr kumimoji="1" lang="en-US" altLang="ja-JP" dirty="0"/>
          </a:p>
          <a:p>
            <a:pPr marL="252000" indent="0">
              <a:spcAft>
                <a:spcPts val="600"/>
              </a:spcAft>
              <a:buFont typeface="Arial" panose="020B0604020202020204" pitchFamily="34" charset="0"/>
              <a:buNone/>
            </a:pPr>
            <a:r>
              <a:rPr kumimoji="1" lang="ja-JP" altLang="en-US" dirty="0"/>
              <a:t>　　→ 学習や課題、</a:t>
            </a:r>
            <a:r>
              <a:rPr kumimoji="1" lang="en-US" altLang="ja-JP" dirty="0"/>
              <a:t>SNS</a:t>
            </a:r>
            <a:r>
              <a:rPr kumimoji="1" lang="ja-JP" altLang="en-US" dirty="0"/>
              <a:t>、ポートフォリオ制作に適しており“学びながら使えるＡＩ</a:t>
            </a:r>
            <a:r>
              <a:rPr kumimoji="1" lang="en-US" altLang="ja-JP" dirty="0"/>
              <a:t>”</a:t>
            </a:r>
            <a:r>
              <a:rPr kumimoji="1" lang="ja-JP" altLang="en-US" dirty="0"/>
              <a:t>です。</a:t>
            </a:r>
            <a:endParaRPr kumimoji="1" lang="en-US" altLang="ja-JP" dirty="0"/>
          </a:p>
          <a:p>
            <a:pPr marL="252000">
              <a:spcAft>
                <a:spcPts val="600"/>
              </a:spcAft>
            </a:pPr>
            <a:endParaRPr kumimoji="1" lang="ja-JP" altLang="en-US" dirty="0"/>
          </a:p>
          <a:p>
            <a:pPr>
              <a:spcBef>
                <a:spcPts val="1200"/>
              </a:spcBef>
              <a:spcAft>
                <a:spcPts val="600"/>
              </a:spcAft>
            </a:pPr>
            <a:r>
              <a:rPr kumimoji="1" lang="en-US" altLang="ja-JP" dirty="0"/>
              <a:t>(3)</a:t>
            </a:r>
            <a:r>
              <a:rPr kumimoji="1" lang="ja-JP" altLang="en-US" dirty="0"/>
              <a:t> </a:t>
            </a:r>
            <a:r>
              <a:rPr kumimoji="1" lang="en-US" altLang="ja-JP" dirty="0"/>
              <a:t>DALL-E</a:t>
            </a:r>
          </a:p>
          <a:p>
            <a:pPr>
              <a:spcBef>
                <a:spcPts val="1200"/>
              </a:spcBef>
              <a:spcAft>
                <a:spcPts val="600"/>
              </a:spcAft>
            </a:pPr>
            <a:endParaRPr kumimoji="1" lang="en-US" altLang="ja-JP" dirty="0"/>
          </a:p>
          <a:p>
            <a:pPr marL="423450" indent="-171450">
              <a:buFont typeface="Arial" panose="020B0604020202020204" pitchFamily="34" charset="0"/>
              <a:buChar char="•"/>
            </a:pPr>
            <a:r>
              <a:rPr kumimoji="1" lang="en-US" altLang="ja-JP" dirty="0"/>
              <a:t>ChatGPT</a:t>
            </a:r>
            <a:r>
              <a:rPr kumimoji="1" lang="ja-JP" altLang="en-US" dirty="0"/>
              <a:t>の画面から直接生成可能</a:t>
            </a:r>
          </a:p>
          <a:p>
            <a:pPr marL="423450" indent="-171450">
              <a:buFont typeface="Arial" panose="020B0604020202020204" pitchFamily="34" charset="0"/>
              <a:buChar char="•"/>
            </a:pPr>
            <a:r>
              <a:rPr kumimoji="1" lang="ja-JP" altLang="en-US" dirty="0"/>
              <a:t>テキストだけで高品質な画像を生成</a:t>
            </a:r>
          </a:p>
          <a:p>
            <a:pPr marL="423450" indent="-171450">
              <a:spcAft>
                <a:spcPts val="600"/>
              </a:spcAft>
              <a:buFont typeface="Arial" panose="020B0604020202020204" pitchFamily="34" charset="0"/>
              <a:buChar char="•"/>
            </a:pPr>
            <a:r>
              <a:rPr kumimoji="1" lang="ja-JP" altLang="en-US" dirty="0"/>
              <a:t>レポート・資料・</a:t>
            </a:r>
            <a:r>
              <a:rPr kumimoji="1" lang="en-US" altLang="ja-JP" dirty="0"/>
              <a:t>SNS</a:t>
            </a:r>
            <a:r>
              <a:rPr kumimoji="1" lang="ja-JP" altLang="en-US" dirty="0"/>
              <a:t>投稿への活用が容易</a:t>
            </a:r>
            <a:endParaRPr kumimoji="1" lang="en-US" altLang="ja-JP" dirty="0"/>
          </a:p>
          <a:p>
            <a:pPr marL="252000" indent="0">
              <a:spcAft>
                <a:spcPts val="600"/>
              </a:spcAft>
              <a:buFont typeface="Arial" panose="020B0604020202020204" pitchFamily="34" charset="0"/>
              <a:buNone/>
            </a:pPr>
            <a:r>
              <a:rPr kumimoji="1" lang="ja-JP" altLang="en-US" dirty="0"/>
              <a:t>　　→「手軽さ」と「実用性」が高い画像生成ＡＩです。</a:t>
            </a:r>
            <a:endParaRPr kumimoji="1" lang="en-US" altLang="ja-JP" dirty="0"/>
          </a:p>
          <a:p>
            <a:pPr marL="252000">
              <a:spcAft>
                <a:spcPts val="1200"/>
              </a:spcAft>
            </a:pPr>
            <a:endParaRPr kumimoji="1" lang="ja-JP" altLang="en-US" dirty="0"/>
          </a:p>
          <a:p>
            <a:r>
              <a:rPr kumimoji="1" lang="en-US" altLang="ja-JP" dirty="0"/>
              <a:t>※ </a:t>
            </a:r>
            <a:r>
              <a:rPr kumimoji="1" lang="ja-JP" altLang="en-US" dirty="0"/>
              <a:t>紹介した３つはすべて日本語に対応しています。</a:t>
            </a:r>
          </a:p>
          <a:p>
            <a:endParaRPr kumimoji="1" lang="ja-JP" altLang="en-US" dirty="0"/>
          </a:p>
        </p:txBody>
      </p:sp>
      <p:sp>
        <p:nvSpPr>
          <p:cNvPr id="4" name="スライド番号プレースホルダー 3">
            <a:extLst>
              <a:ext uri="{FF2B5EF4-FFF2-40B4-BE49-F238E27FC236}">
                <a16:creationId xmlns:a16="http://schemas.microsoft.com/office/drawing/2014/main" id="{33350C8A-7968-C85E-9DC2-5A3246A4E53C}"/>
              </a:ext>
            </a:extLst>
          </p:cNvPr>
          <p:cNvSpPr>
            <a:spLocks noGrp="1"/>
          </p:cNvSpPr>
          <p:nvPr>
            <p:ph type="sldNum" sz="quarter" idx="5"/>
          </p:nvPr>
        </p:nvSpPr>
        <p:spPr/>
        <p:txBody>
          <a:bodyPr/>
          <a:lstStyle/>
          <a:p>
            <a:fld id="{A5664C10-A862-47DC-805D-B2FBFBC26E44}" type="slidenum">
              <a:rPr kumimoji="1" lang="ja-JP" altLang="en-US" smtClean="0"/>
              <a:t>53</a:t>
            </a:fld>
            <a:endParaRPr kumimoji="1" lang="ja-JP" altLang="en-US"/>
          </a:p>
        </p:txBody>
      </p:sp>
    </p:spTree>
    <p:extLst>
      <p:ext uri="{BB962C8B-B14F-4D97-AF65-F5344CB8AC3E}">
        <p14:creationId xmlns:p14="http://schemas.microsoft.com/office/powerpoint/2010/main" val="149799600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46553A-5445-E5FD-DF56-6C70B7ACD66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7C93636-0FAC-415B-F919-B72EF7EED65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3FCBE9C-60D8-5844-0A44-985DB4962850}"/>
              </a:ext>
            </a:extLst>
          </p:cNvPr>
          <p:cNvSpPr>
            <a:spLocks noGrp="1"/>
          </p:cNvSpPr>
          <p:nvPr>
            <p:ph type="body" idx="1"/>
          </p:nvPr>
        </p:nvSpPr>
        <p:spPr/>
        <p:txBody>
          <a:bodyPr/>
          <a:lstStyle/>
          <a:p>
            <a:pPr>
              <a:spcAft>
                <a:spcPts val="600"/>
              </a:spcAft>
            </a:pPr>
            <a:r>
              <a:rPr kumimoji="1" lang="en-US" altLang="ja-JP" dirty="0"/>
              <a:t>(1)</a:t>
            </a:r>
            <a:r>
              <a:rPr kumimoji="1" lang="ja-JP" altLang="en-US" dirty="0"/>
              <a:t> 実務で役立つスキルである</a:t>
            </a:r>
            <a:endParaRPr kumimoji="1" lang="en-US" altLang="ja-JP" dirty="0"/>
          </a:p>
          <a:p>
            <a:pPr>
              <a:spcAft>
                <a:spcPts val="600"/>
              </a:spcAft>
            </a:pPr>
            <a:endParaRPr kumimoji="1" lang="ja-JP" altLang="en-US" dirty="0"/>
          </a:p>
          <a:p>
            <a:pPr marL="252000"/>
            <a:r>
              <a:rPr kumimoji="1" lang="ja-JP" altLang="en-US" dirty="0"/>
              <a:t>画像生成ＡＩは公務員試験と直接の関係はありませんが、社会人になった後の実務では非常に役立つ技術です。</a:t>
            </a:r>
            <a:endParaRPr kumimoji="1" lang="en-US" altLang="ja-JP" dirty="0"/>
          </a:p>
          <a:p>
            <a:pPr marL="252000"/>
            <a:r>
              <a:rPr kumimoji="1" lang="ja-JP" altLang="en-US" dirty="0"/>
              <a:t>「調査報告書のイメージ図」「地域イベントのポスター」「広報誌」「講演・説明会のスライド」「防災啓発チラシ」など、</a:t>
            </a:r>
            <a:endParaRPr kumimoji="1" lang="en-US" altLang="ja-JP" dirty="0"/>
          </a:p>
          <a:p>
            <a:pPr marL="252000"/>
            <a:r>
              <a:rPr kumimoji="1" lang="ja-JP" altLang="en-US" dirty="0"/>
              <a:t>視覚的な資料が求められる場面が増える中、画像生成ＡＩを扱えることは大きな強みとなります。</a:t>
            </a:r>
            <a:endParaRPr kumimoji="1" lang="en-US" altLang="ja-JP" dirty="0"/>
          </a:p>
          <a:p>
            <a:pPr marL="252000"/>
            <a:endParaRPr kumimoji="1" lang="ja-JP" altLang="en-US" dirty="0"/>
          </a:p>
          <a:p>
            <a:pPr>
              <a:spcBef>
                <a:spcPts val="1200"/>
              </a:spcBef>
              <a:spcAft>
                <a:spcPts val="600"/>
              </a:spcAft>
            </a:pPr>
            <a:r>
              <a:rPr kumimoji="1" lang="en-US" altLang="ja-JP" dirty="0"/>
              <a:t>(2)</a:t>
            </a:r>
            <a:r>
              <a:rPr kumimoji="1" lang="ja-JP" altLang="en-US" dirty="0"/>
              <a:t> 公務員業務とイラストの相性が良い</a:t>
            </a:r>
            <a:endParaRPr kumimoji="1" lang="en-US" altLang="ja-JP" dirty="0"/>
          </a:p>
          <a:p>
            <a:pPr>
              <a:spcBef>
                <a:spcPts val="1200"/>
              </a:spcBef>
              <a:spcAft>
                <a:spcPts val="600"/>
              </a:spcAft>
            </a:pPr>
            <a:endParaRPr kumimoji="1" lang="ja-JP" altLang="en-US" dirty="0"/>
          </a:p>
          <a:p>
            <a:pPr marL="252000"/>
            <a:r>
              <a:rPr kumimoji="1" lang="ja-JP" altLang="en-US" dirty="0"/>
              <a:t>行政では「わかりやすい資料」が求められるため、シンプルで伝わりやすいイラストを短時間で作成できる画像生成ＡＩは非常に有効です。</a:t>
            </a:r>
            <a:endParaRPr kumimoji="1" lang="en-US" altLang="ja-JP" dirty="0"/>
          </a:p>
          <a:p>
            <a:pPr marL="252000"/>
            <a:r>
              <a:rPr kumimoji="1" lang="ja-JP" altLang="en-US" dirty="0"/>
              <a:t>「若者向けイベント案内」「保護者向け注意喚起」「高齢者向け説明資料」「地域行事・防災イベントのポスター」など</a:t>
            </a:r>
            <a:endParaRPr kumimoji="1" lang="en-US" altLang="ja-JP" dirty="0"/>
          </a:p>
          <a:p>
            <a:pPr marL="252000"/>
            <a:r>
              <a:rPr kumimoji="1" lang="ja-JP" altLang="en-US" dirty="0"/>
              <a:t>学生のうちに触れておくことで就職後すぐに実務で活かせるスキルになります。</a:t>
            </a:r>
            <a:endParaRPr kumimoji="1" lang="en-US" altLang="ja-JP" dirty="0"/>
          </a:p>
          <a:p>
            <a:pPr marL="252000"/>
            <a:endParaRPr kumimoji="1" lang="ja-JP" altLang="en-US" dirty="0"/>
          </a:p>
          <a:p>
            <a:pPr>
              <a:spcBef>
                <a:spcPts val="1200"/>
              </a:spcBef>
              <a:spcAft>
                <a:spcPts val="600"/>
              </a:spcAft>
            </a:pPr>
            <a:r>
              <a:rPr kumimoji="1" lang="en-US" altLang="ja-JP" dirty="0"/>
              <a:t>(3)</a:t>
            </a:r>
            <a:r>
              <a:rPr kumimoji="1" lang="ja-JP" altLang="en-US" dirty="0"/>
              <a:t> 画像生成以外の便利機能も多い</a:t>
            </a:r>
            <a:endParaRPr kumimoji="1" lang="en-US" altLang="ja-JP" dirty="0"/>
          </a:p>
          <a:p>
            <a:pPr>
              <a:spcBef>
                <a:spcPts val="1200"/>
              </a:spcBef>
              <a:spcAft>
                <a:spcPts val="600"/>
              </a:spcAft>
            </a:pPr>
            <a:endParaRPr kumimoji="1" lang="ja-JP" altLang="en-US" dirty="0"/>
          </a:p>
          <a:p>
            <a:pPr marL="252000"/>
            <a:r>
              <a:rPr kumimoji="1" lang="ja-JP" altLang="en-US" dirty="0"/>
              <a:t>画像生成ＡＩは、画像を“描く”だけではありません。</a:t>
            </a:r>
            <a:endParaRPr kumimoji="1" lang="en-US" altLang="ja-JP" dirty="0"/>
          </a:p>
          <a:p>
            <a:pPr marL="252000"/>
            <a:r>
              <a:rPr kumimoji="1" lang="ja-JP" altLang="en-US" dirty="0"/>
              <a:t>「不要物の削除」「背景の差し替え」「人物や物体の切り抜き」「古い写真の修復」「画質改善」など、日常利用から実務まで幅広く役立ちます。</a:t>
            </a:r>
          </a:p>
          <a:p>
            <a:pPr marL="252000"/>
            <a:r>
              <a:rPr kumimoji="1" lang="ja-JP" altLang="en-US" dirty="0"/>
              <a:t>公務員志望の学生にとっても、学習・趣味・</a:t>
            </a:r>
            <a:r>
              <a:rPr kumimoji="1" lang="en-US" altLang="ja-JP" dirty="0"/>
              <a:t>SNS</a:t>
            </a:r>
            <a:r>
              <a:rPr kumimoji="1" lang="ja-JP" altLang="en-US" dirty="0"/>
              <a:t>・資料作成など、多方面で活用できる実務的なスキルです。</a:t>
            </a:r>
          </a:p>
          <a:p>
            <a:endParaRPr kumimoji="1" lang="ja-JP" altLang="en-US" dirty="0"/>
          </a:p>
        </p:txBody>
      </p:sp>
      <p:sp>
        <p:nvSpPr>
          <p:cNvPr id="4" name="スライド番号プレースホルダー 3">
            <a:extLst>
              <a:ext uri="{FF2B5EF4-FFF2-40B4-BE49-F238E27FC236}">
                <a16:creationId xmlns:a16="http://schemas.microsoft.com/office/drawing/2014/main" id="{B9189877-9A73-FD60-6A1A-934C5FFA9EC3}"/>
              </a:ext>
            </a:extLst>
          </p:cNvPr>
          <p:cNvSpPr>
            <a:spLocks noGrp="1"/>
          </p:cNvSpPr>
          <p:nvPr>
            <p:ph type="sldNum" sz="quarter" idx="5"/>
          </p:nvPr>
        </p:nvSpPr>
        <p:spPr/>
        <p:txBody>
          <a:bodyPr/>
          <a:lstStyle/>
          <a:p>
            <a:fld id="{A5664C10-A862-47DC-805D-B2FBFBC26E44}" type="slidenum">
              <a:rPr kumimoji="1" lang="ja-JP" altLang="en-US" smtClean="0"/>
              <a:t>54</a:t>
            </a:fld>
            <a:endParaRPr kumimoji="1" lang="ja-JP" altLang="en-US"/>
          </a:p>
        </p:txBody>
      </p:sp>
    </p:spTree>
    <p:extLst>
      <p:ext uri="{BB962C8B-B14F-4D97-AF65-F5344CB8AC3E}">
        <p14:creationId xmlns:p14="http://schemas.microsoft.com/office/powerpoint/2010/main" val="10211535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画像生成ＡＩを使う上で欠かせないのが「著作権」の知識です。</a:t>
            </a:r>
          </a:p>
          <a:p>
            <a:r>
              <a:rPr kumimoji="1" lang="ja-JP" altLang="en-US" dirty="0"/>
              <a:t>公的機関やＳＮＳで使用する際には特に注意が必要です。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55</a:t>
            </a:fld>
            <a:endParaRPr kumimoji="1" lang="ja-JP" altLang="en-US"/>
          </a:p>
        </p:txBody>
      </p:sp>
    </p:spTree>
    <p:extLst>
      <p:ext uri="{BB962C8B-B14F-4D97-AF65-F5344CB8AC3E}">
        <p14:creationId xmlns:p14="http://schemas.microsoft.com/office/powerpoint/2010/main" val="278384558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生成ＡＩ、画像生成ＡＩを活用する上で、必ず知る必要があります。</a:t>
            </a:r>
          </a:p>
          <a:p>
            <a:pPr>
              <a:spcAft>
                <a:spcPts val="1200"/>
              </a:spcAft>
            </a:pPr>
            <a:r>
              <a:rPr kumimoji="1" lang="ja-JP" altLang="en-US" dirty="0"/>
              <a:t>著作権とは、創作された“表現”に自動で発生する権利です。</a:t>
            </a:r>
            <a:endParaRPr kumimoji="1" lang="en-US" altLang="ja-JP" dirty="0"/>
          </a:p>
          <a:p>
            <a:pPr>
              <a:spcAft>
                <a:spcPts val="1200"/>
              </a:spcAft>
            </a:pPr>
            <a:endParaRPr kumimoji="1" lang="en-US" altLang="ja-JP" dirty="0"/>
          </a:p>
          <a:p>
            <a:pPr defTabSz="360000">
              <a:spcAft>
                <a:spcPts val="1200"/>
              </a:spcAft>
            </a:pPr>
            <a:r>
              <a:rPr kumimoji="1" lang="ja-JP" altLang="en-US" dirty="0"/>
              <a:t>特徴：申請や登録は不要</a:t>
            </a:r>
            <a:endParaRPr kumimoji="1" lang="en-US" altLang="ja-JP" dirty="0"/>
          </a:p>
          <a:p>
            <a:pPr>
              <a:spcAft>
                <a:spcPts val="1200"/>
              </a:spcAft>
            </a:pPr>
            <a:r>
              <a:rPr kumimoji="1" lang="ja-JP" altLang="en-US" dirty="0"/>
              <a:t>         作品を作った時点で権利が発生する</a:t>
            </a:r>
            <a:endParaRPr kumimoji="1" lang="en-US" altLang="ja-JP" dirty="0"/>
          </a:p>
          <a:p>
            <a:pPr>
              <a:spcAft>
                <a:spcPts val="1200"/>
              </a:spcAft>
            </a:pPr>
            <a:r>
              <a:rPr kumimoji="1" lang="en-US" altLang="ja-JP" dirty="0"/>
              <a:t>         </a:t>
            </a:r>
            <a:r>
              <a:rPr kumimoji="1" lang="ja-JP" altLang="en-US" dirty="0"/>
              <a:t>作者を守り、無断利用を防ぐための仕組み</a:t>
            </a:r>
            <a:endParaRPr kumimoji="1" lang="en-US" altLang="ja-JP" dirty="0"/>
          </a:p>
          <a:p>
            <a:pPr marL="144000">
              <a:spcAft>
                <a:spcPts val="1200"/>
              </a:spcAft>
            </a:pPr>
            <a:endParaRPr lang="en-US" altLang="ja-JP" dirty="0"/>
          </a:p>
          <a:p>
            <a:r>
              <a:rPr kumimoji="1" lang="ja-JP" altLang="en-US" dirty="0"/>
              <a:t>■著作権の２つの権利</a:t>
            </a:r>
            <a:endParaRPr kumimoji="1" lang="en-US" altLang="ja-JP" dirty="0"/>
          </a:p>
          <a:p>
            <a:endParaRPr kumimoji="1" lang="ja-JP" altLang="en-US" dirty="0"/>
          </a:p>
          <a:p>
            <a:pPr marL="180000">
              <a:spcBef>
                <a:spcPts val="600"/>
              </a:spcBef>
              <a:spcAft>
                <a:spcPts val="600"/>
              </a:spcAft>
            </a:pPr>
            <a:r>
              <a:rPr kumimoji="1" lang="en-US" altLang="ja-JP" dirty="0"/>
              <a:t>(1)</a:t>
            </a:r>
            <a:r>
              <a:rPr kumimoji="1" lang="ja-JP" altLang="en-US" dirty="0"/>
              <a:t> 著作財産権</a:t>
            </a:r>
            <a:endParaRPr kumimoji="1" lang="en-US" altLang="ja-JP" dirty="0"/>
          </a:p>
          <a:p>
            <a:pPr marL="180000">
              <a:spcBef>
                <a:spcPts val="600"/>
              </a:spcBef>
              <a:spcAft>
                <a:spcPts val="600"/>
              </a:spcAft>
            </a:pPr>
            <a:endParaRPr kumimoji="1" lang="ja-JP" altLang="en-US" dirty="0"/>
          </a:p>
          <a:p>
            <a:pPr marL="432000">
              <a:spcAft>
                <a:spcPts val="1200"/>
              </a:spcAft>
            </a:pPr>
            <a:r>
              <a:rPr kumimoji="1" lang="ja-JP" altLang="en-US" dirty="0"/>
              <a:t>作品をコピー・販売・公開する権利です。無断利用は著作権侵害となります。</a:t>
            </a:r>
            <a:endParaRPr kumimoji="1" lang="en-US" altLang="ja-JP" dirty="0"/>
          </a:p>
          <a:p>
            <a:pPr marL="432000">
              <a:spcAft>
                <a:spcPts val="1200"/>
              </a:spcAft>
            </a:pPr>
            <a:endParaRPr kumimoji="1" lang="en-US" altLang="ja-JP" dirty="0"/>
          </a:p>
          <a:p>
            <a:pPr marL="432000">
              <a:spcAft>
                <a:spcPts val="1200"/>
              </a:spcAft>
            </a:pPr>
            <a:r>
              <a:rPr kumimoji="1" lang="ja-JP" altLang="en-US" dirty="0"/>
              <a:t>例：他人のイラストを</a:t>
            </a:r>
            <a:r>
              <a:rPr kumimoji="1" lang="en-US" altLang="ja-JP" dirty="0"/>
              <a:t>SNS</a:t>
            </a:r>
            <a:r>
              <a:rPr kumimoji="1" lang="ja-JP" altLang="en-US" dirty="0"/>
              <a:t>アイコンに使う → 侵害</a:t>
            </a:r>
            <a:endParaRPr kumimoji="1" lang="en-US" altLang="ja-JP" dirty="0"/>
          </a:p>
          <a:p>
            <a:pPr marL="432000">
              <a:spcAft>
                <a:spcPts val="1200"/>
              </a:spcAft>
            </a:pPr>
            <a:r>
              <a:rPr kumimoji="1" lang="ja-JP" altLang="en-US" dirty="0"/>
              <a:t>　　　市販教材をコピーして配布する → 侵害</a:t>
            </a:r>
            <a:endParaRPr kumimoji="1" lang="en-US" altLang="ja-JP" dirty="0"/>
          </a:p>
          <a:p>
            <a:pPr marL="576000"/>
            <a:endParaRPr kumimoji="1" lang="ja-JP" altLang="en-US" dirty="0"/>
          </a:p>
          <a:p>
            <a:pPr marL="180000">
              <a:spcBef>
                <a:spcPts val="1200"/>
              </a:spcBef>
              <a:spcAft>
                <a:spcPts val="600"/>
              </a:spcAft>
            </a:pPr>
            <a:r>
              <a:rPr kumimoji="1" lang="en-US" altLang="ja-JP" dirty="0"/>
              <a:t>(2)</a:t>
            </a:r>
            <a:r>
              <a:rPr kumimoji="1" lang="ja-JP" altLang="en-US" dirty="0"/>
              <a:t> 著作者人格権</a:t>
            </a:r>
            <a:endParaRPr kumimoji="1" lang="en-US" altLang="ja-JP" dirty="0"/>
          </a:p>
          <a:p>
            <a:pPr marL="180000">
              <a:spcBef>
                <a:spcPts val="1200"/>
              </a:spcBef>
              <a:spcAft>
                <a:spcPts val="600"/>
              </a:spcAft>
            </a:pPr>
            <a:endParaRPr kumimoji="1" lang="ja-JP" altLang="en-US" dirty="0"/>
          </a:p>
          <a:p>
            <a:pPr marL="432000"/>
            <a:r>
              <a:rPr kumimoji="1" lang="ja-JP" altLang="en-US" dirty="0"/>
              <a:t>作品と作者のつながりを守る権利です。</a:t>
            </a:r>
            <a:endParaRPr kumimoji="1" lang="en-US" altLang="ja-JP" dirty="0"/>
          </a:p>
          <a:p>
            <a:pPr marL="432000"/>
            <a:r>
              <a:rPr kumimoji="1" lang="ja-JP" altLang="en-US" dirty="0"/>
              <a:t>勝手に改変されたり、作者名を勝手に変えられたりしないよう保護します。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56</a:t>
            </a:fld>
            <a:endParaRPr kumimoji="1" lang="ja-JP" altLang="en-US"/>
          </a:p>
        </p:txBody>
      </p:sp>
    </p:spTree>
    <p:extLst>
      <p:ext uri="{BB962C8B-B14F-4D97-AF65-F5344CB8AC3E}">
        <p14:creationId xmlns:p14="http://schemas.microsoft.com/office/powerpoint/2010/main" val="37469657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生成ＡＩで作成した画像を商用利用する場合は、必ず各サービスの利用規約を確認してください。</a:t>
            </a:r>
            <a:endParaRPr kumimoji="1" lang="en-US" altLang="ja-JP" dirty="0"/>
          </a:p>
          <a:p>
            <a:endParaRPr kumimoji="1" lang="en-US" altLang="ja-JP" dirty="0"/>
          </a:p>
          <a:p>
            <a:r>
              <a:rPr kumimoji="1" lang="ja-JP" altLang="en-US" dirty="0"/>
              <a:t>規約例：商用利用</a:t>
            </a:r>
            <a:r>
              <a:rPr kumimoji="1" lang="en-US" altLang="ja-JP" dirty="0"/>
              <a:t>OK</a:t>
            </a:r>
          </a:p>
          <a:p>
            <a:r>
              <a:rPr kumimoji="1" lang="ja-JP" altLang="en-US" dirty="0"/>
              <a:t>　　　　　　クレジット表記が必要</a:t>
            </a:r>
            <a:endParaRPr kumimoji="1" lang="en-US" altLang="ja-JP" dirty="0"/>
          </a:p>
          <a:p>
            <a:r>
              <a:rPr kumimoji="1" lang="ja-JP" altLang="en-US" dirty="0"/>
              <a:t>　　　　　　商用利用</a:t>
            </a:r>
            <a:r>
              <a:rPr kumimoji="1" lang="en-US" altLang="ja-JP" dirty="0"/>
              <a:t>NG</a:t>
            </a:r>
          </a:p>
          <a:p>
            <a:r>
              <a:rPr kumimoji="1" lang="ja-JP" altLang="en-US" dirty="0"/>
              <a:t>　　　　　　商用利用には追加料金が必要　</a:t>
            </a:r>
            <a:r>
              <a:rPr kumimoji="1" lang="ja-JP" altLang="en-US" sz="1000" dirty="0"/>
              <a:t>など</a:t>
            </a:r>
            <a:endParaRPr kumimoji="1" lang="en-US" altLang="ja-JP" sz="1000" dirty="0"/>
          </a:p>
          <a:p>
            <a:pPr marL="144000"/>
            <a:endParaRPr kumimoji="1" lang="ja-JP" altLang="en-US" dirty="0"/>
          </a:p>
          <a:p>
            <a:pPr>
              <a:spcBef>
                <a:spcPts val="1200"/>
              </a:spcBef>
              <a:spcAft>
                <a:spcPts val="1200"/>
              </a:spcAft>
            </a:pPr>
            <a:r>
              <a:rPr kumimoji="1" lang="ja-JP" altLang="en-US" dirty="0"/>
              <a:t>ＡＩサービスは規約が頻繁に変更されるため、公式サイトで最新情報を確認することが重要です。　</a:t>
            </a:r>
            <a:endParaRPr kumimoji="1" lang="en-US" altLang="ja-JP" dirty="0"/>
          </a:p>
          <a:p>
            <a:pPr>
              <a:spcAft>
                <a:spcPts val="600"/>
              </a:spcAft>
            </a:pPr>
            <a:endParaRPr lang="en-US" altLang="ja-JP" dirty="0"/>
          </a:p>
          <a:p>
            <a:pPr>
              <a:spcAft>
                <a:spcPts val="600"/>
              </a:spcAft>
            </a:pPr>
            <a:r>
              <a:rPr lang="ja-JP" altLang="en-US" dirty="0"/>
              <a:t>■ </a:t>
            </a:r>
            <a:r>
              <a:rPr kumimoji="1" lang="en-US" altLang="ja-JP" dirty="0"/>
              <a:t>Q</a:t>
            </a:r>
            <a:r>
              <a:rPr kumimoji="1" lang="ja-JP" altLang="en-US" dirty="0"/>
              <a:t>＆</a:t>
            </a:r>
            <a:r>
              <a:rPr kumimoji="1" lang="en-US" altLang="ja-JP" dirty="0"/>
              <a:t>A</a:t>
            </a:r>
          </a:p>
          <a:p>
            <a:pPr>
              <a:spcAft>
                <a:spcPts val="600"/>
              </a:spcAft>
            </a:pPr>
            <a:endParaRPr kumimoji="1" lang="en-US" altLang="ja-JP" dirty="0"/>
          </a:p>
          <a:p>
            <a:pPr>
              <a:spcAft>
                <a:spcPts val="600"/>
              </a:spcAft>
            </a:pPr>
            <a:r>
              <a:rPr kumimoji="1" lang="en-US" altLang="ja-JP" dirty="0"/>
              <a:t>(1)</a:t>
            </a:r>
            <a:r>
              <a:rPr kumimoji="1" lang="ja-JP" altLang="en-US" dirty="0"/>
              <a:t> 生成したイラストに著作権は発生する？</a:t>
            </a:r>
            <a:endParaRPr kumimoji="1" lang="en-US" altLang="ja-JP" dirty="0"/>
          </a:p>
          <a:p>
            <a:pPr>
              <a:spcAft>
                <a:spcPts val="600"/>
              </a:spcAft>
            </a:pPr>
            <a:endParaRPr kumimoji="1" lang="ja-JP" altLang="en-US" dirty="0"/>
          </a:p>
          <a:p>
            <a:pPr marL="252000">
              <a:spcAft>
                <a:spcPts val="600"/>
              </a:spcAft>
            </a:pPr>
            <a:r>
              <a:rPr kumimoji="1" lang="ja-JP" altLang="en-US" dirty="0"/>
              <a:t>発生する可能性があります。</a:t>
            </a:r>
            <a:endParaRPr kumimoji="1" lang="en-US" altLang="ja-JP" dirty="0"/>
          </a:p>
          <a:p>
            <a:pPr marL="252000">
              <a:spcAft>
                <a:spcPts val="600"/>
              </a:spcAft>
            </a:pPr>
            <a:endParaRPr kumimoji="1" lang="en-US" altLang="ja-JP" dirty="0"/>
          </a:p>
          <a:p>
            <a:pPr marL="252000">
              <a:spcAft>
                <a:spcPts val="600"/>
              </a:spcAft>
            </a:pPr>
            <a:r>
              <a:rPr kumimoji="1" lang="ja-JP" altLang="en-US" dirty="0"/>
              <a:t>条件：創作的な意図があること</a:t>
            </a:r>
            <a:endParaRPr kumimoji="1" lang="en-US" altLang="ja-JP" dirty="0"/>
          </a:p>
          <a:p>
            <a:pPr marL="252000">
              <a:spcAft>
                <a:spcPts val="600"/>
              </a:spcAft>
            </a:pPr>
            <a:r>
              <a:rPr kumimoji="1" lang="en-US" altLang="ja-JP" dirty="0"/>
              <a:t>         </a:t>
            </a:r>
            <a:r>
              <a:rPr kumimoji="1" lang="ja-JP" altLang="en-US" dirty="0"/>
              <a:t>プロンプトが「創作的寄与」と認められること</a:t>
            </a:r>
          </a:p>
          <a:p>
            <a:pPr marL="396000"/>
            <a:r>
              <a:rPr kumimoji="1" lang="ja-JP" altLang="en-US" dirty="0"/>
              <a:t>　　　単純な指示だけでは著作権が認められない可能性があります。</a:t>
            </a:r>
            <a:endParaRPr kumimoji="1" lang="en-US" altLang="ja-JP" dirty="0"/>
          </a:p>
          <a:p>
            <a:pPr marL="396000"/>
            <a:r>
              <a:rPr kumimoji="1" lang="en-US" altLang="ja-JP" dirty="0"/>
              <a:t>      </a:t>
            </a:r>
            <a:r>
              <a:rPr kumimoji="1" lang="ja-JP" altLang="en-US" dirty="0"/>
              <a:t>独自の工夫や構成を含むプロンプトでは、著作権が認められる可能性があります。</a:t>
            </a:r>
            <a:endParaRPr kumimoji="1" lang="en-US" altLang="ja-JP" dirty="0"/>
          </a:p>
          <a:p>
            <a:pPr marL="396000"/>
            <a:endParaRPr kumimoji="1" lang="ja-JP" altLang="en-US" dirty="0"/>
          </a:p>
          <a:p>
            <a:pPr>
              <a:spcBef>
                <a:spcPts val="1200"/>
              </a:spcBef>
              <a:spcAft>
                <a:spcPts val="600"/>
              </a:spcAft>
            </a:pPr>
            <a:r>
              <a:rPr kumimoji="1" lang="en-US" altLang="ja-JP" dirty="0"/>
              <a:t>(2)</a:t>
            </a:r>
            <a:r>
              <a:rPr kumimoji="1" lang="ja-JP" altLang="en-US" dirty="0"/>
              <a:t> 既存作品に似ていた場合は著作権侵害になる？</a:t>
            </a:r>
            <a:endParaRPr kumimoji="1" lang="en-US" altLang="ja-JP" dirty="0"/>
          </a:p>
          <a:p>
            <a:pPr>
              <a:spcBef>
                <a:spcPts val="1200"/>
              </a:spcBef>
              <a:spcAft>
                <a:spcPts val="600"/>
              </a:spcAft>
            </a:pPr>
            <a:endParaRPr kumimoji="1" lang="ja-JP" altLang="en-US" dirty="0"/>
          </a:p>
          <a:p>
            <a:pPr marL="252000">
              <a:spcAft>
                <a:spcPts val="600"/>
              </a:spcAft>
            </a:pPr>
            <a:r>
              <a:rPr kumimoji="1" lang="ja-JP" altLang="en-US" dirty="0"/>
              <a:t>次の２つを満たすと侵害に該当する可能性があります。</a:t>
            </a:r>
            <a:endParaRPr kumimoji="1" lang="en-US" altLang="ja-JP" dirty="0"/>
          </a:p>
          <a:p>
            <a:pPr marL="252000">
              <a:spcAft>
                <a:spcPts val="600"/>
              </a:spcAft>
            </a:pPr>
            <a:endParaRPr kumimoji="1" lang="ja-JP" altLang="en-US" dirty="0"/>
          </a:p>
          <a:p>
            <a:pPr marL="423450" indent="-171450">
              <a:buFont typeface="Arial" panose="020B0604020202020204" pitchFamily="34" charset="0"/>
              <a:buChar char="•"/>
            </a:pPr>
            <a:r>
              <a:rPr kumimoji="1" lang="ja-JP" altLang="en-US" dirty="0"/>
              <a:t>類似性（一目で似ているとわかる）</a:t>
            </a:r>
          </a:p>
          <a:p>
            <a:pPr marL="423450" indent="-171450">
              <a:spcAft>
                <a:spcPts val="600"/>
              </a:spcAft>
              <a:buFont typeface="Arial" panose="020B0604020202020204" pitchFamily="34" charset="0"/>
              <a:buChar char="•"/>
            </a:pPr>
            <a:r>
              <a:rPr kumimoji="1" lang="ja-JP" altLang="en-US" dirty="0"/>
              <a:t>依拠性（特定の作品を参考にしている）</a:t>
            </a:r>
            <a:endParaRPr kumimoji="1" lang="en-US" altLang="ja-JP" dirty="0"/>
          </a:p>
          <a:p>
            <a:pPr marL="252000">
              <a:spcAft>
                <a:spcPts val="600"/>
              </a:spcAft>
            </a:pPr>
            <a:endParaRPr kumimoji="1" lang="en-US" altLang="ja-JP" dirty="0"/>
          </a:p>
          <a:p>
            <a:pPr marL="252000">
              <a:spcAft>
                <a:spcPts val="600"/>
              </a:spcAft>
            </a:pPr>
            <a:r>
              <a:rPr kumimoji="1" lang="en-US" altLang="ja-JP" dirty="0"/>
              <a:t>  </a:t>
            </a:r>
            <a:r>
              <a:rPr kumimoji="1" lang="ja-JP" altLang="en-US" dirty="0"/>
              <a:t>　例：</a:t>
            </a:r>
            <a:r>
              <a:rPr lang="ja-JP" altLang="en-US" dirty="0"/>
              <a:t>◯</a:t>
            </a:r>
            <a:r>
              <a:rPr kumimoji="1" lang="ja-JP" altLang="en-US" dirty="0"/>
              <a:t>◯</a:t>
            </a:r>
            <a:r>
              <a:rPr lang="ja-JP" altLang="en-US" dirty="0"/>
              <a:t>◯◯風</a:t>
            </a:r>
            <a:r>
              <a:rPr kumimoji="1" lang="ja-JP" altLang="en-US" dirty="0"/>
              <a:t>で描いて　　</a:t>
            </a:r>
            <a:r>
              <a:rPr kumimoji="1" lang="en-US" altLang="ja-JP" dirty="0"/>
              <a:t>※</a:t>
            </a:r>
            <a:r>
              <a:rPr lang="ja-JP" altLang="en-US" dirty="0"/>
              <a:t>◯◯◯◯は実在するマンガ・アニメの名称や特定のゲーム</a:t>
            </a:r>
            <a:r>
              <a:rPr kumimoji="1" lang="ja-JP" altLang="en-US" dirty="0"/>
              <a:t>キャラクター </a:t>
            </a:r>
            <a:r>
              <a:rPr kumimoji="1" lang="ja-JP" altLang="en-US" sz="1100" dirty="0"/>
              <a:t>など</a:t>
            </a:r>
            <a:endParaRPr kumimoji="1" lang="ja-JP" altLang="en-US" dirty="0"/>
          </a:p>
          <a:p>
            <a:pPr marL="396000">
              <a:spcAft>
                <a:spcPts val="600"/>
              </a:spcAft>
            </a:pPr>
            <a:r>
              <a:rPr kumimoji="1" lang="ja-JP" altLang="en-US" dirty="0"/>
              <a:t>　　　</a:t>
            </a:r>
            <a:r>
              <a:rPr lang="ja-JP" altLang="en-US" dirty="0"/>
              <a:t> ◯◯◯◯</a:t>
            </a:r>
            <a:r>
              <a:rPr kumimoji="1" lang="ja-JP" altLang="en-US" dirty="0"/>
              <a:t>に似せて　　　　　</a:t>
            </a:r>
            <a:endParaRPr kumimoji="1" lang="en-US" altLang="ja-JP" sz="1100" dirty="0"/>
          </a:p>
          <a:p>
            <a:pPr>
              <a:spcBef>
                <a:spcPts val="1200"/>
              </a:spcBef>
              <a:spcAft>
                <a:spcPts val="600"/>
              </a:spcAft>
            </a:pPr>
            <a:endParaRPr kumimoji="1" lang="ja-JP" altLang="en-US" sz="1100" dirty="0"/>
          </a:p>
          <a:p>
            <a:pPr marL="252000">
              <a:spcAft>
                <a:spcPts val="600"/>
              </a:spcAft>
            </a:pPr>
            <a:r>
              <a:rPr kumimoji="1" lang="ja-JP" altLang="en-US" dirty="0"/>
              <a:t>これらは依拠性があるため危険です。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57</a:t>
            </a:fld>
            <a:endParaRPr kumimoji="1" lang="ja-JP" altLang="en-US"/>
          </a:p>
        </p:txBody>
      </p:sp>
    </p:spTree>
    <p:extLst>
      <p:ext uri="{BB962C8B-B14F-4D97-AF65-F5344CB8AC3E}">
        <p14:creationId xmlns:p14="http://schemas.microsoft.com/office/powerpoint/2010/main" val="411775118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生成ＡＩで作った画像を個人で楽しむだけなら問題はありません。</a:t>
            </a:r>
            <a:endParaRPr kumimoji="1" lang="en-US" altLang="ja-JP" dirty="0"/>
          </a:p>
          <a:p>
            <a:endParaRPr kumimoji="1" lang="ja-JP" altLang="en-US" dirty="0"/>
          </a:p>
          <a:p>
            <a:pPr>
              <a:spcAft>
                <a:spcPts val="1200"/>
              </a:spcAft>
            </a:pPr>
            <a:r>
              <a:rPr kumimoji="1" lang="ja-JP" altLang="en-US" dirty="0"/>
              <a:t>しかし、「</a:t>
            </a:r>
            <a:r>
              <a:rPr kumimoji="1" lang="en-US" altLang="ja-JP" dirty="0"/>
              <a:t>SNS</a:t>
            </a:r>
            <a:r>
              <a:rPr kumimoji="1" lang="ja-JP" altLang="en-US" dirty="0"/>
              <a:t>投稿」「公開資料への使用」「行政機関の資料や発表」「ポスター・イベント案内への利用」など“人の目に触れる場面”では注意が必要です。</a:t>
            </a:r>
            <a:endParaRPr kumimoji="1" lang="en-US" altLang="ja-JP" dirty="0"/>
          </a:p>
          <a:p>
            <a:r>
              <a:rPr kumimoji="1" lang="ja-JP" altLang="en-US" dirty="0"/>
              <a:t>特に行政では、著作権以外にも倫理・公平性・出典の透明性が求められるため、ＡＩ生成画像の使用が問題となる可能性があります。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58</a:t>
            </a:fld>
            <a:endParaRPr kumimoji="1" lang="ja-JP" altLang="en-US"/>
          </a:p>
        </p:txBody>
      </p:sp>
    </p:spTree>
    <p:extLst>
      <p:ext uri="{BB962C8B-B14F-4D97-AF65-F5344CB8AC3E}">
        <p14:creationId xmlns:p14="http://schemas.microsoft.com/office/powerpoint/2010/main" val="31721566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spcAft>
                <a:spcPts val="1200"/>
              </a:spcAft>
              <a:buNone/>
            </a:pPr>
            <a:r>
              <a:rPr kumimoji="1" lang="ja-JP" altLang="en-US" dirty="0"/>
              <a:t>生成ＡＩとは人工的に作られた知能の一種です。</a:t>
            </a:r>
            <a:endParaRPr kumimoji="1" lang="en-US" altLang="ja-JP" dirty="0"/>
          </a:p>
          <a:p>
            <a:pPr marL="0" indent="0">
              <a:spcAft>
                <a:spcPts val="1200"/>
              </a:spcAft>
              <a:buNone/>
            </a:pPr>
            <a:endParaRPr kumimoji="1" lang="ja-JP" altLang="en-US" dirty="0"/>
          </a:p>
          <a:p>
            <a:pPr marL="0" indent="0">
              <a:spcAft>
                <a:spcPts val="600"/>
              </a:spcAft>
              <a:buNone/>
            </a:pPr>
            <a:r>
              <a:rPr kumimoji="1" lang="en-US" altLang="ja-JP" dirty="0"/>
              <a:t>(1)</a:t>
            </a:r>
            <a:r>
              <a:rPr kumimoji="1" lang="ja-JP" altLang="en-US" dirty="0"/>
              <a:t> 大量のデータから学習</a:t>
            </a:r>
            <a:endParaRPr kumimoji="1" lang="en-US" altLang="ja-JP" dirty="0"/>
          </a:p>
          <a:p>
            <a:pPr marL="0" indent="0">
              <a:spcAft>
                <a:spcPts val="600"/>
              </a:spcAft>
              <a:buNone/>
            </a:pPr>
            <a:endParaRPr kumimoji="1" lang="ja-JP" altLang="en-US" dirty="0"/>
          </a:p>
          <a:p>
            <a:pPr marL="252000" indent="0">
              <a:buNone/>
            </a:pPr>
            <a:r>
              <a:rPr kumimoji="1" lang="ja-JP" altLang="en-US" dirty="0"/>
              <a:t>生成ＡＩは膨大なデータを解析し、パターンや特徴を学習します。</a:t>
            </a:r>
            <a:endParaRPr kumimoji="1" lang="en-US" altLang="ja-JP" dirty="0"/>
          </a:p>
          <a:p>
            <a:pPr marL="252000" indent="0">
              <a:buNone/>
            </a:pPr>
            <a:r>
              <a:rPr kumimoji="1" lang="ja-JP" altLang="en-US" dirty="0"/>
              <a:t>これは人間が経験を通じて学ぶプロセスに似ており、これは「人間の思考を模倣している」と表現されます。</a:t>
            </a:r>
            <a:endParaRPr kumimoji="1" lang="en-US" altLang="ja-JP" dirty="0"/>
          </a:p>
          <a:p>
            <a:pPr marL="252000" indent="0">
              <a:buNone/>
            </a:pPr>
            <a:r>
              <a:rPr kumimoji="1" lang="ja-JP" altLang="en-US" dirty="0"/>
              <a:t>例えば、</a:t>
            </a:r>
            <a:r>
              <a:rPr kumimoji="1" lang="en-US" altLang="ja-JP" dirty="0"/>
              <a:t>ChatGPT</a:t>
            </a:r>
            <a:r>
              <a:rPr kumimoji="1" lang="ja-JP" altLang="en-US" dirty="0"/>
              <a:t>は膨大な文章データから、文章構造や表現方法を学び、人間らしい文章を生成します。</a:t>
            </a:r>
            <a:endParaRPr kumimoji="1" lang="en-US" altLang="ja-JP" dirty="0"/>
          </a:p>
          <a:p>
            <a:pPr marL="252000" indent="0">
              <a:buNone/>
            </a:pPr>
            <a:endParaRPr kumimoji="1" lang="ja-JP" altLang="en-US" dirty="0"/>
          </a:p>
          <a:p>
            <a:pPr marL="0" indent="0">
              <a:spcAft>
                <a:spcPts val="600"/>
              </a:spcAft>
              <a:buNone/>
            </a:pPr>
            <a:r>
              <a:rPr kumimoji="1" lang="en-US" altLang="ja-JP" dirty="0"/>
              <a:t>(2)</a:t>
            </a:r>
            <a:r>
              <a:rPr kumimoji="1" lang="ja-JP" altLang="en-US" dirty="0"/>
              <a:t> 新しいものを生み出す能力</a:t>
            </a:r>
            <a:endParaRPr kumimoji="1" lang="en-US" altLang="ja-JP" dirty="0"/>
          </a:p>
          <a:p>
            <a:pPr marL="0" indent="0">
              <a:spcAft>
                <a:spcPts val="600"/>
              </a:spcAft>
              <a:buNone/>
            </a:pPr>
            <a:endParaRPr kumimoji="1" lang="ja-JP" altLang="en-US" dirty="0"/>
          </a:p>
          <a:p>
            <a:pPr marL="252000" indent="0">
              <a:buNone/>
            </a:pPr>
            <a:r>
              <a:rPr kumimoji="1" lang="ja-JP" altLang="en-US" dirty="0"/>
              <a:t>学習した内容を単に模倣するのではなく、「組み合わせ」「再構築」「創造」といったプロセスにより、全く新しいアウトプットを生成します。</a:t>
            </a:r>
            <a:endParaRPr kumimoji="1" lang="en-US" altLang="ja-JP" dirty="0"/>
          </a:p>
          <a:p>
            <a:pPr marL="252000" indent="0">
              <a:buNone/>
            </a:pPr>
            <a:r>
              <a:rPr kumimoji="1" lang="ja-JP" altLang="en-US" dirty="0"/>
              <a:t>生成ＡＩは「デジタルクリエイター」として機能します。</a:t>
            </a:r>
            <a:endParaRPr kumimoji="1" lang="en-US" altLang="ja-JP" dirty="0"/>
          </a:p>
          <a:p>
            <a:pPr marL="252000" indent="0">
              <a:buNone/>
            </a:pPr>
            <a:endParaRPr kumimoji="1" lang="en-US" altLang="ja-JP" dirty="0"/>
          </a:p>
          <a:p>
            <a:pPr marL="252000" indent="0">
              <a:buNone/>
            </a:pPr>
            <a:r>
              <a:rPr kumimoji="1" lang="ja-JP" altLang="en-US" dirty="0"/>
              <a:t>例：画像</a:t>
            </a:r>
            <a:r>
              <a:rPr lang="ja-JP" altLang="en-US" dirty="0"/>
              <a:t>　</a:t>
            </a:r>
            <a:r>
              <a:rPr kumimoji="1" lang="ja-JP" altLang="en-US" dirty="0"/>
              <a:t>→　新しいイラストや写真の生成</a:t>
            </a:r>
            <a:endParaRPr kumimoji="1" lang="en-US" altLang="ja-JP" dirty="0"/>
          </a:p>
          <a:p>
            <a:pPr marL="252000" indent="0">
              <a:buNone/>
            </a:pPr>
            <a:r>
              <a:rPr kumimoji="1" lang="ja-JP" altLang="en-US" dirty="0"/>
              <a:t>　　　音声　→　声質をもとにした音声合成</a:t>
            </a:r>
            <a:endParaRPr kumimoji="1" lang="en-US" altLang="ja-JP" dirty="0"/>
          </a:p>
          <a:p>
            <a:pPr marL="252000" indent="0">
              <a:buNone/>
            </a:pPr>
            <a:r>
              <a:rPr kumimoji="1" lang="ja-JP" altLang="en-US" dirty="0"/>
              <a:t>　　　文章　→　新しい文章やアイデアの生成</a:t>
            </a:r>
            <a:endParaRPr kumimoji="1" lang="en-US" altLang="ja-JP" dirty="0"/>
          </a:p>
          <a:p>
            <a:pPr marL="252000" indent="0">
              <a:buNone/>
            </a:pPr>
            <a:r>
              <a:rPr kumimoji="1" lang="ja-JP" altLang="en-US" dirty="0"/>
              <a:t>　　　動画　→　元データに存在しない映像の生成</a:t>
            </a:r>
            <a:endParaRPr kumimoji="1" lang="en-US" altLang="ja-JP" dirty="0"/>
          </a:p>
          <a:p>
            <a:pPr marL="396000" indent="0">
              <a:buNone/>
            </a:pPr>
            <a:endParaRPr kumimoji="1" lang="ja-JP" altLang="en-US" dirty="0"/>
          </a:p>
          <a:p>
            <a:pPr marL="0" indent="0">
              <a:spcAft>
                <a:spcPts val="600"/>
              </a:spcAft>
              <a:buNone/>
            </a:pPr>
            <a:r>
              <a:rPr kumimoji="1" lang="en-US" altLang="ja-JP" dirty="0"/>
              <a:t>(3)</a:t>
            </a:r>
            <a:r>
              <a:rPr kumimoji="1" lang="ja-JP" altLang="en-US" dirty="0"/>
              <a:t> 身近で広がる生成ＡＩ技術の活用</a:t>
            </a:r>
            <a:endParaRPr kumimoji="1" lang="en-US" altLang="ja-JP" dirty="0"/>
          </a:p>
          <a:p>
            <a:pPr marL="0" indent="0">
              <a:spcAft>
                <a:spcPts val="600"/>
              </a:spcAft>
              <a:buNone/>
            </a:pPr>
            <a:endParaRPr kumimoji="1" lang="ja-JP" altLang="en-US" dirty="0"/>
          </a:p>
          <a:p>
            <a:pPr marL="423450" indent="-171450">
              <a:buFont typeface="Arial" panose="020B0604020202020204" pitchFamily="34" charset="0"/>
              <a:buChar char="•"/>
            </a:pPr>
            <a:r>
              <a:rPr kumimoji="1" lang="ja-JP" altLang="en-US" dirty="0"/>
              <a:t>画像・音声認識</a:t>
            </a:r>
            <a:endParaRPr kumimoji="1" lang="en-US" altLang="ja-JP" dirty="0"/>
          </a:p>
          <a:p>
            <a:pPr marL="252000" indent="0">
              <a:buFont typeface="Arial" panose="020B0604020202020204" pitchFamily="34" charset="0"/>
              <a:buNone/>
            </a:pPr>
            <a:r>
              <a:rPr kumimoji="1" lang="ja-JP" altLang="en-US" dirty="0"/>
              <a:t>　　スマートフォンの顔認証、音声入力、翻訳アプリなど、多くの機能がディープラーニングを活用しています。</a:t>
            </a:r>
            <a:endParaRPr kumimoji="1" lang="en-US" altLang="ja-JP" dirty="0"/>
          </a:p>
          <a:p>
            <a:pPr marL="252000" indent="0">
              <a:buNone/>
            </a:pPr>
            <a:endParaRPr kumimoji="1" lang="ja-JP" altLang="en-US" sz="1050" dirty="0"/>
          </a:p>
          <a:p>
            <a:pPr marL="423450" indent="-171450">
              <a:buFont typeface="Arial" panose="020B0604020202020204" pitchFamily="34" charset="0"/>
              <a:buChar char="•"/>
            </a:pPr>
            <a:r>
              <a:rPr kumimoji="1" lang="ja-JP" altLang="en-US" dirty="0"/>
              <a:t>文章生成</a:t>
            </a:r>
            <a:endParaRPr kumimoji="1" lang="en-US" altLang="ja-JP" dirty="0"/>
          </a:p>
          <a:p>
            <a:pPr marL="252000" indent="0">
              <a:buFont typeface="Arial" panose="020B0604020202020204" pitchFamily="34" charset="0"/>
              <a:buNone/>
            </a:pPr>
            <a:r>
              <a:rPr kumimoji="1" lang="ja-JP" altLang="en-US" dirty="0"/>
              <a:t>　　メールの自動下書き、文章要約、広告コピー作成など、ビジネス領域で活用が拡大しています。</a:t>
            </a:r>
            <a:endParaRPr kumimoji="1" lang="en-US" altLang="ja-JP" dirty="0"/>
          </a:p>
          <a:p>
            <a:pPr marL="252000" indent="0">
              <a:buNone/>
            </a:pPr>
            <a:endParaRPr kumimoji="1" lang="ja-JP" altLang="en-US" dirty="0"/>
          </a:p>
          <a:p>
            <a:pPr marL="423450" indent="-171450">
              <a:buFont typeface="Arial" panose="020B0604020202020204" pitchFamily="34" charset="0"/>
              <a:buChar char="•"/>
            </a:pPr>
            <a:r>
              <a:rPr kumimoji="1" lang="ja-JP" altLang="en-US" dirty="0"/>
              <a:t>自動運転</a:t>
            </a:r>
            <a:endParaRPr kumimoji="1" lang="en-US" altLang="ja-JP" dirty="0"/>
          </a:p>
          <a:p>
            <a:pPr marL="252000" indent="0">
              <a:buFont typeface="Arial" panose="020B0604020202020204" pitchFamily="34" charset="0"/>
              <a:buNone/>
            </a:pPr>
            <a:r>
              <a:rPr kumimoji="1" lang="ja-JP" altLang="en-US" dirty="0"/>
              <a:t>　　周囲認識や行動判断に、生成ＡＩ関連技術（深層学習モデル）が応用されています。</a:t>
            </a:r>
            <a:endParaRPr kumimoji="1" lang="en-US" altLang="ja-JP" dirty="0"/>
          </a:p>
          <a:p>
            <a:pPr marL="252000" indent="0">
              <a:spcAft>
                <a:spcPts val="1200"/>
              </a:spcAft>
              <a:buNone/>
            </a:pPr>
            <a:endParaRPr kumimoji="1" lang="en-US" altLang="ja-JP" dirty="0"/>
          </a:p>
          <a:p>
            <a:pPr marL="252000" indent="0">
              <a:spcAft>
                <a:spcPts val="1200"/>
              </a:spcAft>
              <a:buNone/>
            </a:pPr>
            <a:endParaRPr kumimoji="1" lang="ja-JP" altLang="en-US" dirty="0"/>
          </a:p>
          <a:p>
            <a:pPr marL="0" indent="0">
              <a:spcAft>
                <a:spcPts val="600"/>
              </a:spcAft>
              <a:buNone/>
            </a:pPr>
            <a:r>
              <a:rPr lang="ja-JP" altLang="en-US" dirty="0"/>
              <a:t>＜</a:t>
            </a:r>
            <a:r>
              <a:rPr kumimoji="1" lang="ja-JP" altLang="en-US" dirty="0"/>
              <a:t>この章のまとめ＞</a:t>
            </a:r>
            <a:endParaRPr kumimoji="1" lang="en-US" altLang="ja-JP" dirty="0"/>
          </a:p>
          <a:p>
            <a:pPr marL="0" indent="0">
              <a:spcAft>
                <a:spcPts val="600"/>
              </a:spcAft>
              <a:buNone/>
            </a:pPr>
            <a:endParaRPr kumimoji="1" lang="ja-JP" altLang="en-US" dirty="0"/>
          </a:p>
          <a:p>
            <a:pPr marL="144000" indent="0">
              <a:buNone/>
            </a:pPr>
            <a:r>
              <a:rPr kumimoji="1" lang="ja-JP" altLang="en-US" dirty="0"/>
              <a:t>生成ＡＩは一時的な流行ではなく、今後の仕事において「欠かせない基本的なツール」となります。</a:t>
            </a:r>
            <a:endParaRPr kumimoji="1" lang="en-US" altLang="ja-JP" dirty="0"/>
          </a:p>
          <a:p>
            <a:pPr marL="144000" indent="0">
              <a:buNone/>
            </a:pPr>
            <a:r>
              <a:rPr kumimoji="1" lang="ja-JP" altLang="en-US" dirty="0"/>
              <a:t>重要なのは、「仕組みを大まかに理解すること」「自分の業務にどう活用できるかを考えること」です。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5</a:t>
            </a:fld>
            <a:endParaRPr kumimoji="1" lang="ja-JP" altLang="en-US"/>
          </a:p>
        </p:txBody>
      </p:sp>
    </p:spTree>
    <p:extLst>
      <p:ext uri="{BB962C8B-B14F-4D97-AF65-F5344CB8AC3E}">
        <p14:creationId xmlns:p14="http://schemas.microsoft.com/office/powerpoint/2010/main" val="308997245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D613D-62E1-EE8C-7B81-2B6879C489D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4FD3A7F-34A8-B71E-ECA6-36F1DE702B9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FEA70B7-ACDF-40EB-50CE-7AB9C14F183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スライドの内容通りに紹介してください</a:t>
            </a:r>
            <a:endParaRPr kumimoji="1" lang="ja-JP" altLang="en-US" dirty="0"/>
          </a:p>
        </p:txBody>
      </p:sp>
      <p:sp>
        <p:nvSpPr>
          <p:cNvPr id="4" name="スライド番号プレースホルダー 3">
            <a:extLst>
              <a:ext uri="{FF2B5EF4-FFF2-40B4-BE49-F238E27FC236}">
                <a16:creationId xmlns:a16="http://schemas.microsoft.com/office/drawing/2014/main" id="{006ABD1E-2665-36E8-09EA-5BE367B4461D}"/>
              </a:ext>
            </a:extLst>
          </p:cNvPr>
          <p:cNvSpPr>
            <a:spLocks noGrp="1"/>
          </p:cNvSpPr>
          <p:nvPr>
            <p:ph type="sldNum" sz="quarter" idx="5"/>
          </p:nvPr>
        </p:nvSpPr>
        <p:spPr/>
        <p:txBody>
          <a:bodyPr/>
          <a:lstStyle/>
          <a:p>
            <a:fld id="{A5664C10-A862-47DC-805D-B2FBFBC26E44}" type="slidenum">
              <a:rPr kumimoji="1" lang="ja-JP" altLang="en-US" smtClean="0"/>
              <a:t>59</a:t>
            </a:fld>
            <a:endParaRPr kumimoji="1" lang="ja-JP" altLang="en-US"/>
          </a:p>
        </p:txBody>
      </p:sp>
    </p:spTree>
    <p:extLst>
      <p:ext uri="{BB962C8B-B14F-4D97-AF65-F5344CB8AC3E}">
        <p14:creationId xmlns:p14="http://schemas.microsoft.com/office/powerpoint/2010/main" val="207296750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A1A68-1E81-248A-C4E7-654D9487B85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2FA8499-C49E-166C-C331-26A13B4D17C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0C526EA-7D57-AE51-73B9-84CFF192090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スライドの内容通りに紹介してください</a:t>
            </a:r>
            <a:endParaRPr kumimoji="1" lang="ja-JP" altLang="en-US" dirty="0"/>
          </a:p>
        </p:txBody>
      </p:sp>
      <p:sp>
        <p:nvSpPr>
          <p:cNvPr id="4" name="スライド番号プレースホルダー 3">
            <a:extLst>
              <a:ext uri="{FF2B5EF4-FFF2-40B4-BE49-F238E27FC236}">
                <a16:creationId xmlns:a16="http://schemas.microsoft.com/office/drawing/2014/main" id="{0ADF10A1-D0BD-5662-8ED2-2FA1A470E40F}"/>
              </a:ext>
            </a:extLst>
          </p:cNvPr>
          <p:cNvSpPr>
            <a:spLocks noGrp="1"/>
          </p:cNvSpPr>
          <p:nvPr>
            <p:ph type="sldNum" sz="quarter" idx="5"/>
          </p:nvPr>
        </p:nvSpPr>
        <p:spPr/>
        <p:txBody>
          <a:bodyPr/>
          <a:lstStyle/>
          <a:p>
            <a:fld id="{A5664C10-A862-47DC-805D-B2FBFBC26E44}" type="slidenum">
              <a:rPr kumimoji="1" lang="ja-JP" altLang="en-US" smtClean="0"/>
              <a:t>60</a:t>
            </a:fld>
            <a:endParaRPr kumimoji="1" lang="ja-JP" altLang="en-US"/>
          </a:p>
        </p:txBody>
      </p:sp>
    </p:spTree>
    <p:extLst>
      <p:ext uri="{BB962C8B-B14F-4D97-AF65-F5344CB8AC3E}">
        <p14:creationId xmlns:p14="http://schemas.microsoft.com/office/powerpoint/2010/main" val="146535590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ＭＹ生成ＡＩとは、よく使う目的に合わせて“自分専用のＡＩ”を作れる仕組みです。</a:t>
            </a:r>
          </a:p>
          <a:p>
            <a:r>
              <a:rPr kumimoji="1" lang="ja-JP" altLang="en-US" dirty="0"/>
              <a:t>日々の学習や業務を、より効率よくサポートしてくれます</a:t>
            </a:r>
            <a:r>
              <a:rPr lang="ja-JP" altLang="en-US" dirty="0"/>
              <a:t>。</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61</a:t>
            </a:fld>
            <a:endParaRPr kumimoji="1" lang="ja-JP" altLang="en-US"/>
          </a:p>
        </p:txBody>
      </p:sp>
    </p:spTree>
    <p:extLst>
      <p:ext uri="{BB962C8B-B14F-4D97-AF65-F5344CB8AC3E}">
        <p14:creationId xmlns:p14="http://schemas.microsoft.com/office/powerpoint/2010/main" val="18578279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2D5DC3-8B02-215D-073C-1BB3DE4D402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230D57D-F216-58B2-4ADB-DCD0D276CD7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963207D-3D58-DF11-9568-73D55BE66902}"/>
              </a:ext>
            </a:extLst>
          </p:cNvPr>
          <p:cNvSpPr>
            <a:spLocks noGrp="1"/>
          </p:cNvSpPr>
          <p:nvPr>
            <p:ph type="body" idx="1"/>
          </p:nvPr>
        </p:nvSpPr>
        <p:spPr/>
        <p:txBody>
          <a:bodyPr/>
          <a:lstStyle/>
          <a:p>
            <a:r>
              <a:rPr kumimoji="1" lang="ja-JP" altLang="en-US" dirty="0"/>
              <a:t>自分用に設定・調整されたオリジナルのＡＩアシスタントのことです。</a:t>
            </a:r>
          </a:p>
          <a:p>
            <a:pPr>
              <a:spcAft>
                <a:spcPts val="1200"/>
              </a:spcAft>
            </a:pPr>
            <a:r>
              <a:rPr kumimoji="1" lang="ja-JP" altLang="en-US" dirty="0"/>
              <a:t>近年の生成ＡＩは、単にツールとして「使う」だけでなく、自分専用にカスタマイズしたＡＩ</a:t>
            </a:r>
            <a:r>
              <a:rPr kumimoji="1" lang="en-US" altLang="ja-JP" dirty="0"/>
              <a:t>(MY</a:t>
            </a:r>
            <a:r>
              <a:rPr kumimoji="1" lang="ja-JP" altLang="en-US" dirty="0"/>
              <a:t>生成ＡＩ</a:t>
            </a:r>
            <a:r>
              <a:rPr kumimoji="1" lang="en-US" altLang="ja-JP" dirty="0"/>
              <a:t>)</a:t>
            </a:r>
            <a:r>
              <a:rPr kumimoji="1" lang="ja-JP" altLang="en-US" dirty="0"/>
              <a:t>を作成できるようになっています。　</a:t>
            </a:r>
            <a:endParaRPr kumimoji="1" lang="en-US" altLang="ja-JP" dirty="0"/>
          </a:p>
          <a:p>
            <a:pPr>
              <a:spcAft>
                <a:spcPts val="1200"/>
              </a:spcAft>
            </a:pPr>
            <a:endParaRPr kumimoji="1" lang="en-US" altLang="ja-JP" dirty="0"/>
          </a:p>
          <a:p>
            <a:pPr>
              <a:spcAft>
                <a:spcPts val="1200"/>
              </a:spcAft>
            </a:pPr>
            <a:r>
              <a:rPr kumimoji="1" lang="ja-JP" altLang="en-US" dirty="0"/>
              <a:t>利用イメージの例：公務員試験の勉強だけに特化したＡＩ</a:t>
            </a:r>
            <a:endParaRPr kumimoji="1" lang="en-US" altLang="ja-JP" dirty="0"/>
          </a:p>
          <a:p>
            <a:pPr>
              <a:spcAft>
                <a:spcPts val="1200"/>
              </a:spcAft>
            </a:pPr>
            <a:r>
              <a:rPr kumimoji="1" lang="ja-JP" altLang="en-US" dirty="0"/>
              <a:t>　　　　　　　　　　　　文章の添削が得意なＡＩ</a:t>
            </a:r>
            <a:endParaRPr kumimoji="1" lang="en-US" altLang="ja-JP" dirty="0"/>
          </a:p>
          <a:p>
            <a:pPr>
              <a:spcAft>
                <a:spcPts val="1200"/>
              </a:spcAft>
            </a:pPr>
            <a:r>
              <a:rPr kumimoji="1" lang="ja-JP" altLang="en-US" dirty="0"/>
              <a:t>　　　　　　　　　　　　</a:t>
            </a:r>
            <a:r>
              <a:rPr lang="ja-JP" altLang="en-US" dirty="0"/>
              <a:t>画像</a:t>
            </a:r>
            <a:r>
              <a:rPr kumimoji="1" lang="ja-JP" altLang="en-US" dirty="0"/>
              <a:t>生成用のプロンプトを自動で作成するＡＩ</a:t>
            </a:r>
            <a:endParaRPr kumimoji="1" lang="en-US" altLang="ja-JP" dirty="0"/>
          </a:p>
          <a:p>
            <a:pPr>
              <a:spcAft>
                <a:spcPts val="1200"/>
              </a:spcAft>
            </a:pPr>
            <a:r>
              <a:rPr kumimoji="1" lang="ja-JP" altLang="en-US" dirty="0"/>
              <a:t>　　　　　　　　　　　　明資料を要約してくれる</a:t>
            </a:r>
            <a:r>
              <a:rPr lang="ja-JP" altLang="en-US" dirty="0"/>
              <a:t>ＡＩ</a:t>
            </a:r>
            <a:endParaRPr lang="en-US" altLang="ja-JP" dirty="0"/>
          </a:p>
          <a:p>
            <a:pPr>
              <a:spcAft>
                <a:spcPts val="1200"/>
              </a:spcAft>
            </a:pPr>
            <a:r>
              <a:rPr kumimoji="1" lang="ja-JP" altLang="en-US" dirty="0"/>
              <a:t>　　　　　　　　　　　　自分の授業内容を覚えて答えてくれるＡＩ　</a:t>
            </a:r>
            <a:r>
              <a:rPr kumimoji="1" lang="ja-JP" altLang="en-US" sz="1000" dirty="0"/>
              <a:t>など</a:t>
            </a:r>
            <a:endParaRPr kumimoji="1" lang="en-US" altLang="ja-JP" sz="1000" dirty="0"/>
          </a:p>
          <a:p>
            <a:pPr marL="144000">
              <a:spcAft>
                <a:spcPts val="1200"/>
              </a:spcAft>
            </a:pPr>
            <a:endParaRPr kumimoji="1" lang="ja-JP" altLang="en-US" dirty="0"/>
          </a:p>
          <a:p>
            <a:pPr>
              <a:spcAft>
                <a:spcPts val="1200"/>
              </a:spcAft>
            </a:pPr>
            <a:r>
              <a:rPr kumimoji="1" lang="ja-JP" altLang="en-US" dirty="0"/>
              <a:t>このように、用途に合わせて「自分だけのアシスタント」を作成して活用することができます。</a:t>
            </a:r>
          </a:p>
          <a:p>
            <a:pPr>
              <a:spcAft>
                <a:spcPts val="1200"/>
              </a:spcAft>
            </a:pPr>
            <a:endParaRPr kumimoji="1" lang="en-US" altLang="ja-JP" dirty="0"/>
          </a:p>
          <a:p>
            <a:pPr>
              <a:spcAft>
                <a:spcPts val="600"/>
              </a:spcAft>
            </a:pPr>
            <a:r>
              <a:rPr lang="ja-JP" altLang="en-US" dirty="0"/>
              <a:t>■ </a:t>
            </a:r>
            <a:r>
              <a:rPr kumimoji="1" lang="ja-JP" altLang="en-US" dirty="0"/>
              <a:t>各サービスにおける</a:t>
            </a:r>
            <a:r>
              <a:rPr kumimoji="1" lang="en-US" altLang="ja-JP" dirty="0"/>
              <a:t>MY</a:t>
            </a:r>
            <a:r>
              <a:rPr kumimoji="1" lang="ja-JP" altLang="en-US" dirty="0"/>
              <a:t>生成ＡＩ</a:t>
            </a:r>
            <a:endParaRPr kumimoji="1" lang="en-US" altLang="ja-JP" dirty="0"/>
          </a:p>
          <a:p>
            <a:pPr>
              <a:spcAft>
                <a:spcPts val="600"/>
              </a:spcAft>
            </a:pPr>
            <a:endParaRPr kumimoji="1" lang="en-US" altLang="ja-JP" dirty="0"/>
          </a:p>
          <a:p>
            <a:pPr marL="180000">
              <a:spcAft>
                <a:spcPts val="600"/>
              </a:spcAft>
            </a:pPr>
            <a:r>
              <a:rPr kumimoji="1" lang="en-US" altLang="ja-JP" dirty="0"/>
              <a:t>(1)</a:t>
            </a:r>
            <a:r>
              <a:rPr kumimoji="1" lang="ja-JP" altLang="en-US" dirty="0"/>
              <a:t> </a:t>
            </a:r>
            <a:r>
              <a:rPr kumimoji="1" lang="en-US" altLang="ja-JP" dirty="0"/>
              <a:t>ChatGPT</a:t>
            </a:r>
            <a:r>
              <a:rPr kumimoji="1" lang="ja-JP" altLang="en-US" dirty="0"/>
              <a:t>（</a:t>
            </a:r>
            <a:r>
              <a:rPr kumimoji="1" lang="en-US" altLang="ja-JP" dirty="0"/>
              <a:t>Open</a:t>
            </a:r>
            <a:r>
              <a:rPr kumimoji="1" lang="ja-JP" altLang="en-US" dirty="0"/>
              <a:t>ＡＩ）</a:t>
            </a:r>
            <a:endParaRPr kumimoji="1" lang="en-US" altLang="ja-JP" dirty="0"/>
          </a:p>
          <a:p>
            <a:pPr marL="180000">
              <a:spcAft>
                <a:spcPts val="600"/>
              </a:spcAft>
            </a:pPr>
            <a:endParaRPr kumimoji="1" lang="ja-JP" altLang="en-US" dirty="0"/>
          </a:p>
          <a:p>
            <a:pPr marL="567450" indent="-171450">
              <a:buFont typeface="Arial" panose="020B0604020202020204" pitchFamily="34" charset="0"/>
              <a:buChar char="•"/>
            </a:pPr>
            <a:r>
              <a:rPr kumimoji="1" lang="en-US" altLang="ja-JP" dirty="0"/>
              <a:t>GPTs</a:t>
            </a:r>
            <a:r>
              <a:rPr kumimoji="1" lang="ja-JP" altLang="en-US" dirty="0"/>
              <a:t>機能を利用して、自分専用ＡＩを作成できます。</a:t>
            </a:r>
          </a:p>
          <a:p>
            <a:pPr marL="567450" indent="-171450">
              <a:buFont typeface="Arial" panose="020B0604020202020204" pitchFamily="34" charset="0"/>
              <a:buChar char="•"/>
            </a:pPr>
            <a:r>
              <a:rPr kumimoji="1" lang="ja-JP" altLang="en-US" dirty="0"/>
              <a:t>回答スタイル・条件・得意分野などを細かく設定できます。</a:t>
            </a:r>
          </a:p>
          <a:p>
            <a:pPr marL="567450" indent="-171450">
              <a:buFont typeface="Arial" panose="020B0604020202020204" pitchFamily="34" charset="0"/>
              <a:buChar char="•"/>
            </a:pPr>
            <a:r>
              <a:rPr kumimoji="1" lang="ja-JP" altLang="en-US" dirty="0"/>
              <a:t>ファイルを読み込ませて、内容の分析や回答に反映させることも可能です。</a:t>
            </a:r>
          </a:p>
          <a:p>
            <a:pPr marL="567450" indent="-171450">
              <a:buFont typeface="Arial" panose="020B0604020202020204" pitchFamily="34" charset="0"/>
              <a:buChar char="•"/>
            </a:pPr>
            <a:r>
              <a:rPr kumimoji="1" lang="en-US" altLang="ja-JP" dirty="0"/>
              <a:t>GPTs </a:t>
            </a:r>
            <a:r>
              <a:rPr kumimoji="1" lang="ja-JP" altLang="en-US" dirty="0"/>
              <a:t>の作成には有料プラン</a:t>
            </a:r>
            <a:r>
              <a:rPr kumimoji="1" lang="en-US" altLang="ja-JP" dirty="0"/>
              <a:t>(ChatGPT Plus)</a:t>
            </a:r>
            <a:r>
              <a:rPr kumimoji="1" lang="ja-JP" altLang="en-US" dirty="0"/>
              <a:t>が必要です。</a:t>
            </a:r>
            <a:endParaRPr kumimoji="1" lang="en-US" altLang="ja-JP" dirty="0"/>
          </a:p>
          <a:p>
            <a:pPr marL="396000" indent="0">
              <a:buFont typeface="Arial" panose="020B0604020202020204" pitchFamily="34" charset="0"/>
              <a:buNone/>
            </a:pPr>
            <a:r>
              <a:rPr kumimoji="1" lang="ja-JP" altLang="en-US" dirty="0"/>
              <a:t>　　ただし、無料プランでも、公開されている</a:t>
            </a:r>
            <a:r>
              <a:rPr kumimoji="1" lang="en-US" altLang="ja-JP" dirty="0"/>
              <a:t>GPT</a:t>
            </a:r>
            <a:r>
              <a:rPr kumimoji="1" lang="ja-JP" altLang="en-US" dirty="0"/>
              <a:t>ｓを利用できます。</a:t>
            </a:r>
            <a:endParaRPr kumimoji="1" lang="en-US" altLang="ja-JP" dirty="0"/>
          </a:p>
          <a:p>
            <a:pPr marL="396000"/>
            <a:endParaRPr kumimoji="1" lang="ja-JP" altLang="en-US" dirty="0"/>
          </a:p>
          <a:p>
            <a:pPr marL="180000">
              <a:spcBef>
                <a:spcPts val="1200"/>
              </a:spcBef>
              <a:spcAft>
                <a:spcPts val="600"/>
              </a:spcAft>
            </a:pPr>
            <a:r>
              <a:rPr kumimoji="1" lang="en-US" altLang="ja-JP" dirty="0"/>
              <a:t>(2)</a:t>
            </a:r>
            <a:r>
              <a:rPr kumimoji="1" lang="ja-JP" altLang="en-US" dirty="0"/>
              <a:t> </a:t>
            </a:r>
            <a:r>
              <a:rPr kumimoji="1" lang="en-US" altLang="ja-JP" dirty="0"/>
              <a:t>Google Gemini</a:t>
            </a:r>
          </a:p>
          <a:p>
            <a:pPr marL="180000">
              <a:spcBef>
                <a:spcPts val="1200"/>
              </a:spcBef>
              <a:spcAft>
                <a:spcPts val="600"/>
              </a:spcAft>
            </a:pPr>
            <a:endParaRPr kumimoji="1" lang="en-US" altLang="ja-JP" dirty="0"/>
          </a:p>
          <a:p>
            <a:pPr marL="567450" indent="-171450">
              <a:buFont typeface="Arial" panose="020B0604020202020204" pitchFamily="34" charset="0"/>
              <a:buChar char="•"/>
            </a:pPr>
            <a:r>
              <a:rPr kumimoji="1" lang="en-US" altLang="ja-JP" dirty="0"/>
              <a:t>Gem</a:t>
            </a:r>
            <a:r>
              <a:rPr kumimoji="1" lang="ja-JP" altLang="en-US" dirty="0"/>
              <a:t>（ジェム）機能を利用して </a:t>
            </a:r>
            <a:r>
              <a:rPr kumimoji="1" lang="en-US" altLang="ja-JP" dirty="0"/>
              <a:t>MY</a:t>
            </a:r>
            <a:r>
              <a:rPr kumimoji="1" lang="ja-JP" altLang="en-US" dirty="0"/>
              <a:t>生成ＡＩ</a:t>
            </a:r>
            <a:r>
              <a:rPr kumimoji="1" lang="en-US" altLang="ja-JP" dirty="0"/>
              <a:t> </a:t>
            </a:r>
            <a:r>
              <a:rPr kumimoji="1" lang="ja-JP" altLang="en-US" dirty="0"/>
              <a:t>を作成できます。</a:t>
            </a:r>
          </a:p>
          <a:p>
            <a:pPr marL="567450" indent="-171450">
              <a:buFont typeface="Arial" panose="020B0604020202020204" pitchFamily="34" charset="0"/>
              <a:buChar char="•"/>
            </a:pPr>
            <a:r>
              <a:rPr kumimoji="1" lang="ja-JP" altLang="en-US" dirty="0"/>
              <a:t>自分専用のチャットボットを自由にカスタマイズできます。</a:t>
            </a:r>
          </a:p>
          <a:p>
            <a:pPr marL="567450" indent="-171450">
              <a:buFont typeface="Arial" panose="020B0604020202020204" pitchFamily="34" charset="0"/>
              <a:buChar char="•"/>
            </a:pPr>
            <a:r>
              <a:rPr kumimoji="1" lang="ja-JP" altLang="en-US" dirty="0"/>
              <a:t>文章生成・画像生成・ファイル解析など、用途に応じて特化させることができます。</a:t>
            </a:r>
          </a:p>
          <a:p>
            <a:pPr marL="567450" indent="-171450">
              <a:buFont typeface="Arial" panose="020B0604020202020204" pitchFamily="34" charset="0"/>
              <a:buChar char="•"/>
            </a:pPr>
            <a:r>
              <a:rPr kumimoji="1" lang="ja-JP" altLang="en-US" dirty="0"/>
              <a:t>無料プランでも作成が可能であり、学生にとってはじめやすいサービスです。</a:t>
            </a:r>
            <a:endParaRPr kumimoji="1" lang="en-US" altLang="ja-JP" dirty="0"/>
          </a:p>
          <a:p>
            <a:pPr marL="396000"/>
            <a:endParaRPr kumimoji="1" lang="ja-JP" altLang="en-US" dirty="0"/>
          </a:p>
          <a:p>
            <a:pPr marL="180000">
              <a:spcBef>
                <a:spcPts val="1200"/>
              </a:spcBef>
              <a:spcAft>
                <a:spcPts val="600"/>
              </a:spcAft>
            </a:pPr>
            <a:r>
              <a:rPr kumimoji="1" lang="en-US" altLang="ja-JP" dirty="0"/>
              <a:t>(3)</a:t>
            </a:r>
            <a:r>
              <a:rPr kumimoji="1" lang="ja-JP" altLang="en-US" dirty="0"/>
              <a:t> </a:t>
            </a:r>
            <a:r>
              <a:rPr kumimoji="1" lang="en-US" altLang="ja-JP" dirty="0"/>
              <a:t>Microsoft Copilot</a:t>
            </a:r>
          </a:p>
          <a:p>
            <a:pPr marL="180000">
              <a:spcBef>
                <a:spcPts val="1200"/>
              </a:spcBef>
              <a:spcAft>
                <a:spcPts val="600"/>
              </a:spcAft>
            </a:pPr>
            <a:endParaRPr kumimoji="1" lang="en-US" altLang="ja-JP" dirty="0"/>
          </a:p>
          <a:p>
            <a:pPr marL="567450" indent="-171450">
              <a:buFont typeface="Arial" panose="020B0604020202020204" pitchFamily="34" charset="0"/>
              <a:buChar char="•"/>
            </a:pPr>
            <a:r>
              <a:rPr kumimoji="1" lang="en-US" altLang="ja-JP" dirty="0"/>
              <a:t>Copilot Studio</a:t>
            </a:r>
            <a:r>
              <a:rPr kumimoji="1" lang="ja-JP" altLang="en-US" dirty="0"/>
              <a:t>を使用することで、企業レベルのボット作成が可能です。</a:t>
            </a:r>
          </a:p>
          <a:p>
            <a:pPr marL="567450" indent="-171450">
              <a:spcAft>
                <a:spcPts val="600"/>
              </a:spcAft>
              <a:buFont typeface="Arial" panose="020B0604020202020204" pitchFamily="34" charset="0"/>
              <a:buChar char="•"/>
            </a:pPr>
            <a:r>
              <a:rPr kumimoji="1" lang="ja-JP" altLang="en-US" dirty="0"/>
              <a:t>本格的な業務フローに対応したチャットボットや業務支援ツールを構築できます。</a:t>
            </a:r>
            <a:endParaRPr kumimoji="1" lang="en-US" altLang="ja-JP" dirty="0"/>
          </a:p>
          <a:p>
            <a:pPr marL="396000" indent="0">
              <a:spcAft>
                <a:spcPts val="600"/>
              </a:spcAft>
              <a:buFont typeface="Arial" panose="020B0604020202020204" pitchFamily="34" charset="0"/>
              <a:buNone/>
            </a:pPr>
            <a:r>
              <a:rPr kumimoji="1" lang="ja-JP" altLang="en-US" dirty="0"/>
              <a:t>　　</a:t>
            </a:r>
            <a:r>
              <a:rPr kumimoji="1" lang="en-US" altLang="ja-JP" dirty="0"/>
              <a:t>※</a:t>
            </a:r>
            <a:r>
              <a:rPr kumimoji="1" lang="ja-JP" altLang="en-US" dirty="0"/>
              <a:t>主に企業・組織での利用を想定したツールであるため、詳細な説明はここでは割愛します。</a:t>
            </a:r>
          </a:p>
          <a:p>
            <a:endParaRPr kumimoji="1" lang="ja-JP" altLang="en-US" dirty="0"/>
          </a:p>
        </p:txBody>
      </p:sp>
      <p:sp>
        <p:nvSpPr>
          <p:cNvPr id="4" name="スライド番号プレースホルダー 3">
            <a:extLst>
              <a:ext uri="{FF2B5EF4-FFF2-40B4-BE49-F238E27FC236}">
                <a16:creationId xmlns:a16="http://schemas.microsoft.com/office/drawing/2014/main" id="{DF32FB76-35F0-5C8A-6450-C1CA2C8FCA52}"/>
              </a:ext>
            </a:extLst>
          </p:cNvPr>
          <p:cNvSpPr>
            <a:spLocks noGrp="1"/>
          </p:cNvSpPr>
          <p:nvPr>
            <p:ph type="sldNum" sz="quarter" idx="5"/>
          </p:nvPr>
        </p:nvSpPr>
        <p:spPr/>
        <p:txBody>
          <a:bodyPr/>
          <a:lstStyle/>
          <a:p>
            <a:fld id="{A5664C10-A862-47DC-805D-B2FBFBC26E44}" type="slidenum">
              <a:rPr kumimoji="1" lang="ja-JP" altLang="en-US" smtClean="0"/>
              <a:t>62</a:t>
            </a:fld>
            <a:endParaRPr kumimoji="1" lang="ja-JP" altLang="en-US"/>
          </a:p>
        </p:txBody>
      </p:sp>
    </p:spTree>
    <p:extLst>
      <p:ext uri="{BB962C8B-B14F-4D97-AF65-F5344CB8AC3E}">
        <p14:creationId xmlns:p14="http://schemas.microsoft.com/office/powerpoint/2010/main" val="273629641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スライドの内容通りに紹介してください</a:t>
            </a:r>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63</a:t>
            </a:fld>
            <a:endParaRPr kumimoji="1" lang="ja-JP" altLang="en-US"/>
          </a:p>
        </p:txBody>
      </p:sp>
    </p:spTree>
    <p:extLst>
      <p:ext uri="{BB962C8B-B14F-4D97-AF65-F5344CB8AC3E}">
        <p14:creationId xmlns:p14="http://schemas.microsoft.com/office/powerpoint/2010/main" val="80957283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0A95A0-B8FC-2B09-F0D6-6A01FD9EE9C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88AF9A3-DF2D-3153-03DD-211D4CF51F4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8B84796-451D-4005-7F8C-7B8B218FA493}"/>
              </a:ext>
            </a:extLst>
          </p:cNvPr>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a:extLst>
              <a:ext uri="{FF2B5EF4-FFF2-40B4-BE49-F238E27FC236}">
                <a16:creationId xmlns:a16="http://schemas.microsoft.com/office/drawing/2014/main" id="{C9ACDD5D-8FEC-5841-DEC7-451AF3DB3B29}"/>
              </a:ext>
            </a:extLst>
          </p:cNvPr>
          <p:cNvSpPr>
            <a:spLocks noGrp="1"/>
          </p:cNvSpPr>
          <p:nvPr>
            <p:ph type="sldNum" sz="quarter" idx="5"/>
          </p:nvPr>
        </p:nvSpPr>
        <p:spPr/>
        <p:txBody>
          <a:bodyPr/>
          <a:lstStyle/>
          <a:p>
            <a:fld id="{A5664C10-A862-47DC-805D-B2FBFBC26E44}" type="slidenum">
              <a:rPr kumimoji="1" lang="ja-JP" altLang="en-US" smtClean="0"/>
              <a:t>64</a:t>
            </a:fld>
            <a:endParaRPr kumimoji="1" lang="ja-JP" altLang="en-US"/>
          </a:p>
        </p:txBody>
      </p:sp>
    </p:spTree>
    <p:extLst>
      <p:ext uri="{BB962C8B-B14F-4D97-AF65-F5344CB8AC3E}">
        <p14:creationId xmlns:p14="http://schemas.microsoft.com/office/powerpoint/2010/main" val="344948632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94FCE3-89AB-4D75-3BD2-5B8B579252B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DA3B5CC-41DB-353B-5A89-1E77E07FD74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89C8EE3-3306-9492-CF0A-23EA2F6CAE54}"/>
              </a:ext>
            </a:extLst>
          </p:cNvPr>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a:extLst>
              <a:ext uri="{FF2B5EF4-FFF2-40B4-BE49-F238E27FC236}">
                <a16:creationId xmlns:a16="http://schemas.microsoft.com/office/drawing/2014/main" id="{43FBFAF0-265A-68BD-EF0F-B1D150B036F8}"/>
              </a:ext>
            </a:extLst>
          </p:cNvPr>
          <p:cNvSpPr>
            <a:spLocks noGrp="1"/>
          </p:cNvSpPr>
          <p:nvPr>
            <p:ph type="sldNum" sz="quarter" idx="5"/>
          </p:nvPr>
        </p:nvSpPr>
        <p:spPr/>
        <p:txBody>
          <a:bodyPr/>
          <a:lstStyle/>
          <a:p>
            <a:fld id="{A5664C10-A862-47DC-805D-B2FBFBC26E44}" type="slidenum">
              <a:rPr kumimoji="1" lang="ja-JP" altLang="en-US" smtClean="0"/>
              <a:t>65</a:t>
            </a:fld>
            <a:endParaRPr kumimoji="1" lang="ja-JP" altLang="en-US"/>
          </a:p>
        </p:txBody>
      </p:sp>
    </p:spTree>
    <p:extLst>
      <p:ext uri="{BB962C8B-B14F-4D97-AF65-F5344CB8AC3E}">
        <p14:creationId xmlns:p14="http://schemas.microsoft.com/office/powerpoint/2010/main" val="356988404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D02336-1D31-18C2-FB28-90E74EDAD39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492D86D-EE28-9D04-AB35-F8CCD9F1F84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D8E14D3-1D06-B7EF-8BF2-C4A4E71AFB4F}"/>
              </a:ext>
            </a:extLst>
          </p:cNvPr>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a:extLst>
              <a:ext uri="{FF2B5EF4-FFF2-40B4-BE49-F238E27FC236}">
                <a16:creationId xmlns:a16="http://schemas.microsoft.com/office/drawing/2014/main" id="{15ABE997-3724-5397-5A4E-C51316D75016}"/>
              </a:ext>
            </a:extLst>
          </p:cNvPr>
          <p:cNvSpPr>
            <a:spLocks noGrp="1"/>
          </p:cNvSpPr>
          <p:nvPr>
            <p:ph type="sldNum" sz="quarter" idx="5"/>
          </p:nvPr>
        </p:nvSpPr>
        <p:spPr/>
        <p:txBody>
          <a:bodyPr/>
          <a:lstStyle/>
          <a:p>
            <a:fld id="{A5664C10-A862-47DC-805D-B2FBFBC26E44}" type="slidenum">
              <a:rPr kumimoji="1" lang="ja-JP" altLang="en-US" smtClean="0"/>
              <a:t>66</a:t>
            </a:fld>
            <a:endParaRPr kumimoji="1" lang="ja-JP" altLang="en-US"/>
          </a:p>
        </p:txBody>
      </p:sp>
    </p:spTree>
    <p:extLst>
      <p:ext uri="{BB962C8B-B14F-4D97-AF65-F5344CB8AC3E}">
        <p14:creationId xmlns:p14="http://schemas.microsoft.com/office/powerpoint/2010/main" val="269539686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854E62-F274-BA0D-C7F4-F321A002E92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046E57B-9D5B-1421-F052-07673114BFF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D905EC7-909F-76F7-1D0E-8AFE5A9CC18A}"/>
              </a:ext>
            </a:extLst>
          </p:cNvPr>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a:extLst>
              <a:ext uri="{FF2B5EF4-FFF2-40B4-BE49-F238E27FC236}">
                <a16:creationId xmlns:a16="http://schemas.microsoft.com/office/drawing/2014/main" id="{7C6CAD66-5299-04C1-A886-94788C93DC4C}"/>
              </a:ext>
            </a:extLst>
          </p:cNvPr>
          <p:cNvSpPr>
            <a:spLocks noGrp="1"/>
          </p:cNvSpPr>
          <p:nvPr>
            <p:ph type="sldNum" sz="quarter" idx="5"/>
          </p:nvPr>
        </p:nvSpPr>
        <p:spPr/>
        <p:txBody>
          <a:bodyPr/>
          <a:lstStyle/>
          <a:p>
            <a:fld id="{A5664C10-A862-47DC-805D-B2FBFBC26E44}" type="slidenum">
              <a:rPr kumimoji="1" lang="ja-JP" altLang="en-US" smtClean="0"/>
              <a:t>67</a:t>
            </a:fld>
            <a:endParaRPr kumimoji="1" lang="ja-JP" altLang="en-US"/>
          </a:p>
        </p:txBody>
      </p:sp>
    </p:spTree>
    <p:extLst>
      <p:ext uri="{BB962C8B-B14F-4D97-AF65-F5344CB8AC3E}">
        <p14:creationId xmlns:p14="http://schemas.microsoft.com/office/powerpoint/2010/main" val="293329889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1B74EC-57C9-686F-70A5-6AA0BE88607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D9A3B63-2A46-A30B-A3CE-BFD85DB705A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9243A7B-249D-7D4A-16BC-1847A0DFD528}"/>
              </a:ext>
            </a:extLst>
          </p:cNvPr>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a:extLst>
              <a:ext uri="{FF2B5EF4-FFF2-40B4-BE49-F238E27FC236}">
                <a16:creationId xmlns:a16="http://schemas.microsoft.com/office/drawing/2014/main" id="{5A8805DE-2C78-44A7-C6A8-2F3A3C0CD26B}"/>
              </a:ext>
            </a:extLst>
          </p:cNvPr>
          <p:cNvSpPr>
            <a:spLocks noGrp="1"/>
          </p:cNvSpPr>
          <p:nvPr>
            <p:ph type="sldNum" sz="quarter" idx="5"/>
          </p:nvPr>
        </p:nvSpPr>
        <p:spPr/>
        <p:txBody>
          <a:bodyPr/>
          <a:lstStyle/>
          <a:p>
            <a:fld id="{A5664C10-A862-47DC-805D-B2FBFBC26E44}" type="slidenum">
              <a:rPr kumimoji="1" lang="ja-JP" altLang="en-US" smtClean="0"/>
              <a:t>68</a:t>
            </a:fld>
            <a:endParaRPr kumimoji="1" lang="ja-JP" altLang="en-US"/>
          </a:p>
        </p:txBody>
      </p:sp>
    </p:spTree>
    <p:extLst>
      <p:ext uri="{BB962C8B-B14F-4D97-AF65-F5344CB8AC3E}">
        <p14:creationId xmlns:p14="http://schemas.microsoft.com/office/powerpoint/2010/main" val="28006676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生成ＡＩは、機械学習やニューラルネットワークなど複数の技術の組み合わせで成り立っています。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次のページから、その構成要素を見ていきましょう。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6</a:t>
            </a:fld>
            <a:endParaRPr kumimoji="1" lang="ja-JP" altLang="en-US"/>
          </a:p>
        </p:txBody>
      </p:sp>
    </p:spTree>
    <p:extLst>
      <p:ext uri="{BB962C8B-B14F-4D97-AF65-F5344CB8AC3E}">
        <p14:creationId xmlns:p14="http://schemas.microsoft.com/office/powerpoint/2010/main" val="222663862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スライドの内容通りに紹介してください</a:t>
            </a:r>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69</a:t>
            </a:fld>
            <a:endParaRPr kumimoji="1" lang="ja-JP" altLang="en-US"/>
          </a:p>
        </p:txBody>
      </p:sp>
    </p:spTree>
    <p:extLst>
      <p:ext uri="{BB962C8B-B14F-4D97-AF65-F5344CB8AC3E}">
        <p14:creationId xmlns:p14="http://schemas.microsoft.com/office/powerpoint/2010/main" val="318594291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E7A6F8-03AF-36B1-411E-E4A0BD14D48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DD9D13B-687D-344F-0FBB-DCF53CA7A80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CA55391-E78A-F1BA-62B6-3699BDCBADBB}"/>
              </a:ext>
            </a:extLst>
          </p:cNvPr>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a:extLst>
              <a:ext uri="{FF2B5EF4-FFF2-40B4-BE49-F238E27FC236}">
                <a16:creationId xmlns:a16="http://schemas.microsoft.com/office/drawing/2014/main" id="{C0F4735F-A64F-99DE-07D3-9EF8C3EEEDA4}"/>
              </a:ext>
            </a:extLst>
          </p:cNvPr>
          <p:cNvSpPr>
            <a:spLocks noGrp="1"/>
          </p:cNvSpPr>
          <p:nvPr>
            <p:ph type="sldNum" sz="quarter" idx="5"/>
          </p:nvPr>
        </p:nvSpPr>
        <p:spPr/>
        <p:txBody>
          <a:bodyPr/>
          <a:lstStyle/>
          <a:p>
            <a:fld id="{A5664C10-A862-47DC-805D-B2FBFBC26E44}" type="slidenum">
              <a:rPr kumimoji="1" lang="ja-JP" altLang="en-US" smtClean="0"/>
              <a:t>70</a:t>
            </a:fld>
            <a:endParaRPr kumimoji="1" lang="ja-JP" altLang="en-US"/>
          </a:p>
        </p:txBody>
      </p:sp>
    </p:spTree>
    <p:extLst>
      <p:ext uri="{BB962C8B-B14F-4D97-AF65-F5344CB8AC3E}">
        <p14:creationId xmlns:p14="http://schemas.microsoft.com/office/powerpoint/2010/main" val="199476766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スライドの内容通りに紹介してください</a:t>
            </a:r>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71</a:t>
            </a:fld>
            <a:endParaRPr kumimoji="1" lang="ja-JP" altLang="en-US"/>
          </a:p>
        </p:txBody>
      </p:sp>
    </p:spTree>
    <p:extLst>
      <p:ext uri="{BB962C8B-B14F-4D97-AF65-F5344CB8AC3E}">
        <p14:creationId xmlns:p14="http://schemas.microsoft.com/office/powerpoint/2010/main" val="427665004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EABF48-61D2-0D72-6E41-0EC22DC28FF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88F4198-8BDF-C3C5-0C92-CEE5633ADA9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9A473F0-3E54-06D6-53BE-838FCD04BC75}"/>
              </a:ext>
            </a:extLst>
          </p:cNvPr>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a:extLst>
              <a:ext uri="{FF2B5EF4-FFF2-40B4-BE49-F238E27FC236}">
                <a16:creationId xmlns:a16="http://schemas.microsoft.com/office/drawing/2014/main" id="{7C6E1FF1-EA73-B7A9-93BC-593F84951A17}"/>
              </a:ext>
            </a:extLst>
          </p:cNvPr>
          <p:cNvSpPr>
            <a:spLocks noGrp="1"/>
          </p:cNvSpPr>
          <p:nvPr>
            <p:ph type="sldNum" sz="quarter" idx="5"/>
          </p:nvPr>
        </p:nvSpPr>
        <p:spPr/>
        <p:txBody>
          <a:bodyPr/>
          <a:lstStyle/>
          <a:p>
            <a:fld id="{A5664C10-A862-47DC-805D-B2FBFBC26E44}" type="slidenum">
              <a:rPr kumimoji="1" lang="ja-JP" altLang="en-US" smtClean="0"/>
              <a:t>72</a:t>
            </a:fld>
            <a:endParaRPr kumimoji="1" lang="ja-JP" altLang="en-US"/>
          </a:p>
        </p:txBody>
      </p:sp>
    </p:spTree>
    <p:extLst>
      <p:ext uri="{BB962C8B-B14F-4D97-AF65-F5344CB8AC3E}">
        <p14:creationId xmlns:p14="http://schemas.microsoft.com/office/powerpoint/2010/main" val="125983316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3516F4-D159-686D-B119-EDB15C51E95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53E8DFD-B969-24BB-CD1E-B0A5C5EF29B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D014330-448E-CA25-B4F5-360589381393}"/>
              </a:ext>
            </a:extLst>
          </p:cNvPr>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a:extLst>
              <a:ext uri="{FF2B5EF4-FFF2-40B4-BE49-F238E27FC236}">
                <a16:creationId xmlns:a16="http://schemas.microsoft.com/office/drawing/2014/main" id="{5B1DD996-9AF4-616E-5AE6-F2D5FE376AE5}"/>
              </a:ext>
            </a:extLst>
          </p:cNvPr>
          <p:cNvSpPr>
            <a:spLocks noGrp="1"/>
          </p:cNvSpPr>
          <p:nvPr>
            <p:ph type="sldNum" sz="quarter" idx="5"/>
          </p:nvPr>
        </p:nvSpPr>
        <p:spPr/>
        <p:txBody>
          <a:bodyPr/>
          <a:lstStyle/>
          <a:p>
            <a:fld id="{A5664C10-A862-47DC-805D-B2FBFBC26E44}" type="slidenum">
              <a:rPr kumimoji="1" lang="ja-JP" altLang="en-US" smtClean="0"/>
              <a:t>73</a:t>
            </a:fld>
            <a:endParaRPr kumimoji="1" lang="ja-JP" altLang="en-US"/>
          </a:p>
        </p:txBody>
      </p:sp>
    </p:spTree>
    <p:extLst>
      <p:ext uri="{BB962C8B-B14F-4D97-AF65-F5344CB8AC3E}">
        <p14:creationId xmlns:p14="http://schemas.microsoft.com/office/powerpoint/2010/main" val="176320474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420CF4-C3C4-79FD-DB1B-4AD39414C9D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115C79F-70E1-3AC2-0384-C57C27FAE03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33FF827-3B85-D7DF-71B7-AFBF22762996}"/>
              </a:ext>
            </a:extLst>
          </p:cNvPr>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a:extLst>
              <a:ext uri="{FF2B5EF4-FFF2-40B4-BE49-F238E27FC236}">
                <a16:creationId xmlns:a16="http://schemas.microsoft.com/office/drawing/2014/main" id="{E5B3C86F-6A9A-D30A-91B2-6EEC2287E102}"/>
              </a:ext>
            </a:extLst>
          </p:cNvPr>
          <p:cNvSpPr>
            <a:spLocks noGrp="1"/>
          </p:cNvSpPr>
          <p:nvPr>
            <p:ph type="sldNum" sz="quarter" idx="5"/>
          </p:nvPr>
        </p:nvSpPr>
        <p:spPr/>
        <p:txBody>
          <a:bodyPr/>
          <a:lstStyle/>
          <a:p>
            <a:fld id="{A5664C10-A862-47DC-805D-B2FBFBC26E44}" type="slidenum">
              <a:rPr kumimoji="1" lang="ja-JP" altLang="en-US" smtClean="0"/>
              <a:t>74</a:t>
            </a:fld>
            <a:endParaRPr kumimoji="1" lang="ja-JP" altLang="en-US"/>
          </a:p>
        </p:txBody>
      </p:sp>
    </p:spTree>
    <p:extLst>
      <p:ext uri="{BB962C8B-B14F-4D97-AF65-F5344CB8AC3E}">
        <p14:creationId xmlns:p14="http://schemas.microsoft.com/office/powerpoint/2010/main" val="79767111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BE6B4-DB95-2F87-5D53-7D01B0A3D19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A3766B3-5A63-E3E8-C8D6-A4ECFE5C6F2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099E5B3-350B-3DF7-5F40-C86E585C39C1}"/>
              </a:ext>
            </a:extLst>
          </p:cNvPr>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a:extLst>
              <a:ext uri="{FF2B5EF4-FFF2-40B4-BE49-F238E27FC236}">
                <a16:creationId xmlns:a16="http://schemas.microsoft.com/office/drawing/2014/main" id="{875AB4E7-9321-CD09-C9F3-AA6C0FFE1818}"/>
              </a:ext>
            </a:extLst>
          </p:cNvPr>
          <p:cNvSpPr>
            <a:spLocks noGrp="1"/>
          </p:cNvSpPr>
          <p:nvPr>
            <p:ph type="sldNum" sz="quarter" idx="5"/>
          </p:nvPr>
        </p:nvSpPr>
        <p:spPr/>
        <p:txBody>
          <a:bodyPr/>
          <a:lstStyle/>
          <a:p>
            <a:fld id="{A5664C10-A862-47DC-805D-B2FBFBC26E44}" type="slidenum">
              <a:rPr kumimoji="1" lang="ja-JP" altLang="en-US" smtClean="0"/>
              <a:t>75</a:t>
            </a:fld>
            <a:endParaRPr kumimoji="1" lang="ja-JP" altLang="en-US"/>
          </a:p>
        </p:txBody>
      </p:sp>
    </p:spTree>
    <p:extLst>
      <p:ext uri="{BB962C8B-B14F-4D97-AF65-F5344CB8AC3E}">
        <p14:creationId xmlns:p14="http://schemas.microsoft.com/office/powerpoint/2010/main" val="149724444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20843-11A6-53B3-8AC2-99914603B2C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744D40E-8D59-E286-658C-7C1F494C0BB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4A784D9-99CB-EF72-8069-B68A67B8E8B6}"/>
              </a:ext>
            </a:extLst>
          </p:cNvPr>
          <p:cNvSpPr>
            <a:spLocks noGrp="1"/>
          </p:cNvSpPr>
          <p:nvPr>
            <p:ph type="body" idx="1"/>
          </p:nvPr>
        </p:nvSpPr>
        <p:spPr/>
        <p:txBody>
          <a:bodyPr/>
          <a:lstStyle/>
          <a:p>
            <a:r>
              <a:rPr lang="ja-JP" altLang="en-US" dirty="0"/>
              <a:t>スライドの内容通りに紹介してください</a:t>
            </a:r>
            <a:endParaRPr kumimoji="1" lang="ja-JP" altLang="en-US" dirty="0"/>
          </a:p>
        </p:txBody>
      </p:sp>
      <p:sp>
        <p:nvSpPr>
          <p:cNvPr id="4" name="スライド番号プレースホルダー 3">
            <a:extLst>
              <a:ext uri="{FF2B5EF4-FFF2-40B4-BE49-F238E27FC236}">
                <a16:creationId xmlns:a16="http://schemas.microsoft.com/office/drawing/2014/main" id="{64B04DE6-1001-16DA-A241-31C024A6D0A0}"/>
              </a:ext>
            </a:extLst>
          </p:cNvPr>
          <p:cNvSpPr>
            <a:spLocks noGrp="1"/>
          </p:cNvSpPr>
          <p:nvPr>
            <p:ph type="sldNum" sz="quarter" idx="5"/>
          </p:nvPr>
        </p:nvSpPr>
        <p:spPr/>
        <p:txBody>
          <a:bodyPr/>
          <a:lstStyle/>
          <a:p>
            <a:fld id="{A5664C10-A862-47DC-805D-B2FBFBC26E44}" type="slidenum">
              <a:rPr kumimoji="1" lang="ja-JP" altLang="en-US" smtClean="0"/>
              <a:t>76</a:t>
            </a:fld>
            <a:endParaRPr kumimoji="1" lang="ja-JP" altLang="en-US"/>
          </a:p>
        </p:txBody>
      </p:sp>
    </p:spTree>
    <p:extLst>
      <p:ext uri="{BB962C8B-B14F-4D97-AF65-F5344CB8AC3E}">
        <p14:creationId xmlns:p14="http://schemas.microsoft.com/office/powerpoint/2010/main" val="209286653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3A736-C0C5-B665-EE94-87C97E9D017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147D33F-F4FC-D3BB-E580-04A590FE0A5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8752602-A48C-D776-644E-EEC354C88356}"/>
              </a:ext>
            </a:extLst>
          </p:cNvPr>
          <p:cNvSpPr>
            <a:spLocks noGrp="1"/>
          </p:cNvSpPr>
          <p:nvPr>
            <p:ph type="body" idx="1"/>
          </p:nvPr>
        </p:nvSpPr>
        <p:spPr/>
        <p:txBody>
          <a:bodyPr/>
          <a:lstStyle/>
          <a:p>
            <a:pPr>
              <a:spcAft>
                <a:spcPts val="1200"/>
              </a:spcAft>
            </a:pPr>
            <a:r>
              <a:rPr kumimoji="1" lang="en-US" altLang="ja-JP" dirty="0"/>
              <a:t>MY</a:t>
            </a:r>
            <a:r>
              <a:rPr kumimoji="1" lang="ja-JP" altLang="en-US" dirty="0"/>
              <a:t>生成ＡＩを作成して活用すると、日常的なＡＩ利用が大幅に効率化し、作業負担を減らすことができます。</a:t>
            </a:r>
            <a:endParaRPr kumimoji="1" lang="en-US" altLang="ja-JP" dirty="0"/>
          </a:p>
          <a:p>
            <a:pPr>
              <a:spcAft>
                <a:spcPts val="1200"/>
              </a:spcAft>
            </a:pPr>
            <a:r>
              <a:rPr kumimoji="1" lang="ja-JP" altLang="en-US" dirty="0"/>
              <a:t>ここでは、そのメリットを</a:t>
            </a:r>
            <a:r>
              <a:rPr kumimoji="1" lang="en-US" altLang="ja-JP" dirty="0"/>
              <a:t>3</a:t>
            </a:r>
            <a:r>
              <a:rPr kumimoji="1" lang="ja-JP" altLang="en-US" dirty="0"/>
              <a:t>つのポイントに整理します。</a:t>
            </a:r>
            <a:endParaRPr kumimoji="1" lang="en-US" altLang="ja-JP" dirty="0"/>
          </a:p>
          <a:p>
            <a:pPr>
              <a:spcAft>
                <a:spcPts val="1200"/>
              </a:spcAft>
            </a:pPr>
            <a:endParaRPr kumimoji="1" lang="ja-JP" altLang="en-US" dirty="0"/>
          </a:p>
          <a:p>
            <a:pPr>
              <a:spcAft>
                <a:spcPts val="600"/>
              </a:spcAft>
            </a:pPr>
            <a:r>
              <a:rPr kumimoji="1" lang="en-US" altLang="ja-JP" dirty="0"/>
              <a:t>(1)</a:t>
            </a:r>
            <a:r>
              <a:rPr kumimoji="1" lang="ja-JP" altLang="en-US" dirty="0"/>
              <a:t> 毎回、長いプロンプトを入力する必要がなくなる</a:t>
            </a:r>
            <a:endParaRPr kumimoji="1" lang="en-US" altLang="ja-JP" dirty="0"/>
          </a:p>
          <a:p>
            <a:pPr>
              <a:spcAft>
                <a:spcPts val="600"/>
              </a:spcAft>
            </a:pPr>
            <a:endParaRPr kumimoji="1" lang="ja-JP" altLang="en-US" dirty="0"/>
          </a:p>
          <a:p>
            <a:pPr marL="252000"/>
            <a:r>
              <a:rPr kumimoji="1" lang="en-US" altLang="ja-JP" dirty="0"/>
              <a:t>MY</a:t>
            </a:r>
            <a:r>
              <a:rPr kumimoji="1" lang="ja-JP" altLang="en-US" dirty="0"/>
              <a:t>生成ＡＩを一度設定しておくと、「自分専用のルール・性格・目的」をあらかじめ反映した状態でＡＩを利用できます。</a:t>
            </a:r>
          </a:p>
          <a:p>
            <a:pPr marL="252000"/>
            <a:endParaRPr kumimoji="1" lang="en-US" altLang="ja-JP" dirty="0"/>
          </a:p>
          <a:p>
            <a:pPr marL="252000"/>
            <a:r>
              <a:rPr kumimoji="1" lang="ja-JP" altLang="en-US" dirty="0"/>
              <a:t>設定例：文章は必ず丁寧語で回答する</a:t>
            </a:r>
            <a:endParaRPr kumimoji="1" lang="en-US" altLang="ja-JP" dirty="0"/>
          </a:p>
          <a:p>
            <a:pPr marL="252000"/>
            <a:r>
              <a:rPr kumimoji="1" lang="ja-JP" altLang="en-US" dirty="0"/>
              <a:t>　　　　　　公務員試験向けの解説を優先する</a:t>
            </a:r>
            <a:endParaRPr kumimoji="1" lang="en-US" altLang="ja-JP" dirty="0"/>
          </a:p>
          <a:p>
            <a:pPr marL="252000"/>
            <a:r>
              <a:rPr kumimoji="1" lang="ja-JP" altLang="en-US" dirty="0"/>
              <a:t>　　　　　　画像生成のプロンプトは簡潔でわかりやすくする　</a:t>
            </a:r>
            <a:r>
              <a:rPr kumimoji="1" lang="ja-JP" altLang="en-US" sz="1050" dirty="0"/>
              <a:t>など</a:t>
            </a:r>
            <a:endParaRPr kumimoji="1" lang="en-US" altLang="ja-JP" sz="1050" dirty="0"/>
          </a:p>
          <a:p>
            <a:pPr marL="252000"/>
            <a:endParaRPr kumimoji="1" lang="ja-JP" altLang="en-US" dirty="0"/>
          </a:p>
          <a:p>
            <a:pPr marL="252000">
              <a:spcAft>
                <a:spcPts val="1200"/>
              </a:spcAft>
            </a:pPr>
            <a:r>
              <a:rPr kumimoji="1" lang="ja-JP" altLang="en-US" dirty="0"/>
              <a:t>このような条件を最初に登録しておけば、以降は短い質問だけでも、自分の意図に沿った回答を得やすくなります。</a:t>
            </a:r>
            <a:endParaRPr kumimoji="1" lang="en-US" altLang="ja-JP" dirty="0"/>
          </a:p>
          <a:p>
            <a:pPr>
              <a:spcAft>
                <a:spcPts val="600"/>
              </a:spcAft>
            </a:pPr>
            <a:endParaRPr kumimoji="1" lang="en-US" altLang="ja-JP" dirty="0"/>
          </a:p>
          <a:p>
            <a:pPr>
              <a:spcAft>
                <a:spcPts val="600"/>
              </a:spcAft>
            </a:pPr>
            <a:r>
              <a:rPr lang="en-US" altLang="ja-JP" dirty="0"/>
              <a:t>(2)</a:t>
            </a:r>
            <a:r>
              <a:rPr lang="ja-JP" altLang="en-US" dirty="0"/>
              <a:t> 質問練習用や特定用途に特化したＡＩを簡単に作成できる</a:t>
            </a:r>
            <a:endParaRPr lang="en-US" altLang="ja-JP" dirty="0"/>
          </a:p>
          <a:p>
            <a:pPr>
              <a:spcAft>
                <a:spcPts val="600"/>
              </a:spcAft>
            </a:pPr>
            <a:endParaRPr lang="ja-JP" altLang="en-US" dirty="0"/>
          </a:p>
          <a:p>
            <a:pPr marL="252000">
              <a:spcAft>
                <a:spcPts val="1200"/>
              </a:spcAft>
            </a:pPr>
            <a:r>
              <a:rPr lang="en-US" altLang="ja-JP" dirty="0"/>
              <a:t>MY</a:t>
            </a:r>
            <a:r>
              <a:rPr lang="ja-JP" altLang="en-US" dirty="0"/>
              <a:t>生成ＡＩを活用することで、用途に特化したＡＩを複数用意することができます。</a:t>
            </a:r>
            <a:endParaRPr lang="en-US" altLang="ja-JP" dirty="0"/>
          </a:p>
          <a:p>
            <a:pPr marL="252000">
              <a:spcAft>
                <a:spcPts val="1200"/>
              </a:spcAft>
            </a:pPr>
            <a:endParaRPr lang="ja-JP" altLang="en-US" dirty="0"/>
          </a:p>
          <a:p>
            <a:pPr marL="252000">
              <a:spcAft>
                <a:spcPts val="600"/>
              </a:spcAft>
            </a:pPr>
            <a:r>
              <a:rPr lang="ja-JP" altLang="en-US" dirty="0"/>
              <a:t>例１：質問、学習サポート系</a:t>
            </a:r>
            <a:endParaRPr lang="en-US" altLang="ja-JP" dirty="0"/>
          </a:p>
          <a:p>
            <a:pPr marL="252000">
              <a:spcAft>
                <a:spcPts val="600"/>
              </a:spcAft>
            </a:pPr>
            <a:r>
              <a:rPr lang="ja-JP" altLang="en-US" dirty="0"/>
              <a:t>　　     面接対策の質問を次々と出してくれる「質問練習専用ＡＩ」</a:t>
            </a:r>
            <a:endParaRPr lang="en-US" altLang="ja-JP" dirty="0"/>
          </a:p>
          <a:p>
            <a:pPr marL="252000">
              <a:spcAft>
                <a:spcPts val="600"/>
              </a:spcAft>
            </a:pPr>
            <a:r>
              <a:rPr lang="en-US" altLang="ja-JP" dirty="0"/>
              <a:t>         </a:t>
            </a:r>
            <a:r>
              <a:rPr lang="ja-JP" altLang="en-US" dirty="0"/>
              <a:t>公務員試験の択一式問題を出題してくれるＡＩ</a:t>
            </a:r>
            <a:endParaRPr lang="en-US" altLang="ja-JP" dirty="0"/>
          </a:p>
          <a:p>
            <a:pPr marL="252000">
              <a:spcAft>
                <a:spcPts val="600"/>
              </a:spcAft>
            </a:pPr>
            <a:r>
              <a:rPr lang="en-US" altLang="ja-JP" dirty="0"/>
              <a:t>         </a:t>
            </a:r>
            <a:r>
              <a:rPr lang="ja-JP" altLang="en-US" dirty="0"/>
              <a:t>授業内容の復習テストを自動生成してくれるＡＩ</a:t>
            </a:r>
            <a:endParaRPr lang="en-US" altLang="ja-JP" dirty="0"/>
          </a:p>
          <a:p>
            <a:pPr marL="252000">
              <a:spcAft>
                <a:spcPts val="600"/>
              </a:spcAft>
            </a:pPr>
            <a:endParaRPr lang="en-US" altLang="ja-JP" dirty="0"/>
          </a:p>
          <a:p>
            <a:pPr marL="252000">
              <a:spcAft>
                <a:spcPts val="600"/>
              </a:spcAft>
            </a:pPr>
            <a:r>
              <a:rPr lang="ja-JP" altLang="en-US" dirty="0"/>
              <a:t>例２：文章サポート系</a:t>
            </a:r>
            <a:endParaRPr lang="en-US" altLang="ja-JP" dirty="0"/>
          </a:p>
          <a:p>
            <a:pPr marL="252000">
              <a:spcAft>
                <a:spcPts val="600"/>
              </a:spcAft>
            </a:pPr>
            <a:r>
              <a:rPr lang="en-US" altLang="ja-JP" dirty="0"/>
              <a:t>         </a:t>
            </a:r>
            <a:r>
              <a:rPr lang="ja-JP" altLang="en-US" dirty="0"/>
              <a:t>メール文を貼り付けると敬語表現をチェックする「メール添削専用ＡＩ」</a:t>
            </a:r>
            <a:endParaRPr lang="en-US" altLang="ja-JP" dirty="0"/>
          </a:p>
          <a:p>
            <a:pPr marL="252000"/>
            <a:r>
              <a:rPr lang="ja-JP" altLang="en-US" dirty="0"/>
              <a:t>　　　   ビジネス文に自動で書き換えるＡＩ</a:t>
            </a:r>
            <a:endParaRPr lang="en-US" altLang="ja-JP" dirty="0"/>
          </a:p>
          <a:p>
            <a:pPr marL="252000">
              <a:spcAft>
                <a:spcPts val="600"/>
              </a:spcAft>
            </a:pPr>
            <a:r>
              <a:rPr lang="ja-JP" altLang="en-US" dirty="0"/>
              <a:t>　　　   簡潔版と丁寧版の</a:t>
            </a:r>
            <a:r>
              <a:rPr lang="en-US" altLang="ja-JP" dirty="0"/>
              <a:t>2</a:t>
            </a:r>
            <a:r>
              <a:rPr lang="ja-JP" altLang="en-US" dirty="0"/>
              <a:t>種類を出力するＡＩ</a:t>
            </a:r>
            <a:endParaRPr lang="en-US" altLang="ja-JP" dirty="0"/>
          </a:p>
          <a:p>
            <a:pPr marL="252000">
              <a:spcAft>
                <a:spcPts val="600"/>
              </a:spcAft>
            </a:pPr>
            <a:endParaRPr lang="en-US" altLang="ja-JP" dirty="0"/>
          </a:p>
          <a:p>
            <a:pPr marL="252000">
              <a:spcAft>
                <a:spcPts val="600"/>
              </a:spcAft>
            </a:pPr>
            <a:r>
              <a:rPr lang="ja-JP" altLang="en-US" dirty="0"/>
              <a:t>例３：資料作成サポート系</a:t>
            </a:r>
          </a:p>
          <a:p>
            <a:pPr marL="252000"/>
            <a:r>
              <a:rPr lang="ja-JP" altLang="en-US" dirty="0"/>
              <a:t>　　　   スライド構成を提案するＡＩ</a:t>
            </a:r>
            <a:endParaRPr lang="en-US" altLang="ja-JP" dirty="0"/>
          </a:p>
          <a:p>
            <a:pPr marL="252000">
              <a:spcAft>
                <a:spcPts val="1200"/>
              </a:spcAft>
            </a:pPr>
            <a:r>
              <a:rPr lang="ja-JP" altLang="en-US" dirty="0"/>
              <a:t>　　　   見出し案やセクション案を自動生成するＡＩ</a:t>
            </a:r>
            <a:endParaRPr lang="en-US" altLang="ja-JP" dirty="0"/>
          </a:p>
          <a:p>
            <a:pPr marL="252000">
              <a:spcAft>
                <a:spcPts val="1200"/>
              </a:spcAft>
            </a:pPr>
            <a:endParaRPr lang="en-US" altLang="ja-JP" dirty="0"/>
          </a:p>
          <a:p>
            <a:pPr marL="252000">
              <a:spcAft>
                <a:spcPts val="1200"/>
              </a:spcAft>
            </a:pPr>
            <a:r>
              <a:rPr lang="ja-JP" altLang="en-US" dirty="0"/>
              <a:t>このように、目的ごとに特化した</a:t>
            </a:r>
            <a:r>
              <a:rPr lang="en-US" altLang="ja-JP" dirty="0"/>
              <a:t>MY</a:t>
            </a:r>
            <a:r>
              <a:rPr lang="ja-JP" altLang="en-US" dirty="0"/>
              <a:t>生成ＡＩを作成できることが大きな利点です。</a:t>
            </a:r>
            <a:endParaRPr lang="en-US" altLang="ja-JP" dirty="0"/>
          </a:p>
          <a:p>
            <a:pPr marL="252000">
              <a:spcAft>
                <a:spcPts val="1200"/>
              </a:spcAft>
            </a:pPr>
            <a:endParaRPr lang="en-US" altLang="ja-JP" dirty="0"/>
          </a:p>
          <a:p>
            <a:pPr>
              <a:spcAft>
                <a:spcPts val="600"/>
              </a:spcAft>
            </a:pPr>
            <a:r>
              <a:rPr lang="en-US" altLang="ja-JP" dirty="0"/>
              <a:t>(3)</a:t>
            </a:r>
            <a:r>
              <a:rPr lang="ja-JP" altLang="en-US" dirty="0"/>
              <a:t> 自分好みに細かくカスタマイズできる</a:t>
            </a:r>
            <a:endParaRPr lang="en-US" altLang="ja-JP" dirty="0"/>
          </a:p>
          <a:p>
            <a:pPr>
              <a:spcAft>
                <a:spcPts val="600"/>
              </a:spcAft>
            </a:pPr>
            <a:endParaRPr lang="ja-JP" altLang="en-US" dirty="0"/>
          </a:p>
          <a:p>
            <a:pPr marL="252000">
              <a:spcAft>
                <a:spcPts val="1200"/>
              </a:spcAft>
            </a:pPr>
            <a:r>
              <a:rPr lang="en-US" altLang="ja-JP" dirty="0"/>
              <a:t>MY</a:t>
            </a:r>
            <a:r>
              <a:rPr lang="ja-JP" altLang="en-US" dirty="0"/>
              <a:t>生成ＡＩは、自分だけのオリジナルＡＩアシスタントとして最適化して運用できます。</a:t>
            </a:r>
          </a:p>
          <a:p>
            <a:pPr marL="252000"/>
            <a:r>
              <a:rPr lang="ja-JP" altLang="en-US" dirty="0"/>
              <a:t>例：回答の口調</a:t>
            </a:r>
            <a:r>
              <a:rPr lang="en-US" altLang="ja-JP" dirty="0"/>
              <a:t>(</a:t>
            </a:r>
            <a:r>
              <a:rPr lang="ja-JP" altLang="en-US" dirty="0"/>
              <a:t>丁寧・カジュアルなど</a:t>
            </a:r>
            <a:r>
              <a:rPr lang="en-US" altLang="ja-JP" dirty="0"/>
              <a:t>)</a:t>
            </a:r>
          </a:p>
          <a:p>
            <a:pPr marL="252000"/>
            <a:r>
              <a:rPr lang="en-US" altLang="ja-JP" dirty="0"/>
              <a:t>      </a:t>
            </a:r>
            <a:r>
              <a:rPr lang="ja-JP" altLang="en-US" dirty="0"/>
              <a:t>得意分野</a:t>
            </a:r>
            <a:r>
              <a:rPr lang="en-US" altLang="ja-JP" dirty="0"/>
              <a:t>(</a:t>
            </a:r>
            <a:r>
              <a:rPr lang="ja-JP" altLang="en-US" dirty="0"/>
              <a:t>公務員試験対策・文章添削・画像プロンプト作成など</a:t>
            </a:r>
            <a:r>
              <a:rPr lang="en-US" altLang="ja-JP" dirty="0"/>
              <a:t>)</a:t>
            </a:r>
            <a:r>
              <a:rPr lang="ja-JP" altLang="en-US" dirty="0"/>
              <a:t>　</a:t>
            </a:r>
            <a:endParaRPr lang="en-US" altLang="ja-JP" dirty="0"/>
          </a:p>
          <a:p>
            <a:pPr marL="252000"/>
            <a:r>
              <a:rPr lang="ja-JP" altLang="en-US" dirty="0"/>
              <a:t>　　  参照させたい資料</a:t>
            </a:r>
            <a:r>
              <a:rPr lang="en-US" altLang="ja-JP" dirty="0"/>
              <a:t>(</a:t>
            </a:r>
            <a:r>
              <a:rPr lang="ja-JP" altLang="en-US" dirty="0"/>
              <a:t>授業プリント・</a:t>
            </a:r>
            <a:r>
              <a:rPr lang="en-US" altLang="ja-JP" dirty="0"/>
              <a:t>PDF</a:t>
            </a:r>
            <a:r>
              <a:rPr lang="ja-JP" altLang="en-US" dirty="0"/>
              <a:t>・メモ 等</a:t>
            </a:r>
            <a:r>
              <a:rPr lang="en-US" altLang="ja-JP" dirty="0"/>
              <a:t>)</a:t>
            </a:r>
          </a:p>
          <a:p>
            <a:pPr marL="252000">
              <a:spcAft>
                <a:spcPts val="1200"/>
              </a:spcAft>
            </a:pPr>
            <a:r>
              <a:rPr lang="ja-JP" altLang="en-US" dirty="0"/>
              <a:t>　　  好みの画像生成スタイル</a:t>
            </a:r>
            <a:r>
              <a:rPr lang="en-US" altLang="ja-JP" dirty="0"/>
              <a:t>(</a:t>
            </a:r>
            <a:r>
              <a:rPr lang="ja-JP" altLang="en-US" dirty="0"/>
              <a:t>リアル・アニメ風・ポップ など</a:t>
            </a:r>
            <a:r>
              <a:rPr lang="en-US" altLang="ja-JP" dirty="0"/>
              <a:t>)</a:t>
            </a:r>
          </a:p>
          <a:p>
            <a:pPr marL="252000">
              <a:spcAft>
                <a:spcPts val="1200"/>
              </a:spcAft>
            </a:pPr>
            <a:endParaRPr lang="en-US" altLang="ja-JP" dirty="0"/>
          </a:p>
          <a:p>
            <a:pPr marL="252000"/>
            <a:r>
              <a:rPr lang="ja-JP" altLang="en-US" dirty="0"/>
              <a:t>これらを組み合わせて設定していくことで、「自分のニーズに合わせて成長していくＡＩ」 として活用することができます。</a:t>
            </a:r>
          </a:p>
          <a:p>
            <a:endParaRPr kumimoji="1" lang="ja-JP" altLang="en-US" dirty="0"/>
          </a:p>
        </p:txBody>
      </p:sp>
      <p:sp>
        <p:nvSpPr>
          <p:cNvPr id="4" name="スライド番号プレースホルダー 3">
            <a:extLst>
              <a:ext uri="{FF2B5EF4-FFF2-40B4-BE49-F238E27FC236}">
                <a16:creationId xmlns:a16="http://schemas.microsoft.com/office/drawing/2014/main" id="{0F420374-5D0B-CFBB-38A4-FFB82DC8CB45}"/>
              </a:ext>
            </a:extLst>
          </p:cNvPr>
          <p:cNvSpPr>
            <a:spLocks noGrp="1"/>
          </p:cNvSpPr>
          <p:nvPr>
            <p:ph type="sldNum" sz="quarter" idx="5"/>
          </p:nvPr>
        </p:nvSpPr>
        <p:spPr/>
        <p:txBody>
          <a:bodyPr/>
          <a:lstStyle/>
          <a:p>
            <a:fld id="{A5664C10-A862-47DC-805D-B2FBFBC26E44}" type="slidenum">
              <a:rPr kumimoji="1" lang="ja-JP" altLang="en-US" smtClean="0"/>
              <a:t>77</a:t>
            </a:fld>
            <a:endParaRPr kumimoji="1" lang="ja-JP" altLang="en-US"/>
          </a:p>
        </p:txBody>
      </p:sp>
    </p:spTree>
    <p:extLst>
      <p:ext uri="{BB962C8B-B14F-4D97-AF65-F5344CB8AC3E}">
        <p14:creationId xmlns:p14="http://schemas.microsoft.com/office/powerpoint/2010/main" val="28681259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ここからは、生成ＡＩを活用できるもう一つの分野である「自己分析」について学びます。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78</a:t>
            </a:fld>
            <a:endParaRPr kumimoji="1" lang="ja-JP" altLang="en-US"/>
          </a:p>
        </p:txBody>
      </p:sp>
    </p:spTree>
    <p:extLst>
      <p:ext uri="{BB962C8B-B14F-4D97-AF65-F5344CB8AC3E}">
        <p14:creationId xmlns:p14="http://schemas.microsoft.com/office/powerpoint/2010/main" val="953967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B6786-62E6-C618-F986-4A364A1B843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088848F-4ABA-F3E0-1870-8A1672E02D4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71E3FC-3874-14A6-A2BF-797D60D97444}"/>
              </a:ext>
            </a:extLst>
          </p:cNvPr>
          <p:cNvSpPr>
            <a:spLocks noGrp="1"/>
          </p:cNvSpPr>
          <p:nvPr>
            <p:ph type="body" idx="1"/>
          </p:nvPr>
        </p:nvSpPr>
        <p:spPr/>
        <p:txBody>
          <a:bodyPr/>
          <a:lstStyle/>
          <a:p>
            <a:pPr marL="0" indent="0">
              <a:lnSpc>
                <a:spcPct val="120000"/>
              </a:lnSpc>
              <a:buNone/>
            </a:pPr>
            <a:r>
              <a:rPr kumimoji="1" lang="ja-JP" altLang="en-US" dirty="0"/>
              <a:t>機械学習とは、ＡＩにデータを与えて学習させ、賢くする仕組みのことです。</a:t>
            </a:r>
          </a:p>
          <a:p>
            <a:pPr marL="0" indent="0">
              <a:lnSpc>
                <a:spcPct val="120000"/>
              </a:lnSpc>
              <a:spcAft>
                <a:spcPts val="1200"/>
              </a:spcAft>
              <a:buNone/>
            </a:pPr>
            <a:r>
              <a:rPr kumimoji="1" lang="ja-JP" altLang="en-US" dirty="0"/>
              <a:t>ＡＩが大量の学習データからパターンやルールを見つけ出し、判断や予測ができるようになります。</a:t>
            </a:r>
            <a:endParaRPr kumimoji="1" lang="en-US" altLang="ja-JP" dirty="0"/>
          </a:p>
          <a:p>
            <a:pPr marL="0" indent="0">
              <a:lnSpc>
                <a:spcPct val="120000"/>
              </a:lnSpc>
              <a:spcAft>
                <a:spcPts val="1200"/>
              </a:spcAft>
              <a:buNone/>
            </a:pPr>
            <a:endParaRPr kumimoji="1" lang="ja-JP" altLang="en-US" dirty="0"/>
          </a:p>
          <a:p>
            <a:pPr marL="0" indent="0">
              <a:lnSpc>
                <a:spcPct val="120000"/>
              </a:lnSpc>
              <a:buNone/>
            </a:pPr>
            <a:r>
              <a:rPr kumimoji="1" lang="ja-JP" altLang="en-US" dirty="0"/>
              <a:t>機械学習に「教師あり学習」「教師なし学習」「強化学習」の３つの学習方法があります。</a:t>
            </a:r>
            <a:endParaRPr kumimoji="1" lang="en-US" altLang="ja-JP" dirty="0"/>
          </a:p>
          <a:p>
            <a:pPr marL="0" indent="0">
              <a:lnSpc>
                <a:spcPct val="120000"/>
              </a:lnSpc>
              <a:buNone/>
            </a:pPr>
            <a:r>
              <a:rPr kumimoji="1" lang="ja-JP" altLang="en-US" dirty="0"/>
              <a:t>ここでは、それぞれの特徴と具体例を整理して解説します。</a:t>
            </a:r>
          </a:p>
          <a:p>
            <a:endParaRPr kumimoji="1" lang="ja-JP" altLang="en-US" dirty="0"/>
          </a:p>
        </p:txBody>
      </p:sp>
      <p:sp>
        <p:nvSpPr>
          <p:cNvPr id="4" name="スライド番号プレースホルダー 3">
            <a:extLst>
              <a:ext uri="{FF2B5EF4-FFF2-40B4-BE49-F238E27FC236}">
                <a16:creationId xmlns:a16="http://schemas.microsoft.com/office/drawing/2014/main" id="{66F859B3-9451-5B99-7F66-C64B3B886DEA}"/>
              </a:ext>
            </a:extLst>
          </p:cNvPr>
          <p:cNvSpPr>
            <a:spLocks noGrp="1"/>
          </p:cNvSpPr>
          <p:nvPr>
            <p:ph type="sldNum" sz="quarter" idx="5"/>
          </p:nvPr>
        </p:nvSpPr>
        <p:spPr/>
        <p:txBody>
          <a:bodyPr/>
          <a:lstStyle/>
          <a:p>
            <a:fld id="{A5664C10-A862-47DC-805D-B2FBFBC26E44}" type="slidenum">
              <a:rPr kumimoji="1" lang="ja-JP" altLang="en-US" smtClean="0"/>
              <a:t>7</a:t>
            </a:fld>
            <a:endParaRPr kumimoji="1" lang="ja-JP" altLang="en-US"/>
          </a:p>
        </p:txBody>
      </p:sp>
    </p:spTree>
    <p:extLst>
      <p:ext uri="{BB962C8B-B14F-4D97-AF65-F5344CB8AC3E}">
        <p14:creationId xmlns:p14="http://schemas.microsoft.com/office/powerpoint/2010/main" val="11532123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自己分析とは、「自分自身を理解すること」と「相手（組織・自治体）を理解すること」からはじまります。</a:t>
            </a:r>
            <a:endParaRPr kumimoji="1" lang="en-US" altLang="ja-JP" dirty="0"/>
          </a:p>
          <a:p>
            <a:r>
              <a:rPr kumimoji="1" lang="ja-JP" altLang="en-US" dirty="0"/>
              <a:t>公務員試験や面接対策においても、自分の強み・価値観・適性を明確にすることは欠かせません。</a:t>
            </a:r>
            <a:endParaRPr kumimoji="1" lang="en-US" altLang="ja-JP" dirty="0"/>
          </a:p>
          <a:p>
            <a:r>
              <a:rPr kumimoji="1" lang="ja-JP" altLang="en-US" dirty="0"/>
              <a:t>なぜなら、志望動機も自己</a:t>
            </a:r>
            <a:r>
              <a:rPr kumimoji="1" lang="en-US" altLang="ja-JP" dirty="0"/>
              <a:t>PR</a:t>
            </a:r>
            <a:r>
              <a:rPr kumimoji="1" lang="ja-JP" altLang="en-US" dirty="0"/>
              <a:t>も、自分がどのような人物であるかを理解していなければ作れないためです。</a:t>
            </a:r>
            <a:endParaRPr kumimoji="1" lang="en-US" altLang="ja-JP" dirty="0"/>
          </a:p>
          <a:p>
            <a:endParaRPr kumimoji="1" lang="ja-JP" altLang="en-US" dirty="0"/>
          </a:p>
          <a:p>
            <a:pPr>
              <a:spcBef>
                <a:spcPts val="1200"/>
              </a:spcBef>
              <a:spcAft>
                <a:spcPts val="600"/>
              </a:spcAft>
            </a:pPr>
            <a:r>
              <a:rPr kumimoji="1" lang="en-US" altLang="ja-JP" dirty="0"/>
              <a:t>(1)</a:t>
            </a:r>
            <a:r>
              <a:rPr kumimoji="1" lang="ja-JP" altLang="en-US" dirty="0"/>
              <a:t> 自己分析が不足している場合に起こる問題</a:t>
            </a:r>
            <a:endParaRPr kumimoji="1" lang="en-US" altLang="ja-JP" dirty="0"/>
          </a:p>
          <a:p>
            <a:pPr>
              <a:spcBef>
                <a:spcPts val="1200"/>
              </a:spcBef>
              <a:spcAft>
                <a:spcPts val="600"/>
              </a:spcAft>
            </a:pPr>
            <a:endParaRPr kumimoji="1" lang="ja-JP" altLang="en-US" dirty="0"/>
          </a:p>
          <a:p>
            <a:pPr marL="252000">
              <a:spcAft>
                <a:spcPts val="1200"/>
              </a:spcAft>
            </a:pPr>
            <a:r>
              <a:rPr kumimoji="1" lang="ja-JP" altLang="en-US" dirty="0"/>
              <a:t>自己分析が不足していると、次のような状態に陥りやすくなります。</a:t>
            </a:r>
            <a:endParaRPr kumimoji="1" lang="en-US" altLang="ja-JP" dirty="0"/>
          </a:p>
          <a:p>
            <a:pPr marL="252000">
              <a:spcAft>
                <a:spcPts val="1200"/>
              </a:spcAft>
            </a:pPr>
            <a:endParaRPr kumimoji="1" lang="ja-JP" altLang="en-US" dirty="0"/>
          </a:p>
          <a:p>
            <a:pPr marL="252000"/>
            <a:r>
              <a:rPr kumimoji="1" lang="ja-JP" altLang="en-US" dirty="0"/>
              <a:t>「あなたの強みは？」と聞かれて答えられない</a:t>
            </a:r>
          </a:p>
          <a:p>
            <a:pPr marL="252000"/>
            <a:r>
              <a:rPr kumimoji="1" lang="ja-JP" altLang="en-US" dirty="0"/>
              <a:t>「なぜその自治体を志望するのか？」の説明が浅くなる</a:t>
            </a:r>
            <a:endParaRPr kumimoji="1" lang="en-US" altLang="ja-JP" dirty="0"/>
          </a:p>
          <a:p>
            <a:pPr marL="252000"/>
            <a:r>
              <a:rPr kumimoji="1" lang="ja-JP" altLang="en-US" dirty="0"/>
              <a:t>エピソードが抽象的になり、説得力に欠ける　</a:t>
            </a:r>
            <a:r>
              <a:rPr kumimoji="1" lang="ja-JP" altLang="en-US" sz="1000" dirty="0"/>
              <a:t>など</a:t>
            </a:r>
            <a:endParaRPr kumimoji="1" lang="en-US" altLang="ja-JP" sz="1000" dirty="0"/>
          </a:p>
          <a:p>
            <a:pPr marL="252000"/>
            <a:endParaRPr kumimoji="1" lang="ja-JP" altLang="en-US" dirty="0"/>
          </a:p>
          <a:p>
            <a:pPr>
              <a:spcBef>
                <a:spcPts val="1200"/>
              </a:spcBef>
              <a:spcAft>
                <a:spcPts val="600"/>
              </a:spcAft>
            </a:pPr>
            <a:r>
              <a:rPr kumimoji="1" lang="en-US" altLang="ja-JP" dirty="0"/>
              <a:t>(2)</a:t>
            </a:r>
            <a:r>
              <a:rPr kumimoji="1" lang="ja-JP" altLang="en-US" dirty="0"/>
              <a:t> 自己分析ができている場合の効果</a:t>
            </a:r>
            <a:endParaRPr kumimoji="1" lang="en-US" altLang="ja-JP" dirty="0"/>
          </a:p>
          <a:p>
            <a:pPr>
              <a:spcBef>
                <a:spcPts val="1200"/>
              </a:spcBef>
              <a:spcAft>
                <a:spcPts val="600"/>
              </a:spcAft>
            </a:pPr>
            <a:endParaRPr kumimoji="1" lang="ja-JP" altLang="en-US" dirty="0"/>
          </a:p>
          <a:p>
            <a:pPr marL="252000">
              <a:spcAft>
                <a:spcPts val="1200"/>
              </a:spcAft>
            </a:pPr>
            <a:r>
              <a:rPr kumimoji="1" lang="ja-JP" altLang="en-US" dirty="0"/>
              <a:t>自己分析が十分であると、次のようなメリットが生まれます。</a:t>
            </a:r>
            <a:endParaRPr kumimoji="1" lang="en-US" altLang="ja-JP" dirty="0"/>
          </a:p>
          <a:p>
            <a:pPr marL="252000">
              <a:spcAft>
                <a:spcPts val="1200"/>
              </a:spcAft>
            </a:pPr>
            <a:endParaRPr kumimoji="1" lang="en-US" altLang="ja-JP" dirty="0"/>
          </a:p>
          <a:p>
            <a:pPr marL="252000">
              <a:spcAft>
                <a:spcPts val="1200"/>
              </a:spcAft>
            </a:pPr>
            <a:r>
              <a:rPr kumimoji="1" lang="ja-JP" altLang="en-US" dirty="0"/>
              <a:t>自己</a:t>
            </a:r>
            <a:r>
              <a:rPr kumimoji="1" lang="en-US" altLang="ja-JP" dirty="0"/>
              <a:t>PR</a:t>
            </a:r>
            <a:r>
              <a:rPr kumimoji="1" lang="ja-JP" altLang="en-US" dirty="0"/>
              <a:t>に一貫性が生まれ、相手から信頼されやすい</a:t>
            </a:r>
            <a:endParaRPr kumimoji="1" lang="en-US" altLang="ja-JP" dirty="0"/>
          </a:p>
          <a:p>
            <a:pPr marL="252000">
              <a:spcAft>
                <a:spcPts val="1200"/>
              </a:spcAft>
            </a:pPr>
            <a:r>
              <a:rPr kumimoji="1" lang="ja-JP" altLang="en-US" dirty="0"/>
              <a:t>志望動機が相手に響く内容になる</a:t>
            </a:r>
            <a:endParaRPr kumimoji="1" lang="en-US" altLang="ja-JP" dirty="0"/>
          </a:p>
          <a:p>
            <a:pPr marL="252000">
              <a:spcAft>
                <a:spcPts val="1200"/>
              </a:spcAft>
            </a:pPr>
            <a:r>
              <a:rPr kumimoji="1" lang="ja-JP" altLang="en-US" dirty="0"/>
              <a:t>面接で迷いがなくなり、自信を持って話せる　</a:t>
            </a:r>
            <a:r>
              <a:rPr kumimoji="1" lang="ja-JP" altLang="en-US" sz="1000" dirty="0"/>
              <a:t>など</a:t>
            </a:r>
            <a:endParaRPr kumimoji="1" lang="ja-JP" altLang="en-US" dirty="0"/>
          </a:p>
          <a:p>
            <a:endParaRPr kumimoji="1" lang="en-US" altLang="ja-JP" sz="1000" dirty="0"/>
          </a:p>
          <a:p>
            <a:pPr>
              <a:spcAft>
                <a:spcPts val="600"/>
              </a:spcAft>
            </a:pPr>
            <a:r>
              <a:rPr kumimoji="1" lang="en-US" altLang="ja-JP" dirty="0"/>
              <a:t>(3)</a:t>
            </a:r>
            <a:r>
              <a:rPr kumimoji="1" lang="ja-JP" altLang="en-US" dirty="0"/>
              <a:t> 強みが思いつかないときは経験を振り返る</a:t>
            </a:r>
            <a:endParaRPr kumimoji="1" lang="en-US" altLang="ja-JP" dirty="0"/>
          </a:p>
          <a:p>
            <a:pPr>
              <a:spcAft>
                <a:spcPts val="600"/>
              </a:spcAft>
            </a:pPr>
            <a:endParaRPr kumimoji="1" lang="ja-JP" altLang="en-US" dirty="0"/>
          </a:p>
          <a:p>
            <a:pPr marL="252000">
              <a:spcAft>
                <a:spcPts val="1200"/>
              </a:spcAft>
            </a:pPr>
            <a:r>
              <a:rPr kumimoji="1" lang="ja-JP" altLang="en-US" dirty="0"/>
              <a:t>強みは、特別な成功体験からではなく、日常の経験から見つかることが多くあります。</a:t>
            </a:r>
            <a:endParaRPr kumimoji="1" lang="en-US" altLang="ja-JP" dirty="0"/>
          </a:p>
          <a:p>
            <a:pPr marL="252000">
              <a:spcAft>
                <a:spcPts val="1200"/>
              </a:spcAft>
            </a:pPr>
            <a:endParaRPr kumimoji="1" lang="ja-JP" altLang="en-US" dirty="0"/>
          </a:p>
          <a:p>
            <a:pPr marL="423450" indent="-171450">
              <a:spcAft>
                <a:spcPts val="600"/>
              </a:spcAft>
              <a:buFont typeface="Arial" panose="020B0604020202020204" pitchFamily="34" charset="0"/>
              <a:buChar char="•"/>
            </a:pPr>
            <a:r>
              <a:rPr kumimoji="1" lang="ja-JP" altLang="en-US" dirty="0"/>
              <a:t>強みのヒントは日常生活のさまざま場面にある</a:t>
            </a:r>
            <a:endParaRPr kumimoji="1" lang="en-US" altLang="ja-JP" dirty="0"/>
          </a:p>
          <a:p>
            <a:pPr marL="252000" indent="0">
              <a:spcAft>
                <a:spcPts val="600"/>
              </a:spcAft>
              <a:buFont typeface="Arial" panose="020B0604020202020204" pitchFamily="34" charset="0"/>
              <a:buNone/>
            </a:pPr>
            <a:r>
              <a:rPr kumimoji="1" lang="ja-JP" altLang="en-US" dirty="0"/>
              <a:t>　　「学校生活、アルバイト、家庭での役割、部活動・サークル、趣味や習慣」など、これらの中に、必ず強みにつながる要素があります。</a:t>
            </a:r>
            <a:endParaRPr kumimoji="1" lang="en-US" altLang="ja-JP" dirty="0"/>
          </a:p>
          <a:p>
            <a:pPr marL="252000">
              <a:spcAft>
                <a:spcPts val="600"/>
              </a:spcAft>
            </a:pPr>
            <a:endParaRPr kumimoji="1" lang="ja-JP" altLang="en-US" dirty="0"/>
          </a:p>
          <a:p>
            <a:pPr marL="423450" indent="-171450">
              <a:spcAft>
                <a:spcPts val="600"/>
              </a:spcAft>
              <a:buFont typeface="Arial" panose="020B0604020202020204" pitchFamily="34" charset="0"/>
              <a:buChar char="•"/>
            </a:pPr>
            <a:r>
              <a:rPr kumimoji="1" lang="ja-JP" altLang="en-US" dirty="0"/>
              <a:t>経験から見える強みの例</a:t>
            </a:r>
            <a:endParaRPr kumimoji="1" lang="en-US" altLang="ja-JP" dirty="0"/>
          </a:p>
          <a:p>
            <a:pPr marL="252000" indent="0">
              <a:spcAft>
                <a:spcPts val="600"/>
              </a:spcAft>
              <a:buFont typeface="Arial" panose="020B0604020202020204" pitchFamily="34" charset="0"/>
              <a:buNone/>
            </a:pPr>
            <a:r>
              <a:rPr kumimoji="1" lang="ja-JP" altLang="en-US" dirty="0"/>
              <a:t>　　「毎日続けた」</a:t>
            </a:r>
            <a:r>
              <a:rPr kumimoji="1" lang="en-US" altLang="ja-JP" dirty="0"/>
              <a:t>	</a:t>
            </a:r>
            <a:r>
              <a:rPr kumimoji="1" lang="ja-JP" altLang="en-US" dirty="0"/>
              <a:t>→　継続力</a:t>
            </a:r>
            <a:endParaRPr kumimoji="1" lang="en-US" altLang="ja-JP" dirty="0"/>
          </a:p>
          <a:p>
            <a:pPr marL="252000" indent="0">
              <a:spcAft>
                <a:spcPts val="600"/>
              </a:spcAft>
              <a:buFont typeface="Arial" panose="020B0604020202020204" pitchFamily="34" charset="0"/>
              <a:buNone/>
            </a:pPr>
            <a:r>
              <a:rPr kumimoji="1" lang="ja-JP" altLang="en-US" dirty="0"/>
              <a:t>　　「人に頼られた」</a:t>
            </a:r>
            <a:r>
              <a:rPr kumimoji="1" lang="en-US" altLang="ja-JP" dirty="0"/>
              <a:t>	</a:t>
            </a:r>
            <a:r>
              <a:rPr kumimoji="1" lang="ja-JP" altLang="en-US" dirty="0"/>
              <a:t>→　信頼性</a:t>
            </a:r>
            <a:endParaRPr kumimoji="1" lang="en-US" altLang="ja-JP" dirty="0"/>
          </a:p>
          <a:p>
            <a:pPr marL="252000" indent="0">
              <a:spcAft>
                <a:spcPts val="600"/>
              </a:spcAft>
              <a:buFont typeface="Arial" panose="020B0604020202020204" pitchFamily="34" charset="0"/>
              <a:buNone/>
            </a:pPr>
            <a:r>
              <a:rPr kumimoji="1" lang="ja-JP" altLang="en-US" dirty="0"/>
              <a:t>　　「工夫が好き」</a:t>
            </a:r>
            <a:r>
              <a:rPr kumimoji="1" lang="en-US" altLang="ja-JP" dirty="0"/>
              <a:t>	</a:t>
            </a:r>
            <a:r>
              <a:rPr kumimoji="1" lang="ja-JP" altLang="en-US" dirty="0"/>
              <a:t>→　改善意欲</a:t>
            </a:r>
            <a:endParaRPr kumimoji="1" lang="en-US" altLang="ja-JP" dirty="0"/>
          </a:p>
          <a:p>
            <a:pPr marL="252000" defTabSz="360000">
              <a:spcAft>
                <a:spcPts val="600"/>
              </a:spcAft>
            </a:pPr>
            <a:endParaRPr kumimoji="1" lang="ja-JP" altLang="en-US" dirty="0"/>
          </a:p>
          <a:p>
            <a:pPr>
              <a:spcAft>
                <a:spcPts val="600"/>
              </a:spcAft>
            </a:pPr>
            <a:r>
              <a:rPr kumimoji="1" lang="en-US" altLang="ja-JP" dirty="0"/>
              <a:t>(4)</a:t>
            </a:r>
            <a:r>
              <a:rPr kumimoji="1" lang="ja-JP" altLang="en-US" dirty="0"/>
              <a:t> 弱みは「言い換え」で強みに変えられる</a:t>
            </a:r>
            <a:endParaRPr kumimoji="1" lang="en-US" altLang="ja-JP" dirty="0"/>
          </a:p>
          <a:p>
            <a:pPr>
              <a:spcAft>
                <a:spcPts val="600"/>
              </a:spcAft>
            </a:pPr>
            <a:endParaRPr kumimoji="1" lang="ja-JP" altLang="en-US" dirty="0"/>
          </a:p>
          <a:p>
            <a:pPr marL="252000"/>
            <a:r>
              <a:rPr kumimoji="1" lang="ja-JP" altLang="en-US" dirty="0"/>
              <a:t>弱みは、そのまま弱点として扱う必要はありません。</a:t>
            </a:r>
            <a:endParaRPr kumimoji="1" lang="en-US" altLang="ja-JP" dirty="0"/>
          </a:p>
          <a:p>
            <a:pPr marL="252000">
              <a:spcAft>
                <a:spcPts val="1200"/>
              </a:spcAft>
            </a:pPr>
            <a:r>
              <a:rPr kumimoji="1" lang="ja-JP" altLang="en-US" dirty="0"/>
              <a:t>見方を変えることで、強みとして表現できます。</a:t>
            </a:r>
            <a:endParaRPr kumimoji="1" lang="en-US" altLang="ja-JP" dirty="0"/>
          </a:p>
          <a:p>
            <a:pPr marL="252000">
              <a:spcAft>
                <a:spcPts val="1200"/>
              </a:spcAft>
            </a:pPr>
            <a:endParaRPr kumimoji="1" lang="en-US" altLang="ja-JP" dirty="0"/>
          </a:p>
          <a:p>
            <a:pPr marL="252000" defTabSz="360000">
              <a:spcAft>
                <a:spcPts val="1200"/>
              </a:spcAft>
            </a:pPr>
            <a:r>
              <a:rPr kumimoji="1" lang="ja-JP" altLang="en-US" dirty="0"/>
              <a:t>慎重すぎる</a:t>
            </a:r>
            <a:r>
              <a:rPr kumimoji="1" lang="en-US" altLang="ja-JP" dirty="0"/>
              <a:t>	</a:t>
            </a:r>
            <a:r>
              <a:rPr kumimoji="1" lang="ja-JP" altLang="en-US" dirty="0"/>
              <a:t>→　ミスが少ない／確認力が高い</a:t>
            </a:r>
            <a:endParaRPr kumimoji="1" lang="en-US" altLang="ja-JP" dirty="0"/>
          </a:p>
          <a:p>
            <a:pPr marL="252000" defTabSz="360000">
              <a:spcAft>
                <a:spcPts val="1200"/>
              </a:spcAft>
            </a:pPr>
            <a:r>
              <a:rPr kumimoji="1" lang="ja-JP" altLang="en-US" dirty="0"/>
              <a:t>心配性</a:t>
            </a:r>
            <a:r>
              <a:rPr kumimoji="1" lang="en-US" altLang="ja-JP" dirty="0"/>
              <a:t>		</a:t>
            </a:r>
            <a:r>
              <a:rPr kumimoji="1" lang="ja-JP" altLang="en-US" dirty="0"/>
              <a:t>→　リスク管理が得意</a:t>
            </a:r>
            <a:endParaRPr kumimoji="1" lang="en-US" altLang="ja-JP" dirty="0"/>
          </a:p>
          <a:p>
            <a:pPr marL="252000" defTabSz="360000">
              <a:spcAft>
                <a:spcPts val="1200"/>
              </a:spcAft>
            </a:pPr>
            <a:r>
              <a:rPr kumimoji="1" lang="ja-JP" altLang="en-US" dirty="0"/>
              <a:t>優柔不断</a:t>
            </a:r>
            <a:r>
              <a:rPr kumimoji="1" lang="en-US" altLang="ja-JP" dirty="0"/>
              <a:t>	</a:t>
            </a:r>
            <a:r>
              <a:rPr kumimoji="1" lang="ja-JP" altLang="en-US" dirty="0"/>
              <a:t>→　周囲の意見を丁寧に聞ける</a:t>
            </a:r>
            <a:endParaRPr kumimoji="1" lang="en-US" altLang="ja-JP" dirty="0"/>
          </a:p>
          <a:p>
            <a:pPr marL="252000" defTabSz="360000">
              <a:spcAft>
                <a:spcPts val="1200"/>
              </a:spcAft>
            </a:pPr>
            <a:r>
              <a:rPr kumimoji="1" lang="ja-JP" altLang="en-US" dirty="0"/>
              <a:t>おとなしい</a:t>
            </a:r>
            <a:r>
              <a:rPr kumimoji="1" lang="en-US" altLang="ja-JP" dirty="0"/>
              <a:t>	</a:t>
            </a:r>
            <a:r>
              <a:rPr kumimoji="1" lang="ja-JP" altLang="en-US" dirty="0"/>
              <a:t>→　相手を尊重する姿勢がある</a:t>
            </a:r>
            <a:endParaRPr kumimoji="1" lang="en-US" altLang="ja-JP" dirty="0"/>
          </a:p>
          <a:p>
            <a:pPr marL="252000">
              <a:spcAft>
                <a:spcPts val="1200"/>
              </a:spcAft>
            </a:pPr>
            <a:endParaRPr kumimoji="1" lang="ja-JP" altLang="en-US" dirty="0"/>
          </a:p>
          <a:p>
            <a:pPr marL="252000"/>
            <a:r>
              <a:rPr kumimoji="1" lang="ja-JP" altLang="en-US" dirty="0"/>
              <a:t>こうした“言い換え”は、自己</a:t>
            </a:r>
            <a:r>
              <a:rPr kumimoji="1" lang="en-US" altLang="ja-JP" dirty="0"/>
              <a:t>PR</a:t>
            </a:r>
            <a:r>
              <a:rPr kumimoji="1" lang="ja-JP" altLang="en-US" dirty="0"/>
              <a:t>の重要な素材になります。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79</a:t>
            </a:fld>
            <a:endParaRPr kumimoji="1" lang="ja-JP" altLang="en-US"/>
          </a:p>
        </p:txBody>
      </p:sp>
    </p:spTree>
    <p:extLst>
      <p:ext uri="{BB962C8B-B14F-4D97-AF65-F5344CB8AC3E}">
        <p14:creationId xmlns:p14="http://schemas.microsoft.com/office/powerpoint/2010/main" val="3442154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自己分析において最も重要なのは、「自分を客観的に捉える力＝自己認識」です。</a:t>
            </a:r>
            <a:endParaRPr kumimoji="1" lang="en-US" altLang="ja-JP" dirty="0"/>
          </a:p>
          <a:p>
            <a:r>
              <a:rPr kumimoji="1" lang="ja-JP" altLang="en-US" dirty="0"/>
              <a:t>自分の性格・行動パターン・強み・弱み・価値観を客観的に理解している人は、自己</a:t>
            </a:r>
            <a:r>
              <a:rPr kumimoji="1" lang="en-US" altLang="ja-JP" dirty="0"/>
              <a:t>PR</a:t>
            </a:r>
            <a:r>
              <a:rPr kumimoji="1" lang="ja-JP" altLang="en-US" dirty="0"/>
              <a:t>や志望動機を作成する際に、ぶれない軸を持つことができます。</a:t>
            </a:r>
            <a:endParaRPr kumimoji="1" lang="en-US" altLang="ja-JP" dirty="0"/>
          </a:p>
          <a:p>
            <a:endParaRPr kumimoji="1" lang="ja-JP" altLang="en-US" dirty="0"/>
          </a:p>
          <a:p>
            <a:pPr>
              <a:spcBef>
                <a:spcPts val="1200"/>
              </a:spcBef>
              <a:spcAft>
                <a:spcPts val="600"/>
              </a:spcAft>
            </a:pPr>
            <a:r>
              <a:rPr kumimoji="1" lang="en-US" altLang="ja-JP" dirty="0"/>
              <a:t>(1)</a:t>
            </a:r>
            <a:r>
              <a:rPr kumimoji="1" lang="ja-JP" altLang="en-US" dirty="0"/>
              <a:t> 他者からのフィードバックが自己認識を深める</a:t>
            </a:r>
            <a:endParaRPr kumimoji="1" lang="en-US" altLang="ja-JP" dirty="0"/>
          </a:p>
          <a:p>
            <a:pPr>
              <a:spcBef>
                <a:spcPts val="1200"/>
              </a:spcBef>
              <a:spcAft>
                <a:spcPts val="600"/>
              </a:spcAft>
            </a:pPr>
            <a:endParaRPr kumimoji="1" lang="ja-JP" altLang="en-US" dirty="0"/>
          </a:p>
          <a:p>
            <a:pPr marL="252000"/>
            <a:r>
              <a:rPr kumimoji="1" lang="ja-JP" altLang="en-US" dirty="0"/>
              <a:t>自分一人で考えているだけでは気づけない点が多くあります。</a:t>
            </a:r>
          </a:p>
          <a:p>
            <a:pPr marL="252000">
              <a:spcAft>
                <a:spcPts val="1200"/>
              </a:spcAft>
            </a:pPr>
            <a:r>
              <a:rPr kumimoji="1" lang="ja-JP" altLang="en-US" dirty="0"/>
              <a:t>そのため、他者の視点を取り入れることが重要です。</a:t>
            </a:r>
            <a:endParaRPr kumimoji="1" lang="en-US" altLang="ja-JP" dirty="0"/>
          </a:p>
          <a:p>
            <a:pPr marL="252000">
              <a:spcAft>
                <a:spcPts val="1200"/>
              </a:spcAft>
            </a:pPr>
            <a:endParaRPr kumimoji="1" lang="en-US" altLang="ja-JP" dirty="0"/>
          </a:p>
          <a:p>
            <a:pPr marL="252000">
              <a:spcAft>
                <a:spcPts val="1200"/>
              </a:spcAft>
            </a:pPr>
            <a:r>
              <a:rPr kumimoji="1" lang="ja-JP" altLang="en-US" dirty="0"/>
              <a:t>例：自分では当たり前だと思っていた行動が「強み」と言われる</a:t>
            </a:r>
            <a:endParaRPr kumimoji="1" lang="en-US" altLang="ja-JP" dirty="0"/>
          </a:p>
          <a:p>
            <a:pPr marL="252000">
              <a:spcAft>
                <a:spcPts val="1200"/>
              </a:spcAft>
            </a:pPr>
            <a:r>
              <a:rPr kumimoji="1" lang="ja-JP" altLang="en-US" dirty="0"/>
              <a:t>　　　気づいていなかった価値観や思考のクセを指摘される</a:t>
            </a:r>
            <a:endParaRPr kumimoji="1" lang="en-US" altLang="ja-JP" dirty="0"/>
          </a:p>
          <a:p>
            <a:pPr marL="252000">
              <a:spcAft>
                <a:spcPts val="1200"/>
              </a:spcAft>
            </a:pPr>
            <a:r>
              <a:rPr kumimoji="1" lang="ja-JP" altLang="en-US" dirty="0"/>
              <a:t>　　　弱みだと思っていた点が「長所」として扱えることに気づく</a:t>
            </a:r>
          </a:p>
          <a:p>
            <a:pPr marL="252000"/>
            <a:endParaRPr kumimoji="1" lang="en-US" altLang="ja-JP" dirty="0"/>
          </a:p>
          <a:p>
            <a:pPr marL="252000"/>
            <a:r>
              <a:rPr kumimoji="1" lang="ja-JP" altLang="en-US" dirty="0"/>
              <a:t>自己分析は、「内面を見つめる作業」だけではなく、他者との対話によって深まるプロセスであることを理解する必要があります。</a:t>
            </a:r>
            <a:endParaRPr kumimoji="1" lang="en-US" altLang="ja-JP" dirty="0"/>
          </a:p>
          <a:p>
            <a:pPr marL="252000"/>
            <a:endParaRPr kumimoji="1" lang="ja-JP" altLang="en-US" dirty="0"/>
          </a:p>
          <a:p>
            <a:pPr>
              <a:spcBef>
                <a:spcPts val="1200"/>
              </a:spcBef>
              <a:spcAft>
                <a:spcPts val="600"/>
              </a:spcAft>
            </a:pPr>
            <a:r>
              <a:rPr kumimoji="1" lang="en-US" altLang="ja-JP" dirty="0"/>
              <a:t>(2)</a:t>
            </a:r>
            <a:r>
              <a:rPr kumimoji="1" lang="ja-JP" altLang="en-US" dirty="0"/>
              <a:t> 生成ＡＩも“客観的な視点”として活用できる</a:t>
            </a:r>
            <a:endParaRPr kumimoji="1" lang="en-US" altLang="ja-JP" dirty="0"/>
          </a:p>
          <a:p>
            <a:pPr>
              <a:spcBef>
                <a:spcPts val="1200"/>
              </a:spcBef>
              <a:spcAft>
                <a:spcPts val="600"/>
              </a:spcAft>
            </a:pPr>
            <a:endParaRPr kumimoji="1" lang="ja-JP" altLang="en-US" dirty="0"/>
          </a:p>
          <a:p>
            <a:pPr marL="252000">
              <a:spcAft>
                <a:spcPts val="1200"/>
              </a:spcAft>
            </a:pPr>
            <a:r>
              <a:rPr kumimoji="1" lang="ja-JP" altLang="en-US" dirty="0"/>
              <a:t>近年では、自己分析の補助として生成ＡＩを活用する方法も広がっています。</a:t>
            </a:r>
            <a:endParaRPr kumimoji="1" lang="en-US" altLang="ja-JP" dirty="0"/>
          </a:p>
          <a:p>
            <a:pPr marL="252000">
              <a:spcAft>
                <a:spcPts val="1200"/>
              </a:spcAft>
            </a:pPr>
            <a:endParaRPr kumimoji="1" lang="en-US" altLang="ja-JP" dirty="0"/>
          </a:p>
          <a:p>
            <a:pPr marL="252000">
              <a:spcAft>
                <a:spcPts val="1200"/>
              </a:spcAft>
            </a:pPr>
            <a:r>
              <a:rPr kumimoji="1" lang="ja-JP" altLang="en-US" dirty="0"/>
              <a:t>例：自己</a:t>
            </a:r>
            <a:r>
              <a:rPr kumimoji="1" lang="en-US" altLang="ja-JP" dirty="0"/>
              <a:t>PR</a:t>
            </a:r>
            <a:r>
              <a:rPr kumimoji="1" lang="ja-JP" altLang="en-US" dirty="0"/>
              <a:t>文を読み込み、強みや特徴を抽出してもらう</a:t>
            </a:r>
            <a:endParaRPr kumimoji="1" lang="en-US" altLang="ja-JP" dirty="0"/>
          </a:p>
          <a:p>
            <a:pPr marL="252000">
              <a:spcAft>
                <a:spcPts val="1200"/>
              </a:spcAft>
            </a:pPr>
            <a:r>
              <a:rPr kumimoji="1" lang="ja-JP" altLang="en-US" dirty="0"/>
              <a:t>　　　エピソードから読み取れる長所を一覧化する</a:t>
            </a:r>
            <a:endParaRPr kumimoji="1" lang="en-US" altLang="ja-JP" dirty="0"/>
          </a:p>
          <a:p>
            <a:pPr marL="252000">
              <a:spcAft>
                <a:spcPts val="1200"/>
              </a:spcAft>
            </a:pPr>
            <a:r>
              <a:rPr kumimoji="1" lang="ja-JP" altLang="en-US" dirty="0"/>
              <a:t>　　　あいまいな表現を具体的に言い換えてもらう</a:t>
            </a:r>
            <a:endParaRPr kumimoji="1" lang="en-US" altLang="ja-JP" dirty="0"/>
          </a:p>
          <a:p>
            <a:pPr marL="252000">
              <a:spcAft>
                <a:spcPts val="1200"/>
              </a:spcAft>
            </a:pPr>
            <a:r>
              <a:rPr kumimoji="1" lang="ja-JP" altLang="en-US" dirty="0"/>
              <a:t>　　　面接官の視点で改善点を指摘してもらう</a:t>
            </a:r>
            <a:endParaRPr kumimoji="1" lang="en-US" altLang="ja-JP" dirty="0"/>
          </a:p>
          <a:p>
            <a:pPr marL="252000">
              <a:spcAft>
                <a:spcPts val="1200"/>
              </a:spcAft>
            </a:pPr>
            <a:endParaRPr kumimoji="1" lang="ja-JP" altLang="en-US" dirty="0"/>
          </a:p>
          <a:p>
            <a:pPr marL="252000"/>
            <a:r>
              <a:rPr kumimoji="1" lang="ja-JP" altLang="en-US" dirty="0"/>
              <a:t>ＡＩは、第三者の客観的視点として役立つため、自分では気づけなかった強みを発見できることがあります。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80</a:t>
            </a:fld>
            <a:endParaRPr kumimoji="1" lang="ja-JP" altLang="en-US"/>
          </a:p>
        </p:txBody>
      </p:sp>
    </p:spTree>
    <p:extLst>
      <p:ext uri="{BB962C8B-B14F-4D97-AF65-F5344CB8AC3E}">
        <p14:creationId xmlns:p14="http://schemas.microsoft.com/office/powerpoint/2010/main" val="400084119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ＡＩ＋他者視点を取り入れることで、自己分析の精度は大幅に向上します。</a:t>
            </a:r>
            <a:endParaRPr kumimoji="1" lang="en-US" altLang="ja-JP" dirty="0"/>
          </a:p>
          <a:p>
            <a:endParaRPr kumimoji="1" lang="ja-JP" altLang="en-US" dirty="0"/>
          </a:p>
          <a:p>
            <a:pPr>
              <a:spcBef>
                <a:spcPts val="1200"/>
              </a:spcBef>
              <a:spcAft>
                <a:spcPts val="600"/>
              </a:spcAft>
            </a:pPr>
            <a:r>
              <a:rPr kumimoji="1" lang="en-US" altLang="ja-JP" dirty="0"/>
              <a:t>(1)</a:t>
            </a:r>
            <a:r>
              <a:rPr kumimoji="1" lang="ja-JP" altLang="en-US" dirty="0"/>
              <a:t> 自己分析とは</a:t>
            </a:r>
            <a:endParaRPr kumimoji="1" lang="en-US" altLang="ja-JP" dirty="0"/>
          </a:p>
          <a:p>
            <a:pPr>
              <a:spcBef>
                <a:spcPts val="1200"/>
              </a:spcBef>
              <a:spcAft>
                <a:spcPts val="600"/>
              </a:spcAft>
            </a:pPr>
            <a:endParaRPr kumimoji="1" lang="ja-JP" altLang="en-US" dirty="0"/>
          </a:p>
          <a:p>
            <a:pPr marL="252000"/>
            <a:r>
              <a:rPr kumimoji="1" lang="ja-JP" altLang="en-US" dirty="0"/>
              <a:t>自分を理解することからはじまる</a:t>
            </a:r>
          </a:p>
          <a:p>
            <a:pPr marL="252000"/>
            <a:r>
              <a:rPr kumimoji="1" lang="ja-JP" altLang="en-US" dirty="0"/>
              <a:t>経験を振り返り、強み・弱み・価値観を整理する</a:t>
            </a:r>
          </a:p>
          <a:p>
            <a:pPr marL="252000"/>
            <a:r>
              <a:rPr kumimoji="1" lang="ja-JP" altLang="en-US" dirty="0"/>
              <a:t>就職活動、公務員試験、面接対策の「土台」となる</a:t>
            </a:r>
            <a:endParaRPr kumimoji="1" lang="en-US" altLang="ja-JP" dirty="0"/>
          </a:p>
          <a:p>
            <a:pPr marL="252000"/>
            <a:endParaRPr kumimoji="1" lang="ja-JP" altLang="en-US" dirty="0"/>
          </a:p>
          <a:p>
            <a:pPr>
              <a:spcBef>
                <a:spcPts val="1200"/>
              </a:spcBef>
              <a:spcAft>
                <a:spcPts val="600"/>
              </a:spcAft>
            </a:pPr>
            <a:r>
              <a:rPr kumimoji="1" lang="en-US" altLang="ja-JP" dirty="0"/>
              <a:t>(2)</a:t>
            </a:r>
            <a:r>
              <a:rPr kumimoji="1" lang="ja-JP" altLang="en-US" dirty="0"/>
              <a:t> 強みは日常経験から見つかる</a:t>
            </a:r>
            <a:endParaRPr kumimoji="1" lang="en-US" altLang="ja-JP" dirty="0"/>
          </a:p>
          <a:p>
            <a:pPr>
              <a:spcBef>
                <a:spcPts val="1200"/>
              </a:spcBef>
              <a:spcAft>
                <a:spcPts val="600"/>
              </a:spcAft>
            </a:pPr>
            <a:endParaRPr kumimoji="1" lang="ja-JP" altLang="en-US" dirty="0"/>
          </a:p>
          <a:p>
            <a:pPr marL="252000"/>
            <a:r>
              <a:rPr kumimoji="1" lang="ja-JP" altLang="en-US" dirty="0"/>
              <a:t>身近な経験にヒントがある</a:t>
            </a:r>
          </a:p>
          <a:p>
            <a:pPr marL="252000"/>
            <a:r>
              <a:rPr kumimoji="1" lang="ja-JP" altLang="en-US" dirty="0"/>
              <a:t>他者の視点を取り入れることで気づきが増える</a:t>
            </a:r>
            <a:endParaRPr kumimoji="1" lang="en-US" altLang="ja-JP" dirty="0"/>
          </a:p>
          <a:p>
            <a:pPr marL="252000"/>
            <a:endParaRPr kumimoji="1" lang="ja-JP" altLang="en-US" dirty="0"/>
          </a:p>
          <a:p>
            <a:pPr>
              <a:spcBef>
                <a:spcPts val="1200"/>
              </a:spcBef>
              <a:spcAft>
                <a:spcPts val="600"/>
              </a:spcAft>
            </a:pPr>
            <a:r>
              <a:rPr kumimoji="1" lang="en-US" altLang="ja-JP" dirty="0"/>
              <a:t>(3)</a:t>
            </a:r>
            <a:r>
              <a:rPr kumimoji="1" lang="ja-JP" altLang="en-US" dirty="0"/>
              <a:t> 弱みは言い換えで強みにできる</a:t>
            </a:r>
            <a:endParaRPr kumimoji="1" lang="en-US" altLang="ja-JP" dirty="0"/>
          </a:p>
          <a:p>
            <a:pPr>
              <a:spcBef>
                <a:spcPts val="1200"/>
              </a:spcBef>
              <a:spcAft>
                <a:spcPts val="600"/>
              </a:spcAft>
            </a:pPr>
            <a:endParaRPr kumimoji="1" lang="ja-JP" altLang="en-US" dirty="0"/>
          </a:p>
          <a:p>
            <a:pPr marL="252000" defTabSz="360000"/>
            <a:r>
              <a:rPr kumimoji="1" lang="ja-JP" altLang="en-US" dirty="0"/>
              <a:t>慎重</a:t>
            </a:r>
            <a:r>
              <a:rPr kumimoji="1" lang="en-US" altLang="ja-JP" dirty="0"/>
              <a:t>		</a:t>
            </a:r>
            <a:r>
              <a:rPr kumimoji="1" lang="ja-JP" altLang="en-US" dirty="0"/>
              <a:t>→　ミスが少ない</a:t>
            </a:r>
          </a:p>
          <a:p>
            <a:pPr marL="252000" defTabSz="360000"/>
            <a:r>
              <a:rPr kumimoji="1" lang="ja-JP" altLang="en-US" dirty="0"/>
              <a:t>心配性</a:t>
            </a:r>
            <a:r>
              <a:rPr kumimoji="1" lang="en-US" altLang="ja-JP" dirty="0"/>
              <a:t>		</a:t>
            </a:r>
            <a:r>
              <a:rPr kumimoji="1" lang="ja-JP" altLang="en-US" dirty="0"/>
              <a:t>→　リスク管理が得意</a:t>
            </a:r>
          </a:p>
          <a:p>
            <a:pPr marL="252000" defTabSz="360000"/>
            <a:r>
              <a:rPr kumimoji="1" lang="ja-JP" altLang="en-US" dirty="0"/>
              <a:t>口数が少ない</a:t>
            </a:r>
            <a:r>
              <a:rPr kumimoji="1" lang="en-US" altLang="ja-JP" dirty="0"/>
              <a:t>	</a:t>
            </a:r>
            <a:r>
              <a:rPr kumimoji="1" lang="ja-JP" altLang="en-US" dirty="0"/>
              <a:t>→　聞き役になれる</a:t>
            </a:r>
            <a:endParaRPr kumimoji="1" lang="en-US" altLang="ja-JP" dirty="0"/>
          </a:p>
          <a:p>
            <a:pPr marL="252000" defTabSz="360000"/>
            <a:endParaRPr kumimoji="1" lang="ja-JP" altLang="en-US" dirty="0"/>
          </a:p>
          <a:p>
            <a:pPr>
              <a:spcBef>
                <a:spcPts val="1200"/>
              </a:spcBef>
              <a:spcAft>
                <a:spcPts val="600"/>
              </a:spcAft>
            </a:pPr>
            <a:r>
              <a:rPr kumimoji="1" lang="en-US" altLang="ja-JP" dirty="0"/>
              <a:t>(4)</a:t>
            </a:r>
            <a:r>
              <a:rPr kumimoji="1" lang="ja-JP" altLang="en-US" dirty="0"/>
              <a:t> 自己認識（客観視）が最重要</a:t>
            </a:r>
            <a:endParaRPr kumimoji="1" lang="en-US" altLang="ja-JP" dirty="0"/>
          </a:p>
          <a:p>
            <a:pPr>
              <a:spcBef>
                <a:spcPts val="1200"/>
              </a:spcBef>
              <a:spcAft>
                <a:spcPts val="600"/>
              </a:spcAft>
            </a:pPr>
            <a:endParaRPr kumimoji="1" lang="ja-JP" altLang="en-US" dirty="0"/>
          </a:p>
          <a:p>
            <a:pPr marL="252000"/>
            <a:r>
              <a:rPr kumimoji="1" lang="ja-JP" altLang="en-US" dirty="0"/>
              <a:t>思考のクセ・行動パターン・価値観を理解する</a:t>
            </a:r>
          </a:p>
          <a:p>
            <a:pPr marL="252000"/>
            <a:r>
              <a:rPr kumimoji="1" lang="ja-JP" altLang="en-US" dirty="0"/>
              <a:t>チームで働くうえで大きな強みになる</a:t>
            </a:r>
          </a:p>
          <a:p>
            <a:pPr marL="252000"/>
            <a:r>
              <a:rPr kumimoji="1" lang="ja-JP" altLang="en-US" dirty="0"/>
              <a:t>他者からのフィードバックが自己認識を深める</a:t>
            </a:r>
            <a:endParaRPr kumimoji="1" lang="en-US" altLang="ja-JP" dirty="0"/>
          </a:p>
          <a:p>
            <a:pPr marL="252000"/>
            <a:endParaRPr kumimoji="1" lang="ja-JP" altLang="en-US" dirty="0"/>
          </a:p>
          <a:p>
            <a:pPr>
              <a:spcAft>
                <a:spcPts val="600"/>
              </a:spcAft>
            </a:pPr>
            <a:r>
              <a:rPr kumimoji="1" lang="en-US" altLang="ja-JP" dirty="0"/>
              <a:t>(5)</a:t>
            </a:r>
            <a:r>
              <a:rPr kumimoji="1" lang="ja-JP" altLang="en-US" dirty="0"/>
              <a:t> 自己分析は一度で終わらない</a:t>
            </a:r>
            <a:endParaRPr kumimoji="1" lang="en-US" altLang="ja-JP" dirty="0"/>
          </a:p>
          <a:p>
            <a:pPr>
              <a:spcAft>
                <a:spcPts val="600"/>
              </a:spcAft>
            </a:pPr>
            <a:endParaRPr kumimoji="1" lang="ja-JP" altLang="en-US" dirty="0"/>
          </a:p>
          <a:p>
            <a:pPr marL="252000"/>
            <a:r>
              <a:rPr kumimoji="1" lang="ja-JP" altLang="en-US" dirty="0"/>
              <a:t>経験が増えるたびに更新が必要</a:t>
            </a:r>
          </a:p>
          <a:p>
            <a:pPr marL="252000"/>
            <a:r>
              <a:rPr kumimoji="1" lang="ja-JP" altLang="en-US" dirty="0"/>
              <a:t>志望先ごとに求められる力が異なる</a:t>
            </a:r>
            <a:endParaRPr kumimoji="1" lang="en-US" altLang="ja-JP" dirty="0"/>
          </a:p>
          <a:p>
            <a:pPr marL="252000"/>
            <a:endParaRPr kumimoji="1" lang="ja-JP" altLang="en-US" dirty="0"/>
          </a:p>
          <a:p>
            <a:pPr>
              <a:spcBef>
                <a:spcPts val="1200"/>
              </a:spcBef>
              <a:spcAft>
                <a:spcPts val="600"/>
              </a:spcAft>
            </a:pPr>
            <a:r>
              <a:rPr kumimoji="1" lang="en-US" altLang="ja-JP" dirty="0"/>
              <a:t>(6)</a:t>
            </a:r>
            <a:r>
              <a:rPr kumimoji="1" lang="ja-JP" altLang="en-US" dirty="0"/>
              <a:t> 生成ＡＩを“第三者の視点”として活用する</a:t>
            </a:r>
            <a:endParaRPr kumimoji="1" lang="en-US" altLang="ja-JP" dirty="0"/>
          </a:p>
          <a:p>
            <a:pPr>
              <a:spcBef>
                <a:spcPts val="1200"/>
              </a:spcBef>
              <a:spcAft>
                <a:spcPts val="600"/>
              </a:spcAft>
            </a:pPr>
            <a:endParaRPr kumimoji="1" lang="ja-JP" altLang="en-US" dirty="0"/>
          </a:p>
          <a:p>
            <a:pPr marL="252000"/>
            <a:r>
              <a:rPr kumimoji="1" lang="en-US" altLang="ja-JP" dirty="0"/>
              <a:t>Strong Points(</a:t>
            </a:r>
            <a:r>
              <a:rPr kumimoji="1" lang="ja-JP" altLang="en-US" dirty="0"/>
              <a:t>強み</a:t>
            </a:r>
            <a:r>
              <a:rPr kumimoji="1" lang="en-US" altLang="ja-JP" dirty="0"/>
              <a:t>)</a:t>
            </a:r>
            <a:r>
              <a:rPr kumimoji="1" lang="ja-JP" altLang="en-US" dirty="0"/>
              <a:t>の抽出</a:t>
            </a:r>
          </a:p>
          <a:p>
            <a:pPr marL="252000"/>
            <a:r>
              <a:rPr kumimoji="1" lang="ja-JP" altLang="en-US" dirty="0"/>
              <a:t>改善案の提示</a:t>
            </a:r>
          </a:p>
          <a:p>
            <a:pPr marL="252000"/>
            <a:r>
              <a:rPr kumimoji="1" lang="ja-JP" altLang="en-US" dirty="0"/>
              <a:t>表現の具体化</a:t>
            </a:r>
          </a:p>
          <a:p>
            <a:pPr marL="252000"/>
            <a:r>
              <a:rPr kumimoji="1" lang="ja-JP" altLang="en-US" dirty="0"/>
              <a:t>面接対策の模擬質問</a:t>
            </a:r>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81</a:t>
            </a:fld>
            <a:endParaRPr kumimoji="1" lang="ja-JP" altLang="en-US"/>
          </a:p>
        </p:txBody>
      </p:sp>
    </p:spTree>
    <p:extLst>
      <p:ext uri="{BB962C8B-B14F-4D97-AF65-F5344CB8AC3E}">
        <p14:creationId xmlns:p14="http://schemas.microsoft.com/office/powerpoint/2010/main" val="260125197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ここからは、自治体等の傾向分析や試験内容について見ていきます。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82</a:t>
            </a:fld>
            <a:endParaRPr kumimoji="1" lang="ja-JP" altLang="en-US"/>
          </a:p>
        </p:txBody>
      </p:sp>
    </p:spTree>
    <p:extLst>
      <p:ext uri="{BB962C8B-B14F-4D97-AF65-F5344CB8AC3E}">
        <p14:creationId xmlns:p14="http://schemas.microsoft.com/office/powerpoint/2010/main" val="355922544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3514B-5081-9D1D-B55E-98F5D05CCA9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4AE7002-5E5A-F10B-D85A-797C70E2E73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BAF7AF1-8D79-26FF-066F-D83CE1A72C03}"/>
              </a:ext>
            </a:extLst>
          </p:cNvPr>
          <p:cNvSpPr>
            <a:spLocks noGrp="1"/>
          </p:cNvSpPr>
          <p:nvPr>
            <p:ph type="body" idx="1"/>
          </p:nvPr>
        </p:nvSpPr>
        <p:spPr/>
        <p:txBody>
          <a:bodyPr/>
          <a:lstStyle/>
          <a:p>
            <a:r>
              <a:rPr kumimoji="1" lang="ja-JP" altLang="en-US" dirty="0"/>
              <a:t>公務員試験は「事前の情報収集」が大切です。志望する自治体の公式ホームページで、採用に関する重要情報を必ず確認しましょう。</a:t>
            </a:r>
          </a:p>
          <a:p>
            <a:endParaRPr kumimoji="1" lang="en-US" altLang="ja-JP" dirty="0"/>
          </a:p>
          <a:p>
            <a:r>
              <a:rPr kumimoji="1" lang="ja-JP" altLang="en-US" dirty="0"/>
              <a:t>■ 事前に必ず確認すべき５つ事項と確認方法</a:t>
            </a:r>
            <a:endParaRPr kumimoji="1" lang="en-US" altLang="ja-JP" dirty="0"/>
          </a:p>
          <a:p>
            <a:endParaRPr kumimoji="1" lang="ja-JP" altLang="en-US" dirty="0"/>
          </a:p>
          <a:p>
            <a:pPr marL="180000">
              <a:spcBef>
                <a:spcPts val="600"/>
              </a:spcBef>
              <a:spcAft>
                <a:spcPts val="600"/>
              </a:spcAft>
            </a:pPr>
            <a:r>
              <a:rPr kumimoji="1" lang="en-US" altLang="ja-JP" dirty="0"/>
              <a:t>(1)</a:t>
            </a:r>
            <a:r>
              <a:rPr kumimoji="1" lang="ja-JP" altLang="en-US" dirty="0"/>
              <a:t> 募集開始時期</a:t>
            </a:r>
          </a:p>
          <a:p>
            <a:pPr marL="432000"/>
            <a:endParaRPr kumimoji="1" lang="en-US" altLang="ja-JP" dirty="0"/>
          </a:p>
          <a:p>
            <a:pPr marL="432000"/>
            <a:r>
              <a:rPr kumimoji="1" lang="ja-JP" altLang="en-US" dirty="0"/>
              <a:t>自治体ごとに出願期間が異なります。出遅れると受付が終了してしまい、</a:t>
            </a:r>
            <a:endParaRPr kumimoji="1" lang="en-US" altLang="ja-JP" dirty="0"/>
          </a:p>
          <a:p>
            <a:pPr marL="432000"/>
            <a:r>
              <a:rPr kumimoji="1" lang="ja-JP" altLang="en-US" dirty="0"/>
              <a:t>受験できなくなるため、最優先で確認すべき事項です。</a:t>
            </a:r>
          </a:p>
          <a:p>
            <a:pPr marL="180000">
              <a:spcBef>
                <a:spcPts val="1200"/>
              </a:spcBef>
              <a:spcAft>
                <a:spcPts val="600"/>
              </a:spcAft>
            </a:pPr>
            <a:endParaRPr kumimoji="1" lang="en-US" altLang="ja-JP" dirty="0"/>
          </a:p>
          <a:p>
            <a:pPr marL="180000">
              <a:spcBef>
                <a:spcPts val="1200"/>
              </a:spcBef>
              <a:spcAft>
                <a:spcPts val="600"/>
              </a:spcAft>
            </a:pPr>
            <a:r>
              <a:rPr kumimoji="1" lang="en-US" altLang="ja-JP" dirty="0"/>
              <a:t>(2)</a:t>
            </a:r>
            <a:r>
              <a:rPr kumimoji="1" lang="ja-JP" altLang="en-US" dirty="0"/>
              <a:t> 試験スケジュール</a:t>
            </a:r>
            <a:endParaRPr kumimoji="1" lang="en-US" altLang="ja-JP" dirty="0"/>
          </a:p>
          <a:p>
            <a:pPr marL="180000">
              <a:spcBef>
                <a:spcPts val="1200"/>
              </a:spcBef>
              <a:spcAft>
                <a:spcPts val="600"/>
              </a:spcAft>
            </a:pPr>
            <a:endParaRPr kumimoji="1" lang="ja-JP" altLang="en-US" dirty="0"/>
          </a:p>
          <a:p>
            <a:pPr marL="432000">
              <a:spcAft>
                <a:spcPts val="600"/>
              </a:spcAft>
            </a:pPr>
            <a:r>
              <a:rPr kumimoji="1" lang="ja-JP" altLang="en-US" dirty="0"/>
              <a:t>一次試験</a:t>
            </a:r>
            <a:r>
              <a:rPr kumimoji="1" lang="en-US" altLang="ja-JP" dirty="0"/>
              <a:t>(</a:t>
            </a:r>
            <a:r>
              <a:rPr kumimoji="1" lang="ja-JP" altLang="en-US" dirty="0"/>
              <a:t>教養・作文など</a:t>
            </a:r>
            <a:r>
              <a:rPr kumimoji="1" lang="en-US" altLang="ja-JP" dirty="0"/>
              <a:t>)</a:t>
            </a:r>
            <a:r>
              <a:rPr kumimoji="1" lang="ja-JP" altLang="en-US" dirty="0"/>
              <a:t>／二次試験</a:t>
            </a:r>
            <a:r>
              <a:rPr kumimoji="1" lang="en-US" altLang="ja-JP" dirty="0"/>
              <a:t>(</a:t>
            </a:r>
            <a:r>
              <a:rPr kumimoji="1" lang="ja-JP" altLang="en-US" dirty="0"/>
              <a:t>面接・集団討論など</a:t>
            </a:r>
            <a:r>
              <a:rPr kumimoji="1" lang="en-US" altLang="ja-JP" dirty="0"/>
              <a:t>)</a:t>
            </a:r>
            <a:endParaRPr kumimoji="1" lang="ja-JP" altLang="en-US" dirty="0"/>
          </a:p>
          <a:p>
            <a:pPr marL="432000"/>
            <a:r>
              <a:rPr kumimoji="1" lang="ja-JP" altLang="en-US" dirty="0"/>
              <a:t>自治体間で試験日が重なる場合があるため、早めに日程を把握しておく必要があります。</a:t>
            </a:r>
            <a:endParaRPr kumimoji="1" lang="en-US" altLang="ja-JP" dirty="0"/>
          </a:p>
          <a:p>
            <a:pPr marL="432000"/>
            <a:endParaRPr kumimoji="1" lang="ja-JP" altLang="en-US" dirty="0"/>
          </a:p>
          <a:p>
            <a:pPr marL="180000">
              <a:spcBef>
                <a:spcPts val="1200"/>
              </a:spcBef>
              <a:spcAft>
                <a:spcPts val="600"/>
              </a:spcAft>
            </a:pPr>
            <a:r>
              <a:rPr kumimoji="1" lang="en-US" altLang="ja-JP" dirty="0"/>
              <a:t>(3)</a:t>
            </a:r>
            <a:r>
              <a:rPr kumimoji="1" lang="ja-JP" altLang="en-US" dirty="0"/>
              <a:t> 募集人数と倍率</a:t>
            </a:r>
            <a:endParaRPr kumimoji="1" lang="en-US" altLang="ja-JP" dirty="0"/>
          </a:p>
          <a:p>
            <a:pPr marL="180000">
              <a:spcBef>
                <a:spcPts val="1200"/>
              </a:spcBef>
              <a:spcAft>
                <a:spcPts val="600"/>
              </a:spcAft>
            </a:pPr>
            <a:endParaRPr kumimoji="1" lang="ja-JP" altLang="en-US" dirty="0"/>
          </a:p>
          <a:p>
            <a:pPr marL="432000"/>
            <a:r>
              <a:rPr kumimoji="1" lang="ja-JP" altLang="en-US" dirty="0"/>
              <a:t>募集人数が少ない自治体は、倍率が高くなる傾向があります。</a:t>
            </a:r>
          </a:p>
          <a:p>
            <a:pPr marL="432000"/>
            <a:r>
              <a:rPr kumimoji="1" lang="ja-JP" altLang="en-US" dirty="0"/>
              <a:t>受験戦略を立てる際の重要な判断材料になります。</a:t>
            </a:r>
            <a:endParaRPr kumimoji="1" lang="en-US" altLang="ja-JP" dirty="0"/>
          </a:p>
          <a:p>
            <a:pPr marL="432000"/>
            <a:endParaRPr kumimoji="1" lang="ja-JP" altLang="en-US" dirty="0"/>
          </a:p>
          <a:p>
            <a:pPr marL="180000">
              <a:spcBef>
                <a:spcPts val="1200"/>
              </a:spcBef>
              <a:spcAft>
                <a:spcPts val="600"/>
              </a:spcAft>
            </a:pPr>
            <a:r>
              <a:rPr kumimoji="1" lang="en-US" altLang="ja-JP" dirty="0"/>
              <a:t>(4)</a:t>
            </a:r>
            <a:r>
              <a:rPr kumimoji="1" lang="ja-JP" altLang="en-US" dirty="0"/>
              <a:t> 試験内容（教養・作文・面接など）</a:t>
            </a:r>
            <a:endParaRPr kumimoji="1" lang="en-US" altLang="ja-JP" dirty="0"/>
          </a:p>
          <a:p>
            <a:pPr marL="180000">
              <a:spcBef>
                <a:spcPts val="1200"/>
              </a:spcBef>
              <a:spcAft>
                <a:spcPts val="600"/>
              </a:spcAft>
            </a:pPr>
            <a:endParaRPr kumimoji="1" lang="ja-JP" altLang="en-US" dirty="0"/>
          </a:p>
          <a:p>
            <a:pPr marL="432000">
              <a:spcAft>
                <a:spcPts val="600"/>
              </a:spcAft>
            </a:pPr>
            <a:r>
              <a:rPr kumimoji="1" lang="ja-JP" altLang="en-US" dirty="0"/>
              <a:t>自治体ごとに試験形式は異なります。特に、以下の点は必ず確認しましょう。</a:t>
            </a:r>
          </a:p>
          <a:p>
            <a:pPr marL="432000">
              <a:spcAft>
                <a:spcPts val="1200"/>
              </a:spcAft>
            </a:pPr>
            <a:r>
              <a:rPr kumimoji="1" lang="ja-JP" altLang="en-US" dirty="0"/>
              <a:t>作文のテーマ傾向</a:t>
            </a:r>
            <a:r>
              <a:rPr lang="ja-JP" altLang="en-US" dirty="0"/>
              <a:t>／</a:t>
            </a:r>
            <a:r>
              <a:rPr kumimoji="1" lang="ja-JP" altLang="en-US" dirty="0"/>
              <a:t>面接方式</a:t>
            </a:r>
            <a:r>
              <a:rPr kumimoji="1" lang="en-US" altLang="ja-JP" dirty="0"/>
              <a:t>(</a:t>
            </a:r>
            <a:r>
              <a:rPr kumimoji="1" lang="ja-JP" altLang="en-US" dirty="0"/>
              <a:t>個別・集団</a:t>
            </a:r>
            <a:r>
              <a:rPr kumimoji="1" lang="en-US" altLang="ja-JP" dirty="0"/>
              <a:t>)</a:t>
            </a:r>
            <a:r>
              <a:rPr kumimoji="1" lang="ja-JP" altLang="en-US" dirty="0"/>
              <a:t>／筆記試験の種類</a:t>
            </a:r>
            <a:endParaRPr kumimoji="1" lang="en-US" altLang="ja-JP" dirty="0"/>
          </a:p>
          <a:p>
            <a:pPr marL="432000">
              <a:spcAft>
                <a:spcPts val="1200"/>
              </a:spcAft>
            </a:pPr>
            <a:endParaRPr kumimoji="1" lang="en-US" altLang="ja-JP" dirty="0"/>
          </a:p>
          <a:p>
            <a:pPr marL="180000">
              <a:spcAft>
                <a:spcPts val="600"/>
              </a:spcAft>
            </a:pPr>
            <a:r>
              <a:rPr lang="en-US" altLang="ja-JP" dirty="0"/>
              <a:t>(5)</a:t>
            </a:r>
            <a:r>
              <a:rPr lang="ja-JP" altLang="en-US" dirty="0"/>
              <a:t> 過去問題や例題の有無</a:t>
            </a:r>
            <a:endParaRPr lang="en-US" altLang="ja-JP" dirty="0"/>
          </a:p>
          <a:p>
            <a:pPr marL="180000">
              <a:spcAft>
                <a:spcPts val="600"/>
              </a:spcAft>
            </a:pPr>
            <a:endParaRPr lang="ja-JP" altLang="en-US" dirty="0"/>
          </a:p>
          <a:p>
            <a:pPr marL="432000"/>
            <a:r>
              <a:rPr lang="ja-JP" altLang="en-US" dirty="0"/>
              <a:t>出題傾向を把握する上で非常に重要です。</a:t>
            </a:r>
          </a:p>
          <a:p>
            <a:pPr marL="432000">
              <a:spcAft>
                <a:spcPts val="1200"/>
              </a:spcAft>
            </a:pPr>
            <a:r>
              <a:rPr lang="ja-JP" altLang="en-US" dirty="0"/>
              <a:t>自治体によっては、一般教養や作文の例題が掲載されている場合があります。</a:t>
            </a:r>
            <a:endParaRPr lang="en-US" altLang="ja-JP" dirty="0"/>
          </a:p>
          <a:p>
            <a:pPr marL="432000">
              <a:spcAft>
                <a:spcPts val="1200"/>
              </a:spcAft>
            </a:pPr>
            <a:endParaRPr lang="en-US" altLang="ja-JP" dirty="0"/>
          </a:p>
          <a:p>
            <a:pPr>
              <a:spcAft>
                <a:spcPts val="600"/>
              </a:spcAft>
            </a:pPr>
            <a:r>
              <a:rPr lang="ja-JP" altLang="en-US" dirty="0"/>
              <a:t>採用情報の確認方法は公式ホームページで簡単に確認できます。</a:t>
            </a:r>
            <a:endParaRPr lang="en-US" altLang="ja-JP" dirty="0"/>
          </a:p>
          <a:p>
            <a:pPr>
              <a:spcAft>
                <a:spcPts val="600"/>
              </a:spcAft>
            </a:pPr>
            <a:endParaRPr lang="en-US" altLang="ja-JP" dirty="0"/>
          </a:p>
          <a:p>
            <a:pPr>
              <a:spcAft>
                <a:spcPts val="600"/>
              </a:spcAft>
            </a:pPr>
            <a:r>
              <a:rPr lang="ja-JP" altLang="en-US" dirty="0"/>
              <a:t>例：〇〇市　職員採用</a:t>
            </a:r>
            <a:endParaRPr lang="en-US" altLang="ja-JP" dirty="0"/>
          </a:p>
          <a:p>
            <a:pPr>
              <a:spcAft>
                <a:spcPts val="600"/>
              </a:spcAft>
            </a:pPr>
            <a:r>
              <a:rPr lang="ja-JP" altLang="en-US" dirty="0"/>
              <a:t>　　　〇〇県　採用情報　など</a:t>
            </a:r>
          </a:p>
          <a:p>
            <a:endParaRPr kumimoji="1" lang="ja-JP" altLang="en-US" dirty="0"/>
          </a:p>
        </p:txBody>
      </p:sp>
      <p:sp>
        <p:nvSpPr>
          <p:cNvPr id="4" name="スライド番号プレースホルダー 3">
            <a:extLst>
              <a:ext uri="{FF2B5EF4-FFF2-40B4-BE49-F238E27FC236}">
                <a16:creationId xmlns:a16="http://schemas.microsoft.com/office/drawing/2014/main" id="{A343B468-11CB-A47A-6AC9-01DF3B29E675}"/>
              </a:ext>
            </a:extLst>
          </p:cNvPr>
          <p:cNvSpPr>
            <a:spLocks noGrp="1"/>
          </p:cNvSpPr>
          <p:nvPr>
            <p:ph type="sldNum" sz="quarter" idx="5"/>
          </p:nvPr>
        </p:nvSpPr>
        <p:spPr/>
        <p:txBody>
          <a:bodyPr/>
          <a:lstStyle/>
          <a:p>
            <a:fld id="{A5664C10-A862-47DC-805D-B2FBFBC26E44}" type="slidenum">
              <a:rPr kumimoji="1" lang="ja-JP" altLang="en-US" smtClean="0"/>
              <a:t>83</a:t>
            </a:fld>
            <a:endParaRPr kumimoji="1" lang="ja-JP" altLang="en-US"/>
          </a:p>
        </p:txBody>
      </p:sp>
    </p:spTree>
    <p:extLst>
      <p:ext uri="{BB962C8B-B14F-4D97-AF65-F5344CB8AC3E}">
        <p14:creationId xmlns:p14="http://schemas.microsoft.com/office/powerpoint/2010/main" val="403977998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779AA-2823-ECA3-63CB-ED5D1D64787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25FBD3D-504E-B176-1FA0-D78D71A50D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7F01906-C703-49EB-F614-52C220EA1BE1}"/>
              </a:ext>
            </a:extLst>
          </p:cNvPr>
          <p:cNvSpPr>
            <a:spLocks noGrp="1"/>
          </p:cNvSpPr>
          <p:nvPr>
            <p:ph type="body" idx="1"/>
          </p:nvPr>
        </p:nvSpPr>
        <p:spPr/>
        <p:txBody>
          <a:bodyPr/>
          <a:lstStyle/>
          <a:p>
            <a:r>
              <a:rPr kumimoji="1" lang="ja-JP" altLang="en-US" dirty="0"/>
              <a:t>公務員試験の筆記試験は「一般教養力試験」が主流です。</a:t>
            </a:r>
            <a:endParaRPr kumimoji="1" lang="en-US" altLang="ja-JP" dirty="0"/>
          </a:p>
          <a:p>
            <a:r>
              <a:rPr kumimoji="1" lang="ja-JP" altLang="en-US" dirty="0"/>
              <a:t>しかし、近年は多様な人材の採用を目的として、試験形式が変化しています。</a:t>
            </a:r>
            <a:endParaRPr kumimoji="1" lang="en-US" altLang="ja-JP" dirty="0"/>
          </a:p>
          <a:p>
            <a:endParaRPr kumimoji="1" lang="ja-JP" altLang="en-US" dirty="0"/>
          </a:p>
          <a:p>
            <a:pPr>
              <a:spcBef>
                <a:spcPts val="1200"/>
              </a:spcBef>
              <a:spcAft>
                <a:spcPts val="600"/>
              </a:spcAft>
            </a:pPr>
            <a:r>
              <a:rPr kumimoji="1" lang="en-US" altLang="ja-JP" dirty="0"/>
              <a:t>(1)</a:t>
            </a:r>
            <a:r>
              <a:rPr kumimoji="1" lang="ja-JP" altLang="en-US" dirty="0"/>
              <a:t> 一般教養力試験（従来型）</a:t>
            </a:r>
            <a:endParaRPr kumimoji="1" lang="en-US" altLang="ja-JP" dirty="0"/>
          </a:p>
          <a:p>
            <a:pPr>
              <a:spcBef>
                <a:spcPts val="1200"/>
              </a:spcBef>
              <a:spcAft>
                <a:spcPts val="600"/>
              </a:spcAft>
            </a:pPr>
            <a:endParaRPr kumimoji="1" lang="ja-JP" altLang="en-US" dirty="0"/>
          </a:p>
          <a:p>
            <a:pPr marL="252000"/>
            <a:r>
              <a:rPr kumimoji="1" lang="ja-JP" altLang="en-US" dirty="0"/>
              <a:t>基礎的な学力・知識・判断力を測定する試験で、現在も多くの自治体が採用しています。</a:t>
            </a:r>
          </a:p>
          <a:p>
            <a:pPr>
              <a:spcBef>
                <a:spcPts val="1200"/>
              </a:spcBef>
              <a:spcAft>
                <a:spcPts val="600"/>
              </a:spcAft>
            </a:pPr>
            <a:endParaRPr kumimoji="1" lang="en-US" altLang="ja-JP" dirty="0"/>
          </a:p>
          <a:p>
            <a:pPr>
              <a:spcBef>
                <a:spcPts val="1200"/>
              </a:spcBef>
              <a:spcAft>
                <a:spcPts val="600"/>
              </a:spcAft>
            </a:pPr>
            <a:r>
              <a:rPr kumimoji="1" lang="en-US" altLang="ja-JP" dirty="0"/>
              <a:t>(2)</a:t>
            </a:r>
            <a:r>
              <a:rPr kumimoji="1" lang="ja-JP" altLang="en-US" dirty="0"/>
              <a:t> </a:t>
            </a:r>
            <a:r>
              <a:rPr kumimoji="1" lang="en-US" altLang="ja-JP" dirty="0"/>
              <a:t>SPI</a:t>
            </a:r>
            <a:r>
              <a:rPr kumimoji="1" lang="ja-JP" altLang="en-US" dirty="0"/>
              <a:t>・</a:t>
            </a:r>
            <a:r>
              <a:rPr kumimoji="1" lang="en-US" altLang="ja-JP" dirty="0"/>
              <a:t>SCOA </a:t>
            </a:r>
            <a:r>
              <a:rPr kumimoji="1" lang="ja-JP" altLang="en-US" dirty="0"/>
              <a:t>の導入</a:t>
            </a:r>
          </a:p>
          <a:p>
            <a:pPr marL="252000"/>
            <a:endParaRPr kumimoji="1" lang="en-US" altLang="ja-JP" dirty="0"/>
          </a:p>
          <a:p>
            <a:pPr marL="252000"/>
            <a:r>
              <a:rPr kumimoji="1" lang="ja-JP" altLang="en-US" dirty="0"/>
              <a:t>特に地方自治体では、</a:t>
            </a:r>
            <a:r>
              <a:rPr kumimoji="1" lang="en-US" altLang="ja-JP" dirty="0"/>
              <a:t>SPI(</a:t>
            </a:r>
            <a:r>
              <a:rPr kumimoji="1" lang="ja-JP" altLang="en-US" dirty="0"/>
              <a:t>民間型適性検査</a:t>
            </a:r>
            <a:r>
              <a:rPr kumimoji="1" lang="en-US" altLang="ja-JP" dirty="0"/>
              <a:t>)</a:t>
            </a:r>
            <a:r>
              <a:rPr kumimoji="1" lang="ja-JP" altLang="en-US" dirty="0"/>
              <a:t>や </a:t>
            </a:r>
            <a:r>
              <a:rPr kumimoji="1" lang="en-US" altLang="ja-JP" dirty="0"/>
              <a:t>SCOA(</a:t>
            </a:r>
            <a:r>
              <a:rPr kumimoji="1" lang="ja-JP" altLang="en-US" dirty="0"/>
              <a:t>総合適性検査</a:t>
            </a:r>
            <a:r>
              <a:rPr kumimoji="1" lang="en-US" altLang="ja-JP" dirty="0"/>
              <a:t>)</a:t>
            </a:r>
            <a:r>
              <a:rPr kumimoji="1" lang="ja-JP" altLang="en-US" dirty="0"/>
              <a:t>を導入するケースが増加しています。</a:t>
            </a:r>
            <a:endParaRPr kumimoji="1" lang="en-US" altLang="ja-JP" dirty="0"/>
          </a:p>
          <a:p>
            <a:pPr marL="252000"/>
            <a:endParaRPr kumimoji="1" lang="en-US" altLang="ja-JP" dirty="0"/>
          </a:p>
          <a:p>
            <a:pPr marL="252000"/>
            <a:r>
              <a:rPr kumimoji="1" lang="ja-JP" altLang="en-US" dirty="0"/>
              <a:t>評価される内容：思考力、性格特性、基礎学力、コミュニケーション傾向　</a:t>
            </a:r>
            <a:r>
              <a:rPr kumimoji="1" lang="ja-JP" altLang="en-US" sz="1000" dirty="0"/>
              <a:t>など</a:t>
            </a:r>
            <a:endParaRPr kumimoji="1" lang="ja-JP" altLang="en-US" dirty="0"/>
          </a:p>
          <a:p>
            <a:pPr marL="252000"/>
            <a:endParaRPr kumimoji="1" lang="en-US" altLang="ja-JP" dirty="0"/>
          </a:p>
          <a:p>
            <a:pPr marL="252000"/>
            <a:r>
              <a:rPr kumimoji="1" lang="ja-JP" altLang="en-US"/>
              <a:t>多才な</a:t>
            </a:r>
            <a:r>
              <a:rPr kumimoji="1" lang="ja-JP" altLang="en-US" dirty="0"/>
              <a:t>人材確保のため、年度ごとに試験形式が変更される場合があります。</a:t>
            </a:r>
          </a:p>
          <a:p>
            <a:pPr>
              <a:spcBef>
                <a:spcPts val="1200"/>
              </a:spcBef>
              <a:spcAft>
                <a:spcPts val="600"/>
              </a:spcAft>
            </a:pPr>
            <a:endParaRPr kumimoji="1" lang="en-US" altLang="ja-JP" dirty="0"/>
          </a:p>
          <a:p>
            <a:pPr>
              <a:spcBef>
                <a:spcPts val="1200"/>
              </a:spcBef>
              <a:spcAft>
                <a:spcPts val="600"/>
              </a:spcAft>
            </a:pPr>
            <a:r>
              <a:rPr kumimoji="1" lang="en-US" altLang="ja-JP" dirty="0"/>
              <a:t>(3)</a:t>
            </a:r>
            <a:r>
              <a:rPr kumimoji="1" lang="ja-JP" altLang="en-US" dirty="0"/>
              <a:t> 試験形式の変更</a:t>
            </a:r>
            <a:endParaRPr kumimoji="1" lang="en-US" altLang="ja-JP" dirty="0"/>
          </a:p>
          <a:p>
            <a:pPr>
              <a:spcBef>
                <a:spcPts val="1200"/>
              </a:spcBef>
              <a:spcAft>
                <a:spcPts val="600"/>
              </a:spcAft>
            </a:pPr>
            <a:endParaRPr kumimoji="1" lang="ja-JP" altLang="en-US" dirty="0"/>
          </a:p>
          <a:p>
            <a:pPr marL="252000"/>
            <a:r>
              <a:rPr kumimoji="1" lang="ja-JP" altLang="en-US" dirty="0"/>
              <a:t>自治体は試験形式を毎年のように見直しており、前年と同じ形式とは限りません。</a:t>
            </a:r>
            <a:endParaRPr kumimoji="1" lang="en-US" altLang="ja-JP" dirty="0"/>
          </a:p>
          <a:p>
            <a:pPr marL="252000"/>
            <a:r>
              <a:rPr kumimoji="1" lang="ja-JP" altLang="en-US" dirty="0"/>
              <a:t>必ず最新の公式情報を確認しましょう。</a:t>
            </a:r>
          </a:p>
          <a:p>
            <a:endParaRPr kumimoji="1" lang="ja-JP" altLang="en-US" dirty="0"/>
          </a:p>
        </p:txBody>
      </p:sp>
      <p:sp>
        <p:nvSpPr>
          <p:cNvPr id="4" name="スライド番号プレースホルダー 3">
            <a:extLst>
              <a:ext uri="{FF2B5EF4-FFF2-40B4-BE49-F238E27FC236}">
                <a16:creationId xmlns:a16="http://schemas.microsoft.com/office/drawing/2014/main" id="{BD5F473E-88E6-A8FD-86DF-2E35283EFF69}"/>
              </a:ext>
            </a:extLst>
          </p:cNvPr>
          <p:cNvSpPr>
            <a:spLocks noGrp="1"/>
          </p:cNvSpPr>
          <p:nvPr>
            <p:ph type="sldNum" sz="quarter" idx="5"/>
          </p:nvPr>
        </p:nvSpPr>
        <p:spPr/>
        <p:txBody>
          <a:bodyPr/>
          <a:lstStyle/>
          <a:p>
            <a:fld id="{A5664C10-A862-47DC-805D-B2FBFBC26E44}" type="slidenum">
              <a:rPr kumimoji="1" lang="ja-JP" altLang="en-US" smtClean="0"/>
              <a:t>84</a:t>
            </a:fld>
            <a:endParaRPr kumimoji="1" lang="ja-JP" altLang="en-US"/>
          </a:p>
        </p:txBody>
      </p:sp>
    </p:spTree>
    <p:extLst>
      <p:ext uri="{BB962C8B-B14F-4D97-AF65-F5344CB8AC3E}">
        <p14:creationId xmlns:p14="http://schemas.microsoft.com/office/powerpoint/2010/main" val="96614275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6454F4-01B0-274E-4403-10B838E288B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1D8F428-1DFD-07ED-C86E-2E646B1B30B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99CA89A-E091-6DD3-42CE-15FD52224C38}"/>
              </a:ext>
            </a:extLst>
          </p:cNvPr>
          <p:cNvSpPr>
            <a:spLocks noGrp="1"/>
          </p:cNvSpPr>
          <p:nvPr>
            <p:ph type="body" idx="1"/>
          </p:nvPr>
        </p:nvSpPr>
        <p:spPr/>
        <p:txBody>
          <a:bodyPr/>
          <a:lstStyle/>
          <a:p>
            <a:pPr>
              <a:spcAft>
                <a:spcPts val="600"/>
              </a:spcAft>
            </a:pPr>
            <a:r>
              <a:rPr kumimoji="1" lang="en-US" altLang="ja-JP" dirty="0"/>
              <a:t>(4)</a:t>
            </a:r>
            <a:r>
              <a:rPr kumimoji="1" lang="ja-JP" altLang="en-US" dirty="0"/>
              <a:t> 教養試験の過去問題について</a:t>
            </a:r>
            <a:endParaRPr kumimoji="1" lang="en-US" altLang="ja-JP" dirty="0"/>
          </a:p>
          <a:p>
            <a:pPr>
              <a:spcAft>
                <a:spcPts val="600"/>
              </a:spcAft>
            </a:pPr>
            <a:endParaRPr kumimoji="1" lang="ja-JP" altLang="en-US" dirty="0"/>
          </a:p>
          <a:p>
            <a:pPr marL="252000"/>
            <a:r>
              <a:rPr kumimoji="1" lang="ja-JP" altLang="en-US" dirty="0"/>
              <a:t>一般教養試験は 過去問題が非公開の自治体が多いですが、以下の自治体等では公開されています。</a:t>
            </a:r>
            <a:endParaRPr kumimoji="1" lang="en-US" altLang="ja-JP" dirty="0"/>
          </a:p>
          <a:p>
            <a:pPr marL="252000"/>
            <a:endParaRPr kumimoji="1" lang="ja-JP" altLang="en-US" dirty="0"/>
          </a:p>
          <a:p>
            <a:pPr marL="567450" indent="-171450">
              <a:buFont typeface="Arial" panose="020B0604020202020204" pitchFamily="34" charset="0"/>
              <a:buChar char="•"/>
            </a:pPr>
            <a:r>
              <a:rPr kumimoji="1" lang="ja-JP" altLang="en-US" dirty="0"/>
              <a:t>国家公務員：国家一般職、海上保安庁、裁判所職員（特別職）</a:t>
            </a:r>
            <a:r>
              <a:rPr kumimoji="1" lang="ja-JP" altLang="en-US" sz="1000" dirty="0"/>
              <a:t>など</a:t>
            </a:r>
            <a:endParaRPr kumimoji="1" lang="ja-JP" altLang="en-US" dirty="0"/>
          </a:p>
          <a:p>
            <a:pPr marL="567450" indent="-171450">
              <a:buFont typeface="Arial" panose="020B0604020202020204" pitchFamily="34" charset="0"/>
              <a:buChar char="•"/>
            </a:pPr>
            <a:r>
              <a:rPr kumimoji="1" lang="ja-JP" altLang="en-US" dirty="0"/>
              <a:t>地方公務員</a:t>
            </a:r>
            <a:r>
              <a:rPr kumimoji="1" lang="en-US" altLang="ja-JP" dirty="0"/>
              <a:t>(</a:t>
            </a:r>
            <a:r>
              <a:rPr kumimoji="1" lang="ja-JP" altLang="en-US" dirty="0"/>
              <a:t>一般職</a:t>
            </a:r>
            <a:r>
              <a:rPr kumimoji="1" lang="en-US" altLang="ja-JP" dirty="0"/>
              <a:t>)</a:t>
            </a:r>
            <a:r>
              <a:rPr kumimoji="1" lang="ja-JP" altLang="en-US" dirty="0"/>
              <a:t>：東京都、特別区</a:t>
            </a:r>
            <a:r>
              <a:rPr kumimoji="1" lang="en-US" altLang="ja-JP" dirty="0"/>
              <a:t>(23</a:t>
            </a:r>
            <a:r>
              <a:rPr kumimoji="1" lang="ja-JP" altLang="en-US" dirty="0"/>
              <a:t>区</a:t>
            </a:r>
            <a:r>
              <a:rPr kumimoji="1" lang="en-US" altLang="ja-JP" dirty="0"/>
              <a:t>)</a:t>
            </a:r>
            <a:endParaRPr kumimoji="1" lang="ja-JP" altLang="en-US" dirty="0"/>
          </a:p>
          <a:p>
            <a:pPr marL="567450" indent="-171450">
              <a:spcAft>
                <a:spcPts val="1200"/>
              </a:spcAft>
              <a:buFont typeface="Arial" panose="020B0604020202020204" pitchFamily="34" charset="0"/>
              <a:buChar char="•"/>
            </a:pPr>
            <a:r>
              <a:rPr kumimoji="1" lang="ja-JP" altLang="en-US" dirty="0"/>
              <a:t>地方公務員（公安職）：東京消防庁</a:t>
            </a:r>
            <a:endParaRPr kumimoji="1" lang="en-US" altLang="ja-JP" dirty="0"/>
          </a:p>
          <a:p>
            <a:pPr marL="396000">
              <a:spcAft>
                <a:spcPts val="1200"/>
              </a:spcAft>
            </a:pPr>
            <a:endParaRPr kumimoji="1" lang="ja-JP" altLang="en-US" dirty="0"/>
          </a:p>
          <a:p>
            <a:pPr marL="252000"/>
            <a:r>
              <a:rPr kumimoji="1" lang="ja-JP" altLang="en-US" dirty="0"/>
              <a:t>その他の自治体では、過去問題ではなく例題が掲載されているケースもあります。</a:t>
            </a:r>
            <a:endParaRPr kumimoji="1" lang="en-US" altLang="ja-JP" dirty="0"/>
          </a:p>
          <a:p>
            <a:pPr marL="252000"/>
            <a:r>
              <a:rPr kumimoji="1" lang="ja-JP" altLang="en-US" dirty="0"/>
              <a:t>例題も傾向把握には充分役立ちます。</a:t>
            </a:r>
            <a:endParaRPr kumimoji="1" lang="en-US" altLang="ja-JP" dirty="0"/>
          </a:p>
          <a:p>
            <a:pPr marL="252000"/>
            <a:endParaRPr kumimoji="1" lang="ja-JP" altLang="en-US" dirty="0"/>
          </a:p>
          <a:p>
            <a:pPr>
              <a:spcBef>
                <a:spcPts val="1200"/>
              </a:spcBef>
              <a:spcAft>
                <a:spcPts val="600"/>
              </a:spcAft>
            </a:pPr>
            <a:r>
              <a:rPr kumimoji="1" lang="en-US" altLang="ja-JP" dirty="0"/>
              <a:t>(5)</a:t>
            </a:r>
            <a:r>
              <a:rPr kumimoji="1" lang="ja-JP" altLang="en-US" dirty="0"/>
              <a:t> 作文試験の過去問題について</a:t>
            </a:r>
            <a:endParaRPr kumimoji="1" lang="en-US" altLang="ja-JP" dirty="0"/>
          </a:p>
          <a:p>
            <a:pPr>
              <a:spcBef>
                <a:spcPts val="1200"/>
              </a:spcBef>
              <a:spcAft>
                <a:spcPts val="600"/>
              </a:spcAft>
            </a:pPr>
            <a:endParaRPr kumimoji="1" lang="ja-JP" altLang="en-US" dirty="0"/>
          </a:p>
          <a:p>
            <a:pPr marL="252000"/>
            <a:r>
              <a:rPr kumimoji="1" lang="ja-JP" altLang="en-US" dirty="0"/>
              <a:t>作文試験は、教養試験とは異なり、多くの自治体で過去問題が公開されています。</a:t>
            </a:r>
            <a:endParaRPr kumimoji="1" lang="en-US" altLang="ja-JP" dirty="0"/>
          </a:p>
          <a:p>
            <a:pPr marL="252000"/>
            <a:r>
              <a:rPr kumimoji="1" lang="ja-JP" altLang="en-US" dirty="0"/>
              <a:t>そのため、志望自治体の作文テーマを早めに確認し、テーマの傾向をつかんでおくことが非常に重要です。</a:t>
            </a:r>
          </a:p>
          <a:p>
            <a:endParaRPr kumimoji="1" lang="ja-JP" altLang="en-US" dirty="0"/>
          </a:p>
        </p:txBody>
      </p:sp>
      <p:sp>
        <p:nvSpPr>
          <p:cNvPr id="4" name="スライド番号プレースホルダー 3">
            <a:extLst>
              <a:ext uri="{FF2B5EF4-FFF2-40B4-BE49-F238E27FC236}">
                <a16:creationId xmlns:a16="http://schemas.microsoft.com/office/drawing/2014/main" id="{E1C34A29-5A21-E135-8C99-119F5CA01883}"/>
              </a:ext>
            </a:extLst>
          </p:cNvPr>
          <p:cNvSpPr>
            <a:spLocks noGrp="1"/>
          </p:cNvSpPr>
          <p:nvPr>
            <p:ph type="sldNum" sz="quarter" idx="5"/>
          </p:nvPr>
        </p:nvSpPr>
        <p:spPr/>
        <p:txBody>
          <a:bodyPr/>
          <a:lstStyle/>
          <a:p>
            <a:fld id="{A5664C10-A862-47DC-805D-B2FBFBC26E44}" type="slidenum">
              <a:rPr kumimoji="1" lang="ja-JP" altLang="en-US" smtClean="0"/>
              <a:t>85</a:t>
            </a:fld>
            <a:endParaRPr kumimoji="1" lang="ja-JP" altLang="en-US"/>
          </a:p>
        </p:txBody>
      </p:sp>
    </p:spTree>
    <p:extLst>
      <p:ext uri="{BB962C8B-B14F-4D97-AF65-F5344CB8AC3E}">
        <p14:creationId xmlns:p14="http://schemas.microsoft.com/office/powerpoint/2010/main" val="144812817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公務員試験対策では、自治体等の採用情報や政策情報を効率よく整理する力が求められます。</a:t>
            </a:r>
            <a:endParaRPr kumimoji="1" lang="en-US" altLang="ja-JP" dirty="0"/>
          </a:p>
          <a:p>
            <a:r>
              <a:rPr kumimoji="1" lang="ja-JP" altLang="en-US" dirty="0"/>
              <a:t>生成ＡＩを活用することで、情報収集の負担を大幅に軽減できます。</a:t>
            </a:r>
            <a:endParaRPr kumimoji="1" lang="en-US" altLang="ja-JP" dirty="0"/>
          </a:p>
          <a:p>
            <a:r>
              <a:rPr kumimoji="1" lang="ja-JP" altLang="en-US" dirty="0"/>
              <a:t>ただし、最終確認は必ず公式ホームページで行うことが必須です。</a:t>
            </a:r>
            <a:endParaRPr kumimoji="1" lang="en-US" altLang="ja-JP" dirty="0"/>
          </a:p>
          <a:p>
            <a:endParaRPr kumimoji="1" lang="ja-JP" altLang="en-US" dirty="0"/>
          </a:p>
          <a:p>
            <a:pPr>
              <a:spcBef>
                <a:spcPts val="1200"/>
              </a:spcBef>
              <a:spcAft>
                <a:spcPts val="600"/>
              </a:spcAft>
            </a:pPr>
            <a:r>
              <a:rPr kumimoji="1" lang="en-US" altLang="ja-JP" dirty="0"/>
              <a:t>(1)</a:t>
            </a:r>
            <a:r>
              <a:rPr kumimoji="1" lang="ja-JP" altLang="en-US" dirty="0"/>
              <a:t> 採用情報の要約をＡＩに依頼する</a:t>
            </a:r>
          </a:p>
          <a:p>
            <a:pPr marL="252000">
              <a:spcAft>
                <a:spcPts val="1200"/>
              </a:spcAft>
            </a:pPr>
            <a:r>
              <a:rPr kumimoji="1" lang="ja-JP" altLang="en-US" dirty="0"/>
              <a:t>ＡＩに採用ページの文章を入力すると、短時間で要点を整理できます。</a:t>
            </a:r>
            <a:endParaRPr kumimoji="1" lang="en-US" altLang="ja-JP" dirty="0"/>
          </a:p>
          <a:p>
            <a:pPr marL="252000">
              <a:spcAft>
                <a:spcPts val="1200"/>
              </a:spcAft>
            </a:pPr>
            <a:endParaRPr kumimoji="1" lang="en-US" altLang="ja-JP" dirty="0"/>
          </a:p>
          <a:p>
            <a:pPr marL="252000">
              <a:spcAft>
                <a:spcPts val="1200"/>
              </a:spcAft>
            </a:pPr>
            <a:r>
              <a:rPr kumimoji="1" lang="ja-JP" altLang="en-US" dirty="0"/>
              <a:t>例：令和〇年度 〇〇市〇〇職（高卒程度）の採用情報を要約してください。</a:t>
            </a:r>
            <a:endParaRPr kumimoji="1" lang="en-US" altLang="ja-JP" dirty="0"/>
          </a:p>
          <a:p>
            <a:pPr marL="252000">
              <a:spcAft>
                <a:spcPts val="1200"/>
              </a:spcAft>
            </a:pPr>
            <a:r>
              <a:rPr kumimoji="1" lang="ja-JP" altLang="en-US" dirty="0"/>
              <a:t>　　　</a:t>
            </a:r>
            <a:r>
              <a:rPr kumimoji="1" lang="en-US" altLang="ja-JP" dirty="0"/>
              <a:t>※</a:t>
            </a:r>
            <a:r>
              <a:rPr kumimoji="1" lang="ja-JP" altLang="en-US" dirty="0"/>
              <a:t> 情報は年度更新されるため、最終的な内容は必ず公式</a:t>
            </a:r>
            <a:r>
              <a:rPr kumimoji="1" lang="en-US" altLang="ja-JP" dirty="0"/>
              <a:t>HP</a:t>
            </a:r>
            <a:r>
              <a:rPr kumimoji="1" lang="ja-JP" altLang="en-US" dirty="0"/>
              <a:t>で確認</a:t>
            </a:r>
            <a:endParaRPr kumimoji="1" lang="en-US" altLang="ja-JP" dirty="0"/>
          </a:p>
          <a:p>
            <a:pPr marL="252000">
              <a:spcAft>
                <a:spcPts val="1200"/>
              </a:spcAft>
            </a:pPr>
            <a:endParaRPr kumimoji="1" lang="ja-JP" altLang="en-US" dirty="0"/>
          </a:p>
          <a:p>
            <a:pPr>
              <a:spcBef>
                <a:spcPts val="1200"/>
              </a:spcBef>
              <a:spcAft>
                <a:spcPts val="600"/>
              </a:spcAft>
            </a:pPr>
            <a:r>
              <a:rPr kumimoji="1" lang="en-US" altLang="ja-JP" dirty="0"/>
              <a:t>(2)</a:t>
            </a:r>
            <a:r>
              <a:rPr kumimoji="1" lang="ja-JP" altLang="en-US" dirty="0"/>
              <a:t> その他の情報もＡＩで効率的に把握できる</a:t>
            </a:r>
            <a:endParaRPr kumimoji="1" lang="en-US" altLang="ja-JP" dirty="0"/>
          </a:p>
          <a:p>
            <a:pPr>
              <a:spcBef>
                <a:spcPts val="1200"/>
              </a:spcBef>
              <a:spcAft>
                <a:spcPts val="600"/>
              </a:spcAft>
            </a:pPr>
            <a:endParaRPr kumimoji="1" lang="ja-JP" altLang="en-US" dirty="0"/>
          </a:p>
          <a:p>
            <a:pPr marL="423450" indent="-171450">
              <a:buFont typeface="Arial" panose="020B0604020202020204" pitchFamily="34" charset="0"/>
              <a:buChar char="•"/>
            </a:pPr>
            <a:r>
              <a:rPr kumimoji="1" lang="ja-JP" altLang="en-US" dirty="0"/>
              <a:t>市政情報／施策・計画／重点政策／地域課題　</a:t>
            </a:r>
            <a:r>
              <a:rPr kumimoji="1" lang="ja-JP" altLang="en-US" sz="1000" dirty="0"/>
              <a:t>など</a:t>
            </a:r>
            <a:endParaRPr kumimoji="1" lang="en-US" altLang="ja-JP" sz="1000" dirty="0"/>
          </a:p>
          <a:p>
            <a:pPr marL="252000" indent="0">
              <a:buFont typeface="Arial" panose="020B0604020202020204" pitchFamily="34" charset="0"/>
              <a:buNone/>
            </a:pPr>
            <a:r>
              <a:rPr kumimoji="1" lang="ja-JP" altLang="en-US" sz="1000" dirty="0"/>
              <a:t>　　</a:t>
            </a:r>
            <a:r>
              <a:rPr kumimoji="1" lang="ja-JP" altLang="en-US" dirty="0"/>
              <a:t>→　志望動機づくり、面接対策に非常に役立ちます。</a:t>
            </a:r>
          </a:p>
          <a:p>
            <a:pPr marL="252000"/>
            <a:endParaRPr lang="en-US" altLang="ja-JP" dirty="0"/>
          </a:p>
          <a:p>
            <a:pPr marL="423450" indent="-171450">
              <a:buFont typeface="Arial" panose="020B0604020202020204" pitchFamily="34" charset="0"/>
              <a:buChar char="•"/>
            </a:pPr>
            <a:r>
              <a:rPr kumimoji="1" lang="ja-JP" altLang="en-US" dirty="0"/>
              <a:t>求める人材像</a:t>
            </a:r>
            <a:endParaRPr kumimoji="1" lang="en-US" altLang="ja-JP" dirty="0"/>
          </a:p>
          <a:p>
            <a:pPr marL="252000" indent="0">
              <a:buFont typeface="Arial" panose="020B0604020202020204" pitchFamily="34" charset="0"/>
              <a:buNone/>
            </a:pPr>
            <a:r>
              <a:rPr kumimoji="1" lang="ja-JP" altLang="en-US" dirty="0"/>
              <a:t>　　自治体のビジョンや方針を読み取り“どのような人材を求めているのか”を理解することで自分の強みとの結びつきを整理しやすくなります。</a:t>
            </a:r>
          </a:p>
          <a:p>
            <a:endParaRPr kumimoji="1" lang="ja-JP" altLang="en-US" dirty="0"/>
          </a:p>
          <a:p>
            <a:pPr>
              <a:spcBef>
                <a:spcPts val="1200"/>
              </a:spcBef>
              <a:spcAft>
                <a:spcPts val="600"/>
              </a:spcAft>
            </a:pPr>
            <a:r>
              <a:rPr kumimoji="1" lang="ja-JP" altLang="en-US" dirty="0"/>
              <a:t>＜この章のまとめ＞</a:t>
            </a:r>
            <a:endParaRPr kumimoji="1" lang="en-US" altLang="ja-JP" dirty="0"/>
          </a:p>
          <a:p>
            <a:pPr>
              <a:spcBef>
                <a:spcPts val="1200"/>
              </a:spcBef>
              <a:spcAft>
                <a:spcPts val="600"/>
              </a:spcAft>
            </a:pPr>
            <a:endParaRPr kumimoji="1" lang="ja-JP" altLang="en-US" dirty="0"/>
          </a:p>
          <a:p>
            <a:pPr marL="144000"/>
            <a:r>
              <a:rPr kumimoji="1" lang="ja-JP" altLang="en-US" dirty="0"/>
              <a:t>ＡＩで情報の全体像を短時間で把握</a:t>
            </a:r>
          </a:p>
          <a:p>
            <a:pPr marL="144000"/>
            <a:r>
              <a:rPr kumimoji="1" lang="ja-JP" altLang="en-US" dirty="0"/>
              <a:t>重要項目は 必ず公式ホームページで確認</a:t>
            </a:r>
          </a:p>
          <a:p>
            <a:pPr marL="144000"/>
            <a:r>
              <a:rPr kumimoji="1" lang="ja-JP" altLang="en-US" dirty="0"/>
              <a:t>面接対策・志望動機づくりにも活用できる</a:t>
            </a:r>
          </a:p>
          <a:p>
            <a:pPr marL="144000"/>
            <a:r>
              <a:rPr kumimoji="1" lang="ja-JP" altLang="en-US" dirty="0"/>
              <a:t>情報収集の効率が大幅に向上する</a:t>
            </a:r>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86</a:t>
            </a:fld>
            <a:endParaRPr kumimoji="1" lang="ja-JP" altLang="en-US"/>
          </a:p>
        </p:txBody>
      </p:sp>
    </p:spTree>
    <p:extLst>
      <p:ext uri="{BB962C8B-B14F-4D97-AF65-F5344CB8AC3E}">
        <p14:creationId xmlns:p14="http://schemas.microsoft.com/office/powerpoint/2010/main" val="219131941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公務員試験を受験するうえで、まず重要となるのは「試験スケジュールを正確に把握すること」 です。</a:t>
            </a:r>
            <a:endParaRPr kumimoji="1" lang="en-US" altLang="ja-JP" dirty="0"/>
          </a:p>
          <a:p>
            <a:endParaRPr kumimoji="1" lang="en-US" altLang="ja-JP" dirty="0"/>
          </a:p>
          <a:p>
            <a:r>
              <a:rPr kumimoji="1" lang="ja-JP" altLang="en-US" dirty="0"/>
              <a:t>自治体ごとに、「試験日程」「試験形式」「募集人数」などが大きく異なります。</a:t>
            </a:r>
            <a:endParaRPr kumimoji="1" lang="en-US" altLang="ja-JP" dirty="0"/>
          </a:p>
          <a:p>
            <a:r>
              <a:rPr kumimoji="1" lang="ja-JP" altLang="en-US" dirty="0"/>
              <a:t>そのため、公式ホームページを定期的に確認し、最新の採用情報を継続的に収集する習慣を必ず身につけましょう。</a:t>
            </a:r>
          </a:p>
          <a:p>
            <a:endParaRPr kumimoji="1" lang="ja-JP" altLang="en-US" dirty="0"/>
          </a:p>
          <a:p>
            <a:r>
              <a:rPr kumimoji="1" lang="en-US" altLang="ja-JP" dirty="0"/>
              <a:t>2</a:t>
            </a:r>
            <a:r>
              <a:rPr kumimoji="1" lang="ja-JP" altLang="en-US" dirty="0"/>
              <a:t>年次では、</a:t>
            </a:r>
            <a:r>
              <a:rPr kumimoji="1" lang="en-US" altLang="ja-JP" dirty="0"/>
              <a:t>1</a:t>
            </a:r>
            <a:r>
              <a:rPr kumimoji="1" lang="ja-JP" altLang="en-US" dirty="0"/>
              <a:t>年次に学んだ生成ＡＩのスキルを基盤として、「採用情報の収集」「作文添削」「面接練習」「一般教養試験対策」の効率的な試験対策を進めていきます。</a:t>
            </a:r>
          </a:p>
          <a:p>
            <a:r>
              <a:rPr kumimoji="1" lang="ja-JP" altLang="en-US" dirty="0"/>
              <a:t>生成ＡＩは、受験生の学習を支える“パートナー”です。適切に活用しながら、限られた時間で最大の成果を目指しましょう。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88</a:t>
            </a:fld>
            <a:endParaRPr kumimoji="1" lang="ja-JP" altLang="en-US"/>
          </a:p>
        </p:txBody>
      </p:sp>
    </p:spTree>
    <p:extLst>
      <p:ext uri="{BB962C8B-B14F-4D97-AF65-F5344CB8AC3E}">
        <p14:creationId xmlns:p14="http://schemas.microsoft.com/office/powerpoint/2010/main" val="375615686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6E416-18FD-7CB1-FFB7-7C53688FD07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6DA14A8-D8A2-B91D-1751-69CD34E1A4C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5174EA5-5985-5816-FBDC-6C39F09431D3}"/>
              </a:ext>
            </a:extLst>
          </p:cNvPr>
          <p:cNvSpPr>
            <a:spLocks noGrp="1"/>
          </p:cNvSpPr>
          <p:nvPr>
            <p:ph type="body" idx="1"/>
          </p:nvPr>
        </p:nvSpPr>
        <p:spPr/>
        <p:txBody>
          <a:bodyPr/>
          <a:lstStyle/>
          <a:p>
            <a:pPr>
              <a:spcAft>
                <a:spcPts val="600"/>
              </a:spcAft>
            </a:pPr>
            <a:r>
              <a:rPr kumimoji="1" lang="en-US" altLang="ja-JP" dirty="0"/>
              <a:t>(1)</a:t>
            </a:r>
            <a:r>
              <a:rPr kumimoji="1" lang="ja-JP" altLang="en-US" dirty="0"/>
              <a:t> 自己</a:t>
            </a:r>
            <a:r>
              <a:rPr kumimoji="1" lang="en-US" altLang="ja-JP" dirty="0"/>
              <a:t>PR</a:t>
            </a:r>
            <a:r>
              <a:rPr kumimoji="1" lang="ja-JP" altLang="en-US" dirty="0"/>
              <a:t>・志望動機の基本</a:t>
            </a:r>
            <a:endParaRPr kumimoji="1" lang="en-US" altLang="ja-JP" dirty="0"/>
          </a:p>
          <a:p>
            <a:pPr>
              <a:spcAft>
                <a:spcPts val="600"/>
              </a:spcAft>
            </a:pPr>
            <a:endParaRPr kumimoji="1" lang="ja-JP" altLang="en-US" dirty="0"/>
          </a:p>
          <a:p>
            <a:pPr marL="252000"/>
            <a:r>
              <a:rPr kumimoji="1" lang="ja-JP" altLang="en-US" dirty="0"/>
              <a:t>自己</a:t>
            </a:r>
            <a:r>
              <a:rPr kumimoji="1" lang="en-US" altLang="ja-JP" dirty="0"/>
              <a:t>PR</a:t>
            </a:r>
            <a:r>
              <a:rPr kumimoji="1" lang="ja-JP" altLang="en-US" dirty="0"/>
              <a:t>や志望動機は、自己分析で見つけた強みと自治体が求める人物像を結びつけて作成します。</a:t>
            </a:r>
            <a:endParaRPr kumimoji="1" lang="en-US" altLang="ja-JP" dirty="0"/>
          </a:p>
          <a:p>
            <a:pPr marL="252000"/>
            <a:r>
              <a:rPr kumimoji="1" lang="ja-JP" altLang="en-US" dirty="0"/>
              <a:t>生成ＡＩは整理作業を効率化できますが、最も重要なのは 「自分の言葉で書くこと」 です。</a:t>
            </a:r>
            <a:endParaRPr kumimoji="1" lang="en-US" altLang="ja-JP" dirty="0"/>
          </a:p>
          <a:p>
            <a:pPr marL="252000"/>
            <a:r>
              <a:rPr kumimoji="1" lang="ja-JP" altLang="en-US" dirty="0"/>
              <a:t>採用担当者が知りたいのは、ＡＩが作った文章ではなく、あなた自身の考えや価値観です。</a:t>
            </a:r>
            <a:endParaRPr kumimoji="1" lang="en-US" altLang="ja-JP" dirty="0"/>
          </a:p>
          <a:p>
            <a:pPr marL="252000"/>
            <a:r>
              <a:rPr kumimoji="1" lang="ja-JP" altLang="en-US" dirty="0"/>
              <a:t>ＡＩ生成文章をそのまま提出すると、内容が魅力的であっても評価が下がる可能性があります。</a:t>
            </a:r>
            <a:endParaRPr kumimoji="1" lang="en-US" altLang="ja-JP" dirty="0"/>
          </a:p>
          <a:p>
            <a:pPr marL="252000"/>
            <a:endParaRPr kumimoji="1" lang="ja-JP" altLang="en-US" dirty="0"/>
          </a:p>
          <a:p>
            <a:pPr>
              <a:spcBef>
                <a:spcPts val="1200"/>
              </a:spcBef>
              <a:spcAft>
                <a:spcPts val="600"/>
              </a:spcAft>
            </a:pPr>
            <a:r>
              <a:rPr kumimoji="1" lang="en-US" altLang="ja-JP" dirty="0"/>
              <a:t>(2)</a:t>
            </a:r>
            <a:r>
              <a:rPr kumimoji="1" lang="ja-JP" altLang="en-US" dirty="0"/>
              <a:t> 生成ＡＩ活用の注意点</a:t>
            </a:r>
            <a:endParaRPr kumimoji="1" lang="en-US" altLang="ja-JP" dirty="0"/>
          </a:p>
          <a:p>
            <a:pPr>
              <a:spcBef>
                <a:spcPts val="1200"/>
              </a:spcBef>
              <a:spcAft>
                <a:spcPts val="600"/>
              </a:spcAft>
            </a:pPr>
            <a:endParaRPr kumimoji="1" lang="ja-JP" altLang="en-US" dirty="0"/>
          </a:p>
          <a:p>
            <a:pPr marL="252000"/>
            <a:r>
              <a:rPr kumimoji="1" lang="ja-JP" altLang="en-US" dirty="0"/>
              <a:t>生成ＡＩは、「強みの整理」「エピソードの洗い出し」「言い換え表現の提案」「読みやすい構成案の作成」といった作業をサポートする便利なツールです。</a:t>
            </a:r>
          </a:p>
          <a:p>
            <a:pPr marL="252000"/>
            <a:r>
              <a:rPr kumimoji="1" lang="ja-JP" altLang="en-US" dirty="0"/>
              <a:t>ＡＩを活用することで、自分では気づけなかった強みや視点が得られ、説得力のある文章に仕上げることができます。</a:t>
            </a:r>
            <a:endParaRPr kumimoji="1" lang="en-US" altLang="ja-JP" dirty="0"/>
          </a:p>
          <a:p>
            <a:pPr marL="252000"/>
            <a:r>
              <a:rPr kumimoji="1" lang="ja-JP" altLang="en-US" dirty="0"/>
              <a:t>ただし、最終的な文章は必ず自分の言葉で仕上げることを忘れないようにしましょう。</a:t>
            </a:r>
          </a:p>
          <a:p>
            <a:endParaRPr kumimoji="1" lang="ja-JP" altLang="en-US" dirty="0"/>
          </a:p>
        </p:txBody>
      </p:sp>
      <p:sp>
        <p:nvSpPr>
          <p:cNvPr id="4" name="スライド番号プレースホルダー 3">
            <a:extLst>
              <a:ext uri="{FF2B5EF4-FFF2-40B4-BE49-F238E27FC236}">
                <a16:creationId xmlns:a16="http://schemas.microsoft.com/office/drawing/2014/main" id="{362CDA3D-C9CA-469B-1EE9-CF125C6B3658}"/>
              </a:ext>
            </a:extLst>
          </p:cNvPr>
          <p:cNvSpPr>
            <a:spLocks noGrp="1"/>
          </p:cNvSpPr>
          <p:nvPr>
            <p:ph type="sldNum" sz="quarter" idx="5"/>
          </p:nvPr>
        </p:nvSpPr>
        <p:spPr/>
        <p:txBody>
          <a:bodyPr/>
          <a:lstStyle/>
          <a:p>
            <a:fld id="{A5664C10-A862-47DC-805D-B2FBFBC26E44}" type="slidenum">
              <a:rPr kumimoji="1" lang="ja-JP" altLang="en-US" smtClean="0"/>
              <a:t>89</a:t>
            </a:fld>
            <a:endParaRPr kumimoji="1" lang="ja-JP" altLang="en-US"/>
          </a:p>
        </p:txBody>
      </p:sp>
    </p:spTree>
    <p:extLst>
      <p:ext uri="{BB962C8B-B14F-4D97-AF65-F5344CB8AC3E}">
        <p14:creationId xmlns:p14="http://schemas.microsoft.com/office/powerpoint/2010/main" val="40148090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6896CF-5C7B-AF71-C282-338CF6EA4C4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A52DD96-4403-1530-FAEB-471088C6D27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CBFCF5F-0C32-C916-255B-2294473AEBF1}"/>
              </a:ext>
            </a:extLst>
          </p:cNvPr>
          <p:cNvSpPr>
            <a:spLocks noGrp="1"/>
          </p:cNvSpPr>
          <p:nvPr>
            <p:ph type="body" idx="1"/>
          </p:nvPr>
        </p:nvSpPr>
        <p:spPr/>
        <p:txBody>
          <a:bodyPr/>
          <a:lstStyle/>
          <a:p>
            <a:pPr marL="0" indent="0">
              <a:spcAft>
                <a:spcPts val="600"/>
              </a:spcAft>
              <a:buNone/>
            </a:pPr>
            <a:r>
              <a:rPr kumimoji="1" lang="en-US" altLang="ja-JP" dirty="0"/>
              <a:t>(1)</a:t>
            </a:r>
            <a:r>
              <a:rPr lang="ja-JP" altLang="en-US" dirty="0"/>
              <a:t> </a:t>
            </a:r>
            <a:r>
              <a:rPr kumimoji="1" lang="ja-JP" altLang="en-US" dirty="0"/>
              <a:t>概要</a:t>
            </a:r>
            <a:endParaRPr kumimoji="1" lang="en-US" altLang="ja-JP" dirty="0"/>
          </a:p>
          <a:p>
            <a:pPr marL="0" indent="0">
              <a:spcAft>
                <a:spcPts val="600"/>
              </a:spcAft>
              <a:buNone/>
            </a:pPr>
            <a:endParaRPr kumimoji="1" lang="ja-JP" altLang="en-US" dirty="0"/>
          </a:p>
          <a:p>
            <a:pPr marL="252000" lvl="0" indent="-457200" defTabSz="360000">
              <a:buNone/>
            </a:pPr>
            <a:r>
              <a:rPr kumimoji="1" lang="en-US" altLang="ja-JP" dirty="0"/>
              <a:t>	</a:t>
            </a:r>
            <a:r>
              <a:rPr kumimoji="1" lang="ja-JP" altLang="en-US" dirty="0"/>
              <a:t>教師あり学習とは、コンピュータに対して「問題</a:t>
            </a:r>
            <a:r>
              <a:rPr kumimoji="1" lang="en-US" altLang="ja-JP" dirty="0"/>
              <a:t>(</a:t>
            </a:r>
            <a:r>
              <a:rPr kumimoji="1" lang="ja-JP" altLang="en-US" dirty="0"/>
              <a:t>入力データ</a:t>
            </a:r>
            <a:r>
              <a:rPr kumimoji="1" lang="en-US" altLang="ja-JP" dirty="0"/>
              <a:t>)</a:t>
            </a:r>
            <a:r>
              <a:rPr kumimoji="1" lang="ja-JP" altLang="en-US" dirty="0"/>
              <a:t>」と「解答</a:t>
            </a:r>
            <a:r>
              <a:rPr kumimoji="1" lang="en-US" altLang="ja-JP" dirty="0"/>
              <a:t>(</a:t>
            </a:r>
            <a:r>
              <a:rPr kumimoji="1" lang="ja-JP" altLang="en-US" dirty="0"/>
              <a:t>正解データ</a:t>
            </a:r>
            <a:r>
              <a:rPr kumimoji="1" lang="en-US" altLang="ja-JP" dirty="0"/>
              <a:t>)</a:t>
            </a:r>
            <a:r>
              <a:rPr kumimoji="1" lang="ja-JP" altLang="en-US" dirty="0"/>
              <a:t>」をセットで与えて学習させる方法です。</a:t>
            </a:r>
            <a:endParaRPr kumimoji="1" lang="en-US" altLang="ja-JP" dirty="0"/>
          </a:p>
          <a:p>
            <a:pPr marL="252000" indent="0">
              <a:buNone/>
            </a:pPr>
            <a:r>
              <a:rPr kumimoji="1" lang="ja-JP" altLang="en-US" dirty="0"/>
              <a:t>ＡＩは、与えられた正解データをもとに、正しい出力を導き出すためのモデルを作り上げます。</a:t>
            </a:r>
            <a:endParaRPr kumimoji="1" lang="en-US" altLang="ja-JP" dirty="0"/>
          </a:p>
          <a:p>
            <a:pPr marL="252000" indent="0">
              <a:buNone/>
            </a:pPr>
            <a:endParaRPr kumimoji="1" lang="ja-JP" altLang="en-US" dirty="0"/>
          </a:p>
          <a:p>
            <a:pPr marL="0" indent="0">
              <a:spcAft>
                <a:spcPts val="600"/>
              </a:spcAft>
              <a:buNone/>
            </a:pPr>
            <a:r>
              <a:rPr kumimoji="1" lang="en-US" altLang="ja-JP" dirty="0"/>
              <a:t>(2)</a:t>
            </a:r>
            <a:r>
              <a:rPr kumimoji="1" lang="ja-JP" altLang="en-US" dirty="0"/>
              <a:t> 主な用途</a:t>
            </a:r>
            <a:endParaRPr kumimoji="1" lang="en-US" altLang="ja-JP" dirty="0"/>
          </a:p>
          <a:p>
            <a:pPr marL="0" indent="0">
              <a:spcAft>
                <a:spcPts val="600"/>
              </a:spcAft>
              <a:buNone/>
            </a:pPr>
            <a:endParaRPr kumimoji="1" lang="ja-JP" altLang="en-US" dirty="0"/>
          </a:p>
          <a:p>
            <a:pPr marL="423450" indent="-171450">
              <a:buFont typeface="Arial" panose="020B0604020202020204" pitchFamily="34" charset="0"/>
              <a:buChar char="•"/>
            </a:pPr>
            <a:r>
              <a:rPr kumimoji="1" lang="ja-JP" altLang="en-US" dirty="0"/>
              <a:t>過去のデータから正解を導き出したい場合</a:t>
            </a:r>
          </a:p>
          <a:p>
            <a:pPr marL="423450" indent="-171450">
              <a:spcAft>
                <a:spcPts val="1200"/>
              </a:spcAft>
              <a:buFont typeface="Arial" panose="020B0604020202020204" pitchFamily="34" charset="0"/>
              <a:buChar char="•"/>
            </a:pPr>
            <a:r>
              <a:rPr kumimoji="1" lang="ja-JP" altLang="en-US" dirty="0"/>
              <a:t>未来を予測したい場合</a:t>
            </a:r>
            <a:endParaRPr kumimoji="1" lang="en-US" altLang="ja-JP" dirty="0"/>
          </a:p>
          <a:p>
            <a:pPr marL="252000" indent="0">
              <a:spcAft>
                <a:spcPts val="1200"/>
              </a:spcAft>
              <a:buNone/>
            </a:pPr>
            <a:endParaRPr kumimoji="1" lang="ja-JP" altLang="en-US" dirty="0"/>
          </a:p>
          <a:p>
            <a:pPr marL="0" indent="0">
              <a:spcAft>
                <a:spcPts val="600"/>
              </a:spcAft>
              <a:buNone/>
            </a:pPr>
            <a:r>
              <a:rPr kumimoji="1" lang="en-US" altLang="ja-JP" dirty="0"/>
              <a:t>(3)</a:t>
            </a:r>
            <a:r>
              <a:rPr kumimoji="1" lang="ja-JP" altLang="en-US" dirty="0"/>
              <a:t> 具体例</a:t>
            </a:r>
            <a:endParaRPr kumimoji="1" lang="en-US" altLang="ja-JP" dirty="0"/>
          </a:p>
          <a:p>
            <a:pPr marL="0" indent="0">
              <a:spcAft>
                <a:spcPts val="600"/>
              </a:spcAft>
              <a:buNone/>
            </a:pPr>
            <a:endParaRPr kumimoji="1" lang="en-US" altLang="ja-JP" dirty="0"/>
          </a:p>
          <a:p>
            <a:pPr marL="423450" indent="-171450">
              <a:buFont typeface="Arial" panose="020B0604020202020204" pitchFamily="34" charset="0"/>
              <a:buChar char="•"/>
            </a:pPr>
            <a:r>
              <a:rPr kumimoji="1" lang="ja-JP" altLang="en-US" dirty="0"/>
              <a:t>天気予報多くの「問題と正解ラベル学習することで、ＡＩは新しい天気図を与えられるだけで天気を予測できるようになります。</a:t>
            </a:r>
            <a:endParaRPr kumimoji="1" lang="en-US" altLang="ja-JP" dirty="0"/>
          </a:p>
          <a:p>
            <a:pPr marL="252000" indent="0">
              <a:buFont typeface="Arial" panose="020B0604020202020204" pitchFamily="34" charset="0"/>
              <a:buNone/>
            </a:pPr>
            <a:r>
              <a:rPr kumimoji="1" lang="ja-JP" altLang="en-US" dirty="0"/>
              <a:t>　　</a:t>
            </a:r>
            <a:endParaRPr kumimoji="1" lang="en-US" altLang="ja-JP" dirty="0"/>
          </a:p>
          <a:p>
            <a:pPr marL="252000" indent="0">
              <a:buFont typeface="Arial" panose="020B0604020202020204" pitchFamily="34" charset="0"/>
              <a:buNone/>
            </a:pPr>
            <a:r>
              <a:rPr kumimoji="1" lang="ja-JP" altLang="en-US" dirty="0"/>
              <a:t>　　問題：天気図、気圧などの過去データ</a:t>
            </a:r>
            <a:r>
              <a:rPr lang="ja-JP" altLang="en-US" dirty="0"/>
              <a:t>／</a:t>
            </a:r>
            <a:r>
              <a:rPr kumimoji="1" lang="ja-JP" altLang="en-US" dirty="0"/>
              <a:t>解答：過去の天気・気温データ</a:t>
            </a:r>
          </a:p>
          <a:p>
            <a:pPr marL="252000" indent="0">
              <a:buNone/>
            </a:pPr>
            <a:endParaRPr kumimoji="1" lang="ja-JP" altLang="en-US" dirty="0"/>
          </a:p>
          <a:p>
            <a:pPr marL="423450" indent="-171450">
              <a:buFont typeface="Arial" panose="020B0604020202020204" pitchFamily="34" charset="0"/>
              <a:buChar char="•"/>
            </a:pPr>
            <a:r>
              <a:rPr kumimoji="1" lang="ja-JP" altLang="en-US" dirty="0"/>
              <a:t>スパムメール判定</a:t>
            </a:r>
            <a:endParaRPr kumimoji="1" lang="en-US" altLang="ja-JP" dirty="0"/>
          </a:p>
          <a:p>
            <a:pPr marL="252000" indent="0">
              <a:buFont typeface="Arial" panose="020B0604020202020204" pitchFamily="34" charset="0"/>
              <a:buNone/>
            </a:pPr>
            <a:r>
              <a:rPr kumimoji="1" lang="ja-JP" altLang="en-US" dirty="0"/>
              <a:t>　　「迷惑メールの特徴」を事前に学習させることで、「迷惑メール」と「迷惑メールではないメール」を自動で振り分けます。</a:t>
            </a:r>
          </a:p>
          <a:p>
            <a:pPr marL="252000" indent="0">
              <a:buNone/>
            </a:pPr>
            <a:endParaRPr kumimoji="1" lang="en-US" altLang="ja-JP" dirty="0"/>
          </a:p>
          <a:p>
            <a:pPr marL="423450" indent="-171450">
              <a:buFont typeface="Arial" panose="020B0604020202020204" pitchFamily="34" charset="0"/>
              <a:buChar char="•"/>
            </a:pPr>
            <a:r>
              <a:rPr kumimoji="1" lang="ja-JP" altLang="en-US" dirty="0"/>
              <a:t>売上予測（スシローの例）</a:t>
            </a:r>
            <a:endParaRPr kumimoji="1" lang="en-US" altLang="ja-JP" dirty="0"/>
          </a:p>
          <a:p>
            <a:pPr marL="252000" indent="0">
              <a:buFont typeface="Arial" panose="020B0604020202020204" pitchFamily="34" charset="0"/>
              <a:buNone/>
            </a:pPr>
            <a:r>
              <a:rPr kumimoji="1" lang="ja-JP" altLang="en-US" dirty="0"/>
              <a:t>　　回転寿司チェーン「スシロー」では、皿に</a:t>
            </a:r>
            <a:r>
              <a:rPr kumimoji="1" lang="en-US" altLang="ja-JP" dirty="0"/>
              <a:t>IC</a:t>
            </a:r>
            <a:r>
              <a:rPr kumimoji="1" lang="ja-JP" altLang="en-US" dirty="0"/>
              <a:t>タグを付けて販売・廃棄データを収集し、どのネタがどの時間帯にどの程度売れるかを予測するモデルを構築しました。</a:t>
            </a:r>
            <a:endParaRPr kumimoji="1" lang="en-US" altLang="ja-JP" dirty="0"/>
          </a:p>
          <a:p>
            <a:pPr marL="252000" indent="0">
              <a:buFont typeface="Arial" panose="020B0604020202020204" pitchFamily="34" charset="0"/>
              <a:buNone/>
            </a:pPr>
            <a:r>
              <a:rPr kumimoji="1" lang="ja-JP" altLang="en-US" dirty="0"/>
              <a:t>　　その結果、適切な食品発注が可能となり、食品ロス削減につながりました。</a:t>
            </a:r>
          </a:p>
          <a:p>
            <a:pPr marL="396000" indent="0">
              <a:spcAft>
                <a:spcPts val="1200"/>
              </a:spcAft>
              <a:buNone/>
            </a:pPr>
            <a:endParaRPr kumimoji="1" lang="ja-JP" altLang="en-US" dirty="0"/>
          </a:p>
          <a:p>
            <a:pPr marL="423450" indent="-171450">
              <a:buFont typeface="Arial" panose="020B0604020202020204" pitchFamily="34" charset="0"/>
              <a:buChar char="•"/>
            </a:pPr>
            <a:r>
              <a:rPr kumimoji="1" lang="ja-JP" altLang="en-US" dirty="0"/>
              <a:t>画像認識（スマートフォンの顔認証など）</a:t>
            </a:r>
            <a:endParaRPr kumimoji="1" lang="en-US" altLang="ja-JP" dirty="0"/>
          </a:p>
          <a:p>
            <a:pPr marL="252000" indent="0">
              <a:buFont typeface="Arial" panose="020B0604020202020204" pitchFamily="34" charset="0"/>
              <a:buNone/>
            </a:pPr>
            <a:r>
              <a:rPr kumimoji="1" lang="ja-JP" altLang="en-US" dirty="0"/>
              <a:t>　　写真や動画から個人の顔を識別する技術も、教師あり学習によって実現されています。</a:t>
            </a:r>
          </a:p>
          <a:p>
            <a:pPr marL="396000" indent="0">
              <a:spcAft>
                <a:spcPts val="1200"/>
              </a:spcAft>
              <a:buNone/>
            </a:pPr>
            <a:endParaRPr kumimoji="1" lang="ja-JP" altLang="en-US" dirty="0"/>
          </a:p>
          <a:p>
            <a:pPr marL="0" indent="0">
              <a:spcAft>
                <a:spcPts val="600"/>
              </a:spcAft>
              <a:buNone/>
            </a:pPr>
            <a:r>
              <a:rPr kumimoji="1" lang="en-US" altLang="ja-JP" dirty="0"/>
              <a:t>(4)</a:t>
            </a:r>
            <a:r>
              <a:rPr kumimoji="1" lang="ja-JP" altLang="en-US" dirty="0"/>
              <a:t> まとめ</a:t>
            </a:r>
            <a:endParaRPr kumimoji="1" lang="en-US" altLang="ja-JP" dirty="0"/>
          </a:p>
          <a:p>
            <a:pPr marL="0" indent="0">
              <a:spcAft>
                <a:spcPts val="600"/>
              </a:spcAft>
              <a:buNone/>
            </a:pPr>
            <a:endParaRPr kumimoji="1" lang="ja-JP" altLang="en-US" dirty="0"/>
          </a:p>
          <a:p>
            <a:pPr marL="252000" indent="0">
              <a:buNone/>
            </a:pPr>
            <a:r>
              <a:rPr kumimoji="1" lang="ja-JP" altLang="en-US" dirty="0"/>
              <a:t>教師あり学習とは、ＡＩが正解データをもとに予測モデルを作り、解答を導き出す手法です。</a:t>
            </a:r>
            <a:endParaRPr kumimoji="1" lang="en-US" altLang="ja-JP" dirty="0"/>
          </a:p>
          <a:p>
            <a:pPr marL="252000" indent="0">
              <a:buNone/>
            </a:pPr>
            <a:endParaRPr kumimoji="1" lang="ja-JP" altLang="en-US" dirty="0"/>
          </a:p>
        </p:txBody>
      </p:sp>
      <p:sp>
        <p:nvSpPr>
          <p:cNvPr id="4" name="スライド番号プレースホルダー 3">
            <a:extLst>
              <a:ext uri="{FF2B5EF4-FFF2-40B4-BE49-F238E27FC236}">
                <a16:creationId xmlns:a16="http://schemas.microsoft.com/office/drawing/2014/main" id="{1DA93138-34DC-F62E-B5D9-9CEA060057F9}"/>
              </a:ext>
            </a:extLst>
          </p:cNvPr>
          <p:cNvSpPr>
            <a:spLocks noGrp="1"/>
          </p:cNvSpPr>
          <p:nvPr>
            <p:ph type="sldNum" sz="quarter" idx="5"/>
          </p:nvPr>
        </p:nvSpPr>
        <p:spPr/>
        <p:txBody>
          <a:bodyPr/>
          <a:lstStyle/>
          <a:p>
            <a:fld id="{A5664C10-A862-47DC-805D-B2FBFBC26E44}" type="slidenum">
              <a:rPr kumimoji="1" lang="ja-JP" altLang="en-US" smtClean="0"/>
              <a:t>8</a:t>
            </a:fld>
            <a:endParaRPr kumimoji="1" lang="ja-JP" altLang="en-US"/>
          </a:p>
        </p:txBody>
      </p:sp>
    </p:spTree>
    <p:extLst>
      <p:ext uri="{BB962C8B-B14F-4D97-AF65-F5344CB8AC3E}">
        <p14:creationId xmlns:p14="http://schemas.microsoft.com/office/powerpoint/2010/main" val="91891755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志望動機は、「自分の経験」と「自治体の仕事」がつながっているかが最も重要です。</a:t>
            </a:r>
            <a:endParaRPr kumimoji="1" lang="en-US" altLang="ja-JP" dirty="0"/>
          </a:p>
          <a:p>
            <a:endParaRPr kumimoji="1" lang="ja-JP" altLang="en-US" dirty="0"/>
          </a:p>
          <a:p>
            <a:pPr>
              <a:spcBef>
                <a:spcPts val="1200"/>
              </a:spcBef>
              <a:spcAft>
                <a:spcPts val="600"/>
              </a:spcAft>
            </a:pPr>
            <a:r>
              <a:rPr kumimoji="1" lang="en-US" altLang="ja-JP" dirty="0"/>
              <a:t>(1)</a:t>
            </a:r>
            <a:r>
              <a:rPr kumimoji="1" lang="ja-JP" altLang="en-US" dirty="0"/>
              <a:t> 悪い例の問題点</a:t>
            </a:r>
          </a:p>
          <a:p>
            <a:pPr marL="252000"/>
            <a:endParaRPr kumimoji="1" lang="en-US" altLang="ja-JP" dirty="0"/>
          </a:p>
          <a:p>
            <a:pPr marL="252000"/>
            <a:r>
              <a:rPr kumimoji="1" lang="ja-JP" altLang="en-US" dirty="0"/>
              <a:t>経験の内容が抽象的で具体性がない</a:t>
            </a:r>
          </a:p>
          <a:p>
            <a:pPr marL="252000"/>
            <a:r>
              <a:rPr kumimoji="1" lang="ja-JP" altLang="en-US" dirty="0"/>
              <a:t>何を感じ、何に気づいたかが不明</a:t>
            </a:r>
          </a:p>
          <a:p>
            <a:pPr marL="252000"/>
            <a:r>
              <a:rPr kumimoji="1" lang="ja-JP" altLang="en-US" dirty="0"/>
              <a:t>多くの受験生と同じパターンで差別化ができない</a:t>
            </a:r>
            <a:endParaRPr kumimoji="1" lang="en-US" altLang="ja-JP" dirty="0"/>
          </a:p>
          <a:p>
            <a:pPr marL="252000"/>
            <a:endParaRPr kumimoji="1" lang="ja-JP" altLang="en-US" dirty="0"/>
          </a:p>
          <a:p>
            <a:pPr>
              <a:spcBef>
                <a:spcPts val="1200"/>
              </a:spcBef>
              <a:spcAft>
                <a:spcPts val="600"/>
              </a:spcAft>
            </a:pPr>
            <a:r>
              <a:rPr kumimoji="1" lang="en-US" altLang="ja-JP" dirty="0"/>
              <a:t>(2)</a:t>
            </a:r>
            <a:r>
              <a:rPr kumimoji="1" lang="ja-JP" altLang="en-US" dirty="0"/>
              <a:t> 良い例のポイント</a:t>
            </a:r>
            <a:endParaRPr kumimoji="1" lang="en-US" altLang="ja-JP" dirty="0"/>
          </a:p>
          <a:p>
            <a:pPr>
              <a:spcBef>
                <a:spcPts val="1200"/>
              </a:spcBef>
              <a:spcAft>
                <a:spcPts val="600"/>
              </a:spcAft>
            </a:pPr>
            <a:endParaRPr kumimoji="1" lang="ja-JP" altLang="en-US" dirty="0"/>
          </a:p>
          <a:p>
            <a:pPr marL="252000" defTabSz="360000"/>
            <a:r>
              <a:rPr kumimoji="1" lang="ja-JP" altLang="en-US" dirty="0"/>
              <a:t>具体的経験</a:t>
            </a:r>
            <a:r>
              <a:rPr kumimoji="1" lang="en-US" altLang="ja-JP" dirty="0"/>
              <a:t>	</a:t>
            </a:r>
            <a:r>
              <a:rPr kumimoji="1" lang="ja-JP" altLang="en-US" dirty="0"/>
              <a:t>→　実際に見聞きした事実が記載</a:t>
            </a:r>
            <a:r>
              <a:rPr kumimoji="1" lang="ja-JP" altLang="en-US"/>
              <a:t>されている</a:t>
            </a:r>
            <a:endParaRPr kumimoji="1" lang="ja-JP" altLang="en-US" dirty="0"/>
          </a:p>
          <a:p>
            <a:pPr marL="252000" defTabSz="360000"/>
            <a:r>
              <a:rPr kumimoji="1" lang="ja-JP" altLang="en-US" dirty="0"/>
              <a:t>課題の発見</a:t>
            </a:r>
            <a:r>
              <a:rPr kumimoji="1" lang="en-US" altLang="ja-JP" dirty="0"/>
              <a:t>	</a:t>
            </a:r>
            <a:r>
              <a:rPr kumimoji="1" lang="ja-JP" altLang="en-US" dirty="0"/>
              <a:t>→　なぜ改善したいと思ったかが明確</a:t>
            </a:r>
          </a:p>
          <a:p>
            <a:pPr marL="252000" defTabSz="360000"/>
            <a:r>
              <a:rPr kumimoji="1" lang="ja-JP" altLang="en-US" dirty="0"/>
              <a:t>行政との関連</a:t>
            </a:r>
            <a:r>
              <a:rPr kumimoji="1" lang="en-US" altLang="ja-JP" dirty="0"/>
              <a:t>	</a:t>
            </a:r>
            <a:r>
              <a:rPr kumimoji="1" lang="ja-JP" altLang="en-US" dirty="0"/>
              <a:t>→　行政での役割と貢献が示されている</a:t>
            </a:r>
          </a:p>
          <a:p>
            <a:pPr marL="252000" defTabSz="360000"/>
            <a:r>
              <a:rPr kumimoji="1" lang="ja-JP" altLang="en-US" dirty="0"/>
              <a:t>説得力</a:t>
            </a:r>
            <a:r>
              <a:rPr kumimoji="1" lang="en-US" altLang="ja-JP" dirty="0"/>
              <a:t>		</a:t>
            </a:r>
            <a:r>
              <a:rPr kumimoji="1" lang="ja-JP" altLang="en-US" dirty="0"/>
              <a:t>→　「自分にしか書けない理由」になっている</a:t>
            </a:r>
            <a:endParaRPr kumimoji="1" lang="en-US" altLang="ja-JP" dirty="0"/>
          </a:p>
          <a:p>
            <a:pPr marL="252000"/>
            <a:endParaRPr kumimoji="1" lang="ja-JP" altLang="en-US" dirty="0"/>
          </a:p>
          <a:p>
            <a:pPr>
              <a:spcBef>
                <a:spcPts val="1200"/>
              </a:spcBef>
              <a:spcAft>
                <a:spcPts val="600"/>
              </a:spcAft>
            </a:pPr>
            <a:r>
              <a:rPr kumimoji="1" lang="en-US" altLang="ja-JP" dirty="0"/>
              <a:t>(3)</a:t>
            </a:r>
            <a:r>
              <a:rPr kumimoji="1" lang="ja-JP" altLang="en-US" dirty="0"/>
              <a:t> 志望理由を書くときの基本ステップ</a:t>
            </a:r>
            <a:endParaRPr kumimoji="1" lang="en-US" altLang="ja-JP" dirty="0"/>
          </a:p>
          <a:p>
            <a:pPr>
              <a:spcBef>
                <a:spcPts val="1200"/>
              </a:spcBef>
              <a:spcAft>
                <a:spcPts val="600"/>
              </a:spcAft>
            </a:pPr>
            <a:endParaRPr kumimoji="1" lang="ja-JP" altLang="en-US" dirty="0"/>
          </a:p>
          <a:p>
            <a:pPr marL="252000"/>
            <a:r>
              <a:rPr lang="ja-JP" altLang="en-US" dirty="0"/>
              <a:t>・</a:t>
            </a:r>
            <a:r>
              <a:rPr kumimoji="1" lang="ja-JP" altLang="en-US" dirty="0"/>
              <a:t>自分の経験を具体的に述べる</a:t>
            </a:r>
          </a:p>
          <a:p>
            <a:pPr marL="252000"/>
            <a:r>
              <a:rPr kumimoji="1" lang="ja-JP" altLang="en-US" dirty="0"/>
              <a:t>・その経験から気づいた課題・問題を示す</a:t>
            </a:r>
          </a:p>
          <a:p>
            <a:pPr marL="252000">
              <a:spcAft>
                <a:spcPts val="1200"/>
              </a:spcAft>
            </a:pPr>
            <a:r>
              <a:rPr kumimoji="1" lang="ja-JP" altLang="en-US" dirty="0"/>
              <a:t>・行政の立場でどのように貢献したいかを書く</a:t>
            </a:r>
            <a:endParaRPr kumimoji="1" lang="en-US" altLang="ja-JP" dirty="0"/>
          </a:p>
          <a:p>
            <a:pPr marL="252000">
              <a:spcAft>
                <a:spcPts val="1200"/>
              </a:spcAft>
            </a:pPr>
            <a:endParaRPr kumimoji="1" lang="ja-JP" altLang="en-US" dirty="0"/>
          </a:p>
          <a:p>
            <a:r>
              <a:rPr kumimoji="1" lang="ja-JP" altLang="en-US" dirty="0"/>
              <a:t>この流れを押さえると、「あなたにしか書けない志望理由」 が完成します。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A5664C10-A862-47DC-805D-B2FBFBC26E44}" type="slidenum">
              <a:rPr kumimoji="1" lang="ja-JP" altLang="en-US" smtClean="0"/>
              <a:t>90</a:t>
            </a:fld>
            <a:endParaRPr kumimoji="1" lang="ja-JP" altLang="en-US"/>
          </a:p>
        </p:txBody>
      </p:sp>
    </p:spTree>
    <p:extLst>
      <p:ext uri="{BB962C8B-B14F-4D97-AF65-F5344CB8AC3E}">
        <p14:creationId xmlns:p14="http://schemas.microsoft.com/office/powerpoint/2010/main" val="80265966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9E1F7-B311-F319-7811-55F32954D9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CE5D881-8603-112F-F6C0-4022450C687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014BFDF-14E5-4975-B6B5-A79ACBE2F820}"/>
              </a:ext>
            </a:extLst>
          </p:cNvPr>
          <p:cNvSpPr>
            <a:spLocks noGrp="1"/>
          </p:cNvSpPr>
          <p:nvPr>
            <p:ph type="body" idx="1"/>
          </p:nvPr>
        </p:nvSpPr>
        <p:spPr/>
        <p:txBody>
          <a:bodyPr/>
          <a:lstStyle/>
          <a:p>
            <a:pPr>
              <a:spcAft>
                <a:spcPts val="600"/>
              </a:spcAft>
            </a:pPr>
            <a:r>
              <a:rPr kumimoji="1" lang="en-US" altLang="ja-JP" dirty="0"/>
              <a:t>(1)</a:t>
            </a:r>
            <a:r>
              <a:rPr kumimoji="1" lang="ja-JP" altLang="en-US" dirty="0"/>
              <a:t> 何を書けばよいかわからないときのＡＩ活用</a:t>
            </a:r>
            <a:endParaRPr kumimoji="1" lang="en-US" altLang="ja-JP" dirty="0"/>
          </a:p>
          <a:p>
            <a:pPr>
              <a:spcAft>
                <a:spcPts val="600"/>
              </a:spcAft>
            </a:pPr>
            <a:endParaRPr kumimoji="1" lang="ja-JP" altLang="en-US" dirty="0"/>
          </a:p>
          <a:p>
            <a:pPr marL="252000"/>
            <a:r>
              <a:rPr kumimoji="1" lang="ja-JP" altLang="en-US" dirty="0"/>
              <a:t>まずは、自分の経験やエピソードをそのままＡＩに入力するところからはじめましょう。</a:t>
            </a:r>
            <a:endParaRPr kumimoji="1" lang="en-US" altLang="ja-JP" dirty="0"/>
          </a:p>
          <a:p>
            <a:pPr marL="252000"/>
            <a:r>
              <a:rPr kumimoji="1" lang="ja-JP" altLang="en-US" dirty="0"/>
              <a:t>ＡＩが深掘りすることで、「強み」「課題」「工夫」など、自分では見えなかったポイントが浮き上がります。</a:t>
            </a:r>
            <a:endParaRPr kumimoji="1" lang="en-US" altLang="ja-JP" dirty="0"/>
          </a:p>
          <a:p>
            <a:pPr marL="252000"/>
            <a:endParaRPr kumimoji="1" lang="ja-JP" altLang="en-US" dirty="0"/>
          </a:p>
          <a:p>
            <a:pPr>
              <a:spcBef>
                <a:spcPts val="1200"/>
              </a:spcBef>
              <a:spcAft>
                <a:spcPts val="600"/>
              </a:spcAft>
            </a:pPr>
            <a:r>
              <a:rPr kumimoji="1" lang="en-US" altLang="ja-JP" dirty="0"/>
              <a:t>(2)</a:t>
            </a:r>
            <a:r>
              <a:rPr kumimoji="1" lang="ja-JP" altLang="en-US" dirty="0"/>
              <a:t> 文章がある程度まとまった段階でのＡＩ活用</a:t>
            </a:r>
            <a:endParaRPr kumimoji="1" lang="en-US" altLang="ja-JP" dirty="0"/>
          </a:p>
          <a:p>
            <a:pPr>
              <a:spcBef>
                <a:spcPts val="1200"/>
              </a:spcBef>
              <a:spcAft>
                <a:spcPts val="600"/>
              </a:spcAft>
            </a:pPr>
            <a:endParaRPr kumimoji="1" lang="ja-JP" altLang="en-US" dirty="0"/>
          </a:p>
          <a:p>
            <a:pPr marL="252000"/>
            <a:r>
              <a:rPr kumimoji="1" lang="ja-JP" altLang="en-US" dirty="0"/>
              <a:t>次の段階では、文章の添削をＡＩに依頼します。</a:t>
            </a:r>
            <a:endParaRPr kumimoji="1" lang="en-US" altLang="ja-JP" dirty="0"/>
          </a:p>
          <a:p>
            <a:pPr marL="252000"/>
            <a:r>
              <a:rPr kumimoji="1" lang="ja-JP" altLang="en-US" dirty="0"/>
              <a:t>ＡＩは「構成」「読みやすさ」「表現の改善」「説得力」などを指摘できます。</a:t>
            </a:r>
          </a:p>
          <a:p>
            <a:pPr marL="252000"/>
            <a:r>
              <a:rPr kumimoji="1" lang="ja-JP" altLang="en-US" dirty="0"/>
              <a:t>ただし、ＡＩの修正を そのまま採用しないことが重要 です。</a:t>
            </a:r>
            <a:endParaRPr kumimoji="1" lang="en-US" altLang="ja-JP" dirty="0"/>
          </a:p>
          <a:p>
            <a:pPr marL="252000"/>
            <a:r>
              <a:rPr kumimoji="1" lang="ja-JP" altLang="en-US" dirty="0"/>
              <a:t>ＡＩが修正した内容をそのまま使うと、自分らしさが失われたり、実体験と合わない表現になったり、ＡＩ独特の文章になってしまったりといった問題が起こる可能性があります。</a:t>
            </a:r>
            <a:endParaRPr kumimoji="1" lang="en-US" altLang="ja-JP" dirty="0"/>
          </a:p>
          <a:p>
            <a:pPr marL="252000"/>
            <a:endParaRPr kumimoji="1" lang="ja-JP" altLang="en-US" dirty="0"/>
          </a:p>
          <a:p>
            <a:pPr>
              <a:spcBef>
                <a:spcPts val="1200"/>
              </a:spcBef>
              <a:spcAft>
                <a:spcPts val="600"/>
              </a:spcAft>
            </a:pPr>
            <a:r>
              <a:rPr kumimoji="1" lang="en-US" altLang="ja-JP" dirty="0"/>
              <a:t>(3)</a:t>
            </a:r>
            <a:r>
              <a:rPr kumimoji="1" lang="ja-JP" altLang="en-US" dirty="0"/>
              <a:t> 最終的な表現は必ず自分で決める</a:t>
            </a:r>
            <a:endParaRPr kumimoji="1" lang="en-US" altLang="ja-JP" dirty="0"/>
          </a:p>
          <a:p>
            <a:pPr>
              <a:spcBef>
                <a:spcPts val="1200"/>
              </a:spcBef>
              <a:spcAft>
                <a:spcPts val="600"/>
              </a:spcAft>
            </a:pPr>
            <a:endParaRPr kumimoji="1" lang="ja-JP" altLang="en-US" dirty="0"/>
          </a:p>
          <a:p>
            <a:pPr marL="252000"/>
            <a:r>
              <a:rPr kumimoji="1" lang="ja-JP" altLang="en-US" dirty="0"/>
              <a:t>ＡＩの添削はあくまで“参考材料”として活用し、最終的な文章は自分の言葉で整えることが最も重要です。</a:t>
            </a:r>
          </a:p>
          <a:p>
            <a:endParaRPr kumimoji="1" lang="ja-JP" altLang="en-US" dirty="0"/>
          </a:p>
        </p:txBody>
      </p:sp>
      <p:sp>
        <p:nvSpPr>
          <p:cNvPr id="4" name="スライド番号プレースホルダー 3">
            <a:extLst>
              <a:ext uri="{FF2B5EF4-FFF2-40B4-BE49-F238E27FC236}">
                <a16:creationId xmlns:a16="http://schemas.microsoft.com/office/drawing/2014/main" id="{056EB1CE-9DC8-8F6E-0BFE-375DD1B0DD01}"/>
              </a:ext>
            </a:extLst>
          </p:cNvPr>
          <p:cNvSpPr>
            <a:spLocks noGrp="1"/>
          </p:cNvSpPr>
          <p:nvPr>
            <p:ph type="sldNum" sz="quarter" idx="5"/>
          </p:nvPr>
        </p:nvSpPr>
        <p:spPr/>
        <p:txBody>
          <a:bodyPr/>
          <a:lstStyle/>
          <a:p>
            <a:fld id="{A5664C10-A862-47DC-805D-B2FBFBC26E44}" type="slidenum">
              <a:rPr kumimoji="1" lang="ja-JP" altLang="en-US" smtClean="0"/>
              <a:t>91</a:t>
            </a:fld>
            <a:endParaRPr kumimoji="1" lang="ja-JP" altLang="en-US"/>
          </a:p>
        </p:txBody>
      </p:sp>
    </p:spTree>
    <p:extLst>
      <p:ext uri="{BB962C8B-B14F-4D97-AF65-F5344CB8AC3E}">
        <p14:creationId xmlns:p14="http://schemas.microsoft.com/office/powerpoint/2010/main" val="125980835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B9FC70-219F-8CEB-FE5C-45667EF2171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2E3EEE8-48BD-3955-5CF1-FBF4A20DC4C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147F433-C4E8-26F3-D7AD-606A0849FFD2}"/>
              </a:ext>
            </a:extLst>
          </p:cNvPr>
          <p:cNvSpPr>
            <a:spLocks noGrp="1"/>
          </p:cNvSpPr>
          <p:nvPr>
            <p:ph type="body" idx="1"/>
          </p:nvPr>
        </p:nvSpPr>
        <p:spPr/>
        <p:txBody>
          <a:bodyPr/>
          <a:lstStyle/>
          <a:p>
            <a:pPr>
              <a:spcAft>
                <a:spcPts val="1200"/>
              </a:spcAft>
            </a:pPr>
            <a:r>
              <a:rPr kumimoji="1" lang="ja-JP" altLang="en-US" dirty="0"/>
              <a:t>近年、全国の自治体で生成ＡＩの導入が進んでいます。</a:t>
            </a:r>
            <a:endParaRPr kumimoji="1" lang="en-US" altLang="ja-JP" dirty="0"/>
          </a:p>
          <a:p>
            <a:pPr>
              <a:spcAft>
                <a:spcPts val="1200"/>
              </a:spcAft>
            </a:pPr>
            <a:r>
              <a:rPr kumimoji="1" lang="ja-JP" altLang="en-US" dirty="0"/>
              <a:t>これまでは民間企業での活用が中心でしたが、現在は行政の現場でもＡＩが本格的に使われ始めています。</a:t>
            </a:r>
            <a:endParaRPr kumimoji="1" lang="en-US" altLang="ja-JP" dirty="0"/>
          </a:p>
          <a:p>
            <a:pPr>
              <a:spcAft>
                <a:spcPts val="1200"/>
              </a:spcAft>
            </a:pPr>
            <a:r>
              <a:rPr kumimoji="1" lang="ja-JP" altLang="en-US" dirty="0"/>
              <a:t>すでに先進的な自治体では、生成ＡＩを活用した取り組みが 具体的な業務改善や成果に結びついています。</a:t>
            </a:r>
            <a:endParaRPr kumimoji="1" lang="en-US" altLang="ja-JP" dirty="0"/>
          </a:p>
          <a:p>
            <a:pPr>
              <a:spcAft>
                <a:spcPts val="1200"/>
              </a:spcAft>
            </a:pPr>
            <a:endParaRPr kumimoji="1" lang="ja-JP" altLang="en-US" dirty="0"/>
          </a:p>
          <a:p>
            <a:r>
              <a:rPr lang="ja-JP" altLang="en-US" dirty="0"/>
              <a:t>■ </a:t>
            </a:r>
            <a:r>
              <a:rPr kumimoji="1" lang="ja-JP" altLang="en-US" dirty="0"/>
              <a:t>自治体の主な活用例</a:t>
            </a:r>
            <a:endParaRPr kumimoji="1" lang="en-US" altLang="ja-JP" dirty="0"/>
          </a:p>
          <a:p>
            <a:endParaRPr kumimoji="1" lang="ja-JP" altLang="en-US" dirty="0"/>
          </a:p>
          <a:p>
            <a:pPr marL="180000">
              <a:spcBef>
                <a:spcPts val="600"/>
              </a:spcBef>
              <a:spcAft>
                <a:spcPts val="600"/>
              </a:spcAft>
            </a:pPr>
            <a:r>
              <a:rPr kumimoji="1" lang="en-US" altLang="ja-JP" dirty="0"/>
              <a:t>(1)</a:t>
            </a:r>
            <a:r>
              <a:rPr kumimoji="1" lang="ja-JP" altLang="en-US" dirty="0"/>
              <a:t> 文書作成・議事録作成</a:t>
            </a:r>
            <a:endParaRPr kumimoji="1" lang="en-US" altLang="ja-JP" dirty="0"/>
          </a:p>
          <a:p>
            <a:pPr marL="180000">
              <a:spcBef>
                <a:spcPts val="600"/>
              </a:spcBef>
              <a:spcAft>
                <a:spcPts val="600"/>
              </a:spcAft>
            </a:pPr>
            <a:endParaRPr kumimoji="1" lang="ja-JP" altLang="en-US" dirty="0"/>
          </a:p>
          <a:p>
            <a:pPr marL="603450" indent="-171450">
              <a:buFont typeface="Arial" panose="020B0604020202020204" pitchFamily="34" charset="0"/>
              <a:buChar char="•"/>
            </a:pPr>
            <a:r>
              <a:rPr kumimoji="1" lang="ja-JP" altLang="en-US" dirty="0"/>
              <a:t>文書のたたき台作成</a:t>
            </a:r>
          </a:p>
          <a:p>
            <a:pPr marL="603450" indent="-171450">
              <a:spcAft>
                <a:spcPts val="600"/>
              </a:spcAft>
              <a:buFont typeface="Arial" panose="020B0604020202020204" pitchFamily="34" charset="0"/>
              <a:buChar char="•"/>
            </a:pPr>
            <a:r>
              <a:rPr kumimoji="1" lang="ja-JP" altLang="en-US" dirty="0"/>
              <a:t>議事録の要約・整理</a:t>
            </a:r>
            <a:endParaRPr kumimoji="1" lang="en-US" altLang="ja-JP" dirty="0"/>
          </a:p>
          <a:p>
            <a:pPr marL="432000" indent="0">
              <a:spcAft>
                <a:spcPts val="600"/>
              </a:spcAft>
              <a:buFont typeface="Arial" panose="020B0604020202020204" pitchFamily="34" charset="0"/>
              <a:buNone/>
            </a:pPr>
            <a:r>
              <a:rPr kumimoji="1" lang="ja-JP" altLang="en-US" dirty="0"/>
              <a:t>　　→ 文書作成にかかる時間を大幅に短縮し、職員が本来の業務に集中できるように</a:t>
            </a:r>
            <a:r>
              <a:rPr lang="ja-JP" altLang="en-US" dirty="0"/>
              <a:t>な</a:t>
            </a:r>
            <a:r>
              <a:rPr kumimoji="1" lang="ja-JP" altLang="en-US" dirty="0"/>
              <a:t>っています。</a:t>
            </a:r>
            <a:endParaRPr kumimoji="1" lang="en-US" altLang="ja-JP" dirty="0"/>
          </a:p>
          <a:p>
            <a:pPr marL="432000"/>
            <a:endParaRPr kumimoji="1" lang="ja-JP" altLang="en-US" dirty="0"/>
          </a:p>
          <a:p>
            <a:pPr marL="180000">
              <a:spcAft>
                <a:spcPts val="600"/>
              </a:spcAft>
            </a:pPr>
            <a:r>
              <a:rPr kumimoji="1" lang="en-US" altLang="ja-JP" dirty="0"/>
              <a:t>(2)</a:t>
            </a:r>
            <a:r>
              <a:rPr kumimoji="1" lang="ja-JP" altLang="en-US" dirty="0"/>
              <a:t> 住民からの問い合わせ対応（チャットボット）</a:t>
            </a:r>
            <a:endParaRPr kumimoji="1" lang="en-US" altLang="ja-JP" dirty="0"/>
          </a:p>
          <a:p>
            <a:pPr marL="180000">
              <a:spcAft>
                <a:spcPts val="600"/>
              </a:spcAft>
            </a:pPr>
            <a:endParaRPr kumimoji="1" lang="ja-JP" altLang="en-US" dirty="0"/>
          </a:p>
          <a:p>
            <a:pPr marL="603450" indent="-171450">
              <a:buFont typeface="Arial" panose="020B0604020202020204" pitchFamily="34" charset="0"/>
              <a:buChar char="•"/>
            </a:pPr>
            <a:r>
              <a:rPr kumimoji="1" lang="ja-JP" altLang="en-US" dirty="0"/>
              <a:t>よくある質問への自動応答</a:t>
            </a:r>
          </a:p>
          <a:p>
            <a:pPr marL="603450" indent="-171450">
              <a:spcAft>
                <a:spcPts val="600"/>
              </a:spcAft>
              <a:buFont typeface="Arial" panose="020B0604020202020204" pitchFamily="34" charset="0"/>
              <a:buChar char="•"/>
            </a:pPr>
            <a:r>
              <a:rPr kumimoji="1" lang="en-US" altLang="ja-JP" dirty="0"/>
              <a:t>24</a:t>
            </a:r>
            <a:r>
              <a:rPr kumimoji="1" lang="ja-JP" altLang="en-US" dirty="0"/>
              <a:t>時間対応の仕組みづくり</a:t>
            </a:r>
            <a:endParaRPr kumimoji="1" lang="en-US" altLang="ja-JP" dirty="0"/>
          </a:p>
          <a:p>
            <a:pPr marL="432000" indent="0">
              <a:spcAft>
                <a:spcPts val="600"/>
              </a:spcAft>
              <a:buFont typeface="Arial" panose="020B0604020202020204" pitchFamily="34" charset="0"/>
              <a:buNone/>
            </a:pPr>
            <a:r>
              <a:rPr kumimoji="1" lang="ja-JP" altLang="en-US" dirty="0"/>
              <a:t>　　→ 窓口や電話の負担軽減と、住民サービスの向上につながっています。</a:t>
            </a:r>
            <a:endParaRPr kumimoji="1" lang="en-US" altLang="ja-JP" dirty="0"/>
          </a:p>
          <a:p>
            <a:pPr marL="432000"/>
            <a:endParaRPr kumimoji="1" lang="ja-JP" altLang="en-US" dirty="0"/>
          </a:p>
          <a:p>
            <a:pPr marL="180000">
              <a:spcBef>
                <a:spcPts val="1200"/>
              </a:spcBef>
              <a:spcAft>
                <a:spcPts val="600"/>
              </a:spcAft>
            </a:pPr>
            <a:r>
              <a:rPr kumimoji="1" lang="en-US" altLang="ja-JP" dirty="0"/>
              <a:t>(3)</a:t>
            </a:r>
            <a:r>
              <a:rPr kumimoji="1" lang="ja-JP" altLang="en-US" dirty="0"/>
              <a:t> 多言語対応による外国人住民のサポート</a:t>
            </a:r>
            <a:endParaRPr kumimoji="1" lang="en-US" altLang="ja-JP" dirty="0"/>
          </a:p>
          <a:p>
            <a:pPr marL="180000">
              <a:spcBef>
                <a:spcPts val="1200"/>
              </a:spcBef>
              <a:spcAft>
                <a:spcPts val="600"/>
              </a:spcAft>
            </a:pPr>
            <a:endParaRPr kumimoji="1" lang="ja-JP" altLang="en-US" dirty="0"/>
          </a:p>
          <a:p>
            <a:pPr marL="603450" indent="-171450">
              <a:buFont typeface="Arial" panose="020B0604020202020204" pitchFamily="34" charset="0"/>
              <a:buChar char="•"/>
            </a:pPr>
            <a:r>
              <a:rPr kumimoji="1" lang="ja-JP" altLang="en-US" dirty="0"/>
              <a:t>翻訳機能を用いた相談対応</a:t>
            </a:r>
          </a:p>
          <a:p>
            <a:pPr marL="603450" indent="-171450">
              <a:spcAft>
                <a:spcPts val="600"/>
              </a:spcAft>
              <a:buFont typeface="Arial" panose="020B0604020202020204" pitchFamily="34" charset="0"/>
              <a:buChar char="•"/>
            </a:pPr>
            <a:r>
              <a:rPr kumimoji="1" lang="ja-JP" altLang="en-US" dirty="0"/>
              <a:t>多言語の案内文書の作成支援</a:t>
            </a:r>
            <a:endParaRPr kumimoji="1" lang="en-US" altLang="ja-JP" dirty="0"/>
          </a:p>
          <a:p>
            <a:pPr marL="432000" indent="0">
              <a:spcAft>
                <a:spcPts val="600"/>
              </a:spcAft>
              <a:buFont typeface="Arial" panose="020B0604020202020204" pitchFamily="34" charset="0"/>
              <a:buNone/>
            </a:pPr>
            <a:r>
              <a:rPr kumimoji="1" lang="ja-JP" altLang="en-US" dirty="0"/>
              <a:t>　　→ 外国人住民とのコミュニケーションが円滑になり、暮らしやすい地域づくりに貢献しています。</a:t>
            </a:r>
            <a:endParaRPr kumimoji="1" lang="en-US" altLang="ja-JP" dirty="0"/>
          </a:p>
          <a:p>
            <a:pPr marL="432000"/>
            <a:endParaRPr kumimoji="1" lang="ja-JP" altLang="en-US" dirty="0"/>
          </a:p>
          <a:p>
            <a:pPr marL="180000">
              <a:spcBef>
                <a:spcPts val="1200"/>
              </a:spcBef>
              <a:spcAft>
                <a:spcPts val="600"/>
              </a:spcAft>
            </a:pPr>
            <a:r>
              <a:rPr kumimoji="1" lang="en-US" altLang="ja-JP" dirty="0"/>
              <a:t>(4)</a:t>
            </a:r>
            <a:r>
              <a:rPr kumimoji="1" lang="ja-JP" altLang="en-US" dirty="0"/>
              <a:t> 道路・施設点検での画像解析</a:t>
            </a:r>
            <a:endParaRPr kumimoji="1" lang="en-US" altLang="ja-JP" dirty="0"/>
          </a:p>
          <a:p>
            <a:pPr marL="180000">
              <a:spcBef>
                <a:spcPts val="1200"/>
              </a:spcBef>
              <a:spcAft>
                <a:spcPts val="600"/>
              </a:spcAft>
            </a:pPr>
            <a:endParaRPr kumimoji="1" lang="ja-JP" altLang="en-US" dirty="0"/>
          </a:p>
          <a:p>
            <a:pPr marL="603450" indent="-171450">
              <a:buFont typeface="Arial" panose="020B0604020202020204" pitchFamily="34" charset="0"/>
              <a:buChar char="•"/>
            </a:pPr>
            <a:r>
              <a:rPr kumimoji="1" lang="ja-JP" altLang="en-US" dirty="0"/>
              <a:t>道路のひび割れ・老朽化の自動検知</a:t>
            </a:r>
          </a:p>
          <a:p>
            <a:pPr marL="603450" indent="-171450">
              <a:spcAft>
                <a:spcPts val="600"/>
              </a:spcAft>
              <a:buFont typeface="Arial" panose="020B0604020202020204" pitchFamily="34" charset="0"/>
              <a:buChar char="•"/>
            </a:pPr>
            <a:r>
              <a:rPr kumimoji="1" lang="ja-JP" altLang="en-US" dirty="0"/>
              <a:t>橋梁や公共施設の劣化判定の補助</a:t>
            </a:r>
            <a:endParaRPr kumimoji="1" lang="en-US" altLang="ja-JP" dirty="0"/>
          </a:p>
          <a:p>
            <a:pPr marL="432000" indent="0">
              <a:spcAft>
                <a:spcPts val="600"/>
              </a:spcAft>
              <a:buFont typeface="Arial" panose="020B0604020202020204" pitchFamily="34" charset="0"/>
              <a:buNone/>
            </a:pPr>
            <a:r>
              <a:rPr kumimoji="1" lang="ja-JP" altLang="en-US" dirty="0"/>
              <a:t>　　→ 安全性の向上と、点検業務の効率化につながっています。</a:t>
            </a:r>
          </a:p>
          <a:p>
            <a:pPr>
              <a:spcAft>
                <a:spcPts val="1200"/>
              </a:spcAft>
            </a:pPr>
            <a:endParaRPr kumimoji="1" lang="en-US" altLang="ja-JP" dirty="0"/>
          </a:p>
          <a:p>
            <a:pPr>
              <a:spcAft>
                <a:spcPts val="600"/>
              </a:spcAft>
            </a:pPr>
            <a:r>
              <a:rPr kumimoji="1" lang="ja-JP" altLang="en-US" dirty="0"/>
              <a:t>■ 自治体が生成ＡＩに期待している役割</a:t>
            </a:r>
            <a:endParaRPr kumimoji="1" lang="en-US" altLang="ja-JP" dirty="0"/>
          </a:p>
          <a:p>
            <a:pPr>
              <a:spcAft>
                <a:spcPts val="600"/>
              </a:spcAft>
            </a:pPr>
            <a:endParaRPr kumimoji="1" lang="ja-JP" altLang="en-US" dirty="0"/>
          </a:p>
          <a:p>
            <a:pPr marL="180000"/>
            <a:r>
              <a:rPr kumimoji="1" lang="ja-JP" altLang="en-US" dirty="0"/>
              <a:t>生成ＡＩは、単に「作業を楽にするツール」というだけではありません。</a:t>
            </a:r>
            <a:endParaRPr kumimoji="1" lang="en-US" altLang="ja-JP" dirty="0"/>
          </a:p>
          <a:p>
            <a:pPr marL="180000"/>
            <a:r>
              <a:rPr kumimoji="1" lang="ja-JP" altLang="en-US" dirty="0"/>
              <a:t>自治体が抱える「職員数の減少」「高齢化、人口減少」「多様な行政ニーズへの対応」など大きな課題の解決にも寄与すると期待されています。</a:t>
            </a:r>
          </a:p>
          <a:p>
            <a:pPr marL="180000"/>
            <a:endParaRPr kumimoji="1" lang="en-US" altLang="ja-JP" dirty="0"/>
          </a:p>
          <a:p>
            <a:pPr marL="180000"/>
            <a:r>
              <a:rPr kumimoji="1" lang="ja-JP" altLang="en-US" dirty="0"/>
              <a:t>今後は、ＡＩを使いこなせる職員のニーズがさらに高まっていくと考えられます。</a:t>
            </a:r>
            <a:endParaRPr kumimoji="1" lang="en-US" altLang="ja-JP" dirty="0"/>
          </a:p>
          <a:p>
            <a:pPr marL="180000"/>
            <a:r>
              <a:rPr kumimoji="1" lang="ja-JP" altLang="en-US" dirty="0"/>
              <a:t>皆さんが学んでいるＡＩの知識やスキルは、公務員として働くうえで確実に役立つ土台となります。</a:t>
            </a:r>
          </a:p>
          <a:p>
            <a:endParaRPr kumimoji="1" lang="ja-JP" altLang="en-US" dirty="0"/>
          </a:p>
        </p:txBody>
      </p:sp>
      <p:sp>
        <p:nvSpPr>
          <p:cNvPr id="4" name="スライド番号プレースホルダー 3">
            <a:extLst>
              <a:ext uri="{FF2B5EF4-FFF2-40B4-BE49-F238E27FC236}">
                <a16:creationId xmlns:a16="http://schemas.microsoft.com/office/drawing/2014/main" id="{51B5329D-D5B3-DFEF-7FA4-FF1E05D1C75B}"/>
              </a:ext>
            </a:extLst>
          </p:cNvPr>
          <p:cNvSpPr>
            <a:spLocks noGrp="1"/>
          </p:cNvSpPr>
          <p:nvPr>
            <p:ph type="sldNum" sz="quarter" idx="5"/>
          </p:nvPr>
        </p:nvSpPr>
        <p:spPr/>
        <p:txBody>
          <a:bodyPr/>
          <a:lstStyle/>
          <a:p>
            <a:fld id="{A5664C10-A862-47DC-805D-B2FBFBC26E44}" type="slidenum">
              <a:rPr kumimoji="1" lang="ja-JP" altLang="en-US" smtClean="0"/>
              <a:t>93</a:t>
            </a:fld>
            <a:endParaRPr kumimoji="1" lang="ja-JP" altLang="en-US"/>
          </a:p>
        </p:txBody>
      </p:sp>
    </p:spTree>
    <p:extLst>
      <p:ext uri="{BB962C8B-B14F-4D97-AF65-F5344CB8AC3E}">
        <p14:creationId xmlns:p14="http://schemas.microsoft.com/office/powerpoint/2010/main" val="228380564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8A3FD-93BF-9CBB-2556-9DDF1F6078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C343066-C990-785D-2883-1A2AAD8DBDC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EB035D0-D562-2B91-7478-038B266CC8D3}"/>
              </a:ext>
            </a:extLst>
          </p:cNvPr>
          <p:cNvSpPr>
            <a:spLocks noGrp="1"/>
          </p:cNvSpPr>
          <p:nvPr>
            <p:ph type="body" idx="1"/>
          </p:nvPr>
        </p:nvSpPr>
        <p:spPr/>
        <p:txBody>
          <a:bodyPr/>
          <a:lstStyle/>
          <a:p>
            <a:pPr>
              <a:spcAft>
                <a:spcPts val="600"/>
              </a:spcAft>
            </a:pPr>
            <a:r>
              <a:rPr kumimoji="1" lang="en-US" altLang="ja-JP" dirty="0"/>
              <a:t>(1)</a:t>
            </a:r>
            <a:r>
              <a:rPr kumimoji="1" lang="ja-JP" altLang="en-US" dirty="0"/>
              <a:t> 概要</a:t>
            </a:r>
            <a:endParaRPr kumimoji="1" lang="en-US" altLang="ja-JP" dirty="0"/>
          </a:p>
          <a:p>
            <a:pPr>
              <a:spcAft>
                <a:spcPts val="600"/>
              </a:spcAft>
            </a:pPr>
            <a:endParaRPr kumimoji="1" lang="ja-JP" altLang="en-US" dirty="0"/>
          </a:p>
          <a:p>
            <a:pPr marL="252000"/>
            <a:r>
              <a:rPr kumimoji="1" lang="ja-JP" altLang="en-US" dirty="0"/>
              <a:t>横須賀市では、</a:t>
            </a:r>
            <a:r>
              <a:rPr kumimoji="1" lang="en-US" altLang="ja-JP" dirty="0"/>
              <a:t>2023</a:t>
            </a:r>
            <a:r>
              <a:rPr kumimoji="1" lang="ja-JP" altLang="en-US" dirty="0"/>
              <a:t>年</a:t>
            </a:r>
            <a:r>
              <a:rPr kumimoji="1" lang="en-US" altLang="ja-JP" dirty="0"/>
              <a:t>(</a:t>
            </a:r>
            <a:r>
              <a:rPr kumimoji="1" lang="ja-JP" altLang="en-US" dirty="0"/>
              <a:t>令和</a:t>
            </a:r>
            <a:r>
              <a:rPr kumimoji="1" lang="en-US" altLang="ja-JP" dirty="0"/>
              <a:t>5</a:t>
            </a:r>
            <a:r>
              <a:rPr kumimoji="1" lang="ja-JP" altLang="en-US" dirty="0"/>
              <a:t>年</a:t>
            </a:r>
            <a:r>
              <a:rPr kumimoji="1" lang="en-US" altLang="ja-JP" dirty="0"/>
              <a:t>)4</a:t>
            </a:r>
            <a:r>
              <a:rPr kumimoji="1" lang="ja-JP" altLang="en-US" dirty="0"/>
              <a:t>月</a:t>
            </a:r>
            <a:r>
              <a:rPr kumimoji="1" lang="en-US" altLang="ja-JP" dirty="0"/>
              <a:t>20</a:t>
            </a:r>
            <a:r>
              <a:rPr kumimoji="1" lang="ja-JP" altLang="en-US" dirty="0"/>
              <a:t>日から、</a:t>
            </a:r>
            <a:r>
              <a:rPr kumimoji="1" lang="en-US" altLang="ja-JP" dirty="0"/>
              <a:t>ChatGPT </a:t>
            </a:r>
            <a:r>
              <a:rPr kumimoji="1" lang="ja-JP" altLang="en-US" dirty="0"/>
              <a:t>を全庁的に活用する実証を開始しました。</a:t>
            </a:r>
            <a:endParaRPr kumimoji="1" lang="en-US" altLang="ja-JP" dirty="0"/>
          </a:p>
          <a:p>
            <a:pPr marL="252000"/>
            <a:r>
              <a:rPr kumimoji="1" lang="ja-JP" altLang="en-US" dirty="0"/>
              <a:t>これは、自治体としては全国でも初期の先進的な取り組みとされています。</a:t>
            </a:r>
            <a:endParaRPr kumimoji="1" lang="en-US" altLang="ja-JP" dirty="0"/>
          </a:p>
          <a:p>
            <a:pPr marL="252000"/>
            <a:r>
              <a:rPr kumimoji="1" lang="ja-JP" altLang="en-US" dirty="0"/>
              <a:t>このようなスピード感ある導入の背景には、「以前から進めてきた</a:t>
            </a:r>
            <a:r>
              <a:rPr kumimoji="1" lang="en-US" altLang="ja-JP" dirty="0"/>
              <a:t>DX</a:t>
            </a:r>
            <a:r>
              <a:rPr kumimoji="1" lang="ja-JP" altLang="en-US" dirty="0"/>
              <a:t>推進の仕組み」「行政改革に対する強い意志」がありました。</a:t>
            </a:r>
            <a:endParaRPr kumimoji="1" lang="en-US" altLang="ja-JP" dirty="0"/>
          </a:p>
          <a:p>
            <a:pPr marL="252000"/>
            <a:r>
              <a:rPr kumimoji="1" lang="ja-JP" altLang="en-US" dirty="0"/>
              <a:t>導入にあたっては、既存のビジネスチャットツールと</a:t>
            </a:r>
            <a:r>
              <a:rPr kumimoji="1" lang="en-US" altLang="ja-JP" dirty="0"/>
              <a:t>ChatGPT</a:t>
            </a:r>
            <a:r>
              <a:rPr kumimoji="1" lang="ja-JP" altLang="en-US" dirty="0"/>
              <a:t>を連携させ、職員が日常的に使いやすい環境を整備しました。</a:t>
            </a:r>
            <a:endParaRPr kumimoji="1" lang="en-US" altLang="ja-JP" dirty="0"/>
          </a:p>
          <a:p>
            <a:pPr marL="252000"/>
            <a:r>
              <a:rPr kumimoji="1" lang="ja-JP" altLang="en-US" dirty="0"/>
              <a:t>その結果、特別なシステムを新たに構築せずとも、全庁展開が可能となりました。</a:t>
            </a:r>
            <a:endParaRPr kumimoji="1" lang="en-US" altLang="ja-JP" dirty="0"/>
          </a:p>
          <a:p>
            <a:pPr marL="252000"/>
            <a:endParaRPr kumimoji="1" lang="ja-JP" altLang="en-US" dirty="0"/>
          </a:p>
          <a:p>
            <a:pPr>
              <a:spcBef>
                <a:spcPts val="1200"/>
              </a:spcBef>
              <a:spcAft>
                <a:spcPts val="600"/>
              </a:spcAft>
            </a:pPr>
            <a:r>
              <a:rPr kumimoji="1" lang="en-US" altLang="ja-JP" dirty="0"/>
              <a:t>(2)</a:t>
            </a:r>
            <a:r>
              <a:rPr kumimoji="1" lang="ja-JP" altLang="en-US" dirty="0"/>
              <a:t> 導入による効果・成果</a:t>
            </a:r>
            <a:endParaRPr kumimoji="1" lang="en-US" altLang="ja-JP" dirty="0"/>
          </a:p>
          <a:p>
            <a:pPr>
              <a:spcBef>
                <a:spcPts val="1200"/>
              </a:spcBef>
              <a:spcAft>
                <a:spcPts val="600"/>
              </a:spcAft>
            </a:pPr>
            <a:endParaRPr kumimoji="1" lang="ja-JP" altLang="en-US" dirty="0"/>
          </a:p>
          <a:p>
            <a:pPr marL="423450" indent="-171450">
              <a:buFont typeface="Arial" panose="020B0604020202020204" pitchFamily="34" charset="0"/>
              <a:buChar char="•"/>
            </a:pPr>
            <a:r>
              <a:rPr kumimoji="1" lang="ja-JP" altLang="en-US" dirty="0"/>
              <a:t>導入後のアンケートでは、回答した職員の約</a:t>
            </a:r>
            <a:r>
              <a:rPr kumimoji="1" lang="en-US" altLang="ja-JP" dirty="0"/>
              <a:t>8</a:t>
            </a:r>
            <a:r>
              <a:rPr kumimoji="1" lang="ja-JP" altLang="en-US" dirty="0"/>
              <a:t>割が「仕事の効率が上がった」「継続して利用したい」と回答。</a:t>
            </a:r>
            <a:endParaRPr kumimoji="1" lang="en-US" altLang="ja-JP" dirty="0"/>
          </a:p>
          <a:p>
            <a:pPr marL="252000"/>
            <a:endParaRPr kumimoji="1" lang="ja-JP" altLang="en-US" dirty="0"/>
          </a:p>
          <a:p>
            <a:pPr marL="423450" indent="-171450">
              <a:spcAft>
                <a:spcPts val="600"/>
              </a:spcAft>
              <a:buFont typeface="Arial" panose="020B0604020202020204" pitchFamily="34" charset="0"/>
              <a:buChar char="•"/>
            </a:pPr>
            <a:r>
              <a:rPr kumimoji="1" lang="ja-JP" altLang="en-US" dirty="0"/>
              <a:t>文書作成、議事録作成、会議資料作成、調査・情報整理などで、業務時間が大幅に短縮。</a:t>
            </a:r>
            <a:endParaRPr kumimoji="1" lang="en-US" altLang="ja-JP" dirty="0"/>
          </a:p>
          <a:p>
            <a:pPr marL="252000" indent="0">
              <a:spcAft>
                <a:spcPts val="600"/>
              </a:spcAft>
              <a:buFont typeface="Arial" panose="020B0604020202020204" pitchFamily="34" charset="0"/>
              <a:buNone/>
            </a:pPr>
            <a:r>
              <a:rPr kumimoji="1" lang="ja-JP" altLang="en-US" dirty="0"/>
              <a:t>　　例：あるデータ突合の作業は、従来</a:t>
            </a:r>
            <a:r>
              <a:rPr kumimoji="1" lang="en-US" altLang="ja-JP" dirty="0"/>
              <a:t>2</a:t>
            </a:r>
            <a:r>
              <a:rPr kumimoji="1" lang="ja-JP" altLang="en-US" dirty="0"/>
              <a:t>時間かかっていたものが約</a:t>
            </a:r>
            <a:r>
              <a:rPr kumimoji="1" lang="en-US" altLang="ja-JP" dirty="0"/>
              <a:t>10</a:t>
            </a:r>
            <a:r>
              <a:rPr kumimoji="1" lang="ja-JP" altLang="en-US" dirty="0"/>
              <a:t>分で完了するようになりました。</a:t>
            </a:r>
          </a:p>
          <a:p>
            <a:pPr marL="252000"/>
            <a:endParaRPr lang="en-US" altLang="ja-JP" dirty="0"/>
          </a:p>
          <a:p>
            <a:pPr marL="423450" indent="-171450">
              <a:buFont typeface="Arial" panose="020B0604020202020204" pitchFamily="34" charset="0"/>
              <a:buChar char="•"/>
            </a:pPr>
            <a:r>
              <a:rPr kumimoji="1" lang="ja-JP" altLang="en-US" dirty="0"/>
              <a:t>年間で見込まれる削減業務時間は 約</a:t>
            </a:r>
            <a:r>
              <a:rPr kumimoji="1" lang="en-US" altLang="ja-JP" dirty="0"/>
              <a:t>22,700</a:t>
            </a:r>
            <a:r>
              <a:rPr kumimoji="1" lang="ja-JP" altLang="en-US" dirty="0"/>
              <a:t>時間相当と試算されており、大きな労働時間削減効果が期待されています。</a:t>
            </a:r>
            <a:endParaRPr kumimoji="1" lang="en-US" altLang="ja-JP" dirty="0"/>
          </a:p>
          <a:p>
            <a:pPr marL="252000"/>
            <a:endParaRPr kumimoji="1" lang="en-US" altLang="ja-JP" dirty="0"/>
          </a:p>
          <a:p>
            <a:pPr marL="423450" indent="-171450">
              <a:buFont typeface="Arial" panose="020B0604020202020204" pitchFamily="34" charset="0"/>
              <a:buChar char="•"/>
            </a:pPr>
            <a:r>
              <a:rPr kumimoji="1" lang="ja-JP" altLang="en-US" dirty="0"/>
              <a:t>その他成果</a:t>
            </a:r>
            <a:endParaRPr kumimoji="1" lang="en-US" altLang="ja-JP" dirty="0"/>
          </a:p>
          <a:p>
            <a:pPr marL="252000" indent="0">
              <a:buFont typeface="Arial" panose="020B0604020202020204" pitchFamily="34" charset="0"/>
              <a:buNone/>
            </a:pPr>
            <a:r>
              <a:rPr kumimoji="1" lang="ja-JP" altLang="en-US" dirty="0"/>
              <a:t>　　業務効率化だけでなく、職員のデジタルリテラシー向上</a:t>
            </a:r>
            <a:r>
              <a:rPr kumimoji="1" lang="en-US" altLang="ja-JP" dirty="0"/>
              <a:t>(</a:t>
            </a:r>
            <a:r>
              <a:rPr kumimoji="1" lang="ja-JP" altLang="en-US" dirty="0"/>
              <a:t>庁内の意識改革や自治体間でのノウハウ共有の促進</a:t>
            </a:r>
            <a:r>
              <a:rPr kumimoji="1" lang="en-US" altLang="ja-JP" dirty="0"/>
              <a:t>)</a:t>
            </a:r>
            <a:r>
              <a:rPr kumimoji="1" lang="ja-JP" altLang="en-US" dirty="0"/>
              <a:t>といった効果も</a:t>
            </a:r>
            <a:endParaRPr kumimoji="1" lang="en-US" altLang="ja-JP" dirty="0"/>
          </a:p>
          <a:p>
            <a:pPr marL="252000" indent="0">
              <a:buFont typeface="Arial" panose="020B0604020202020204" pitchFamily="34" charset="0"/>
              <a:buNone/>
            </a:pPr>
            <a:r>
              <a:rPr kumimoji="1" lang="ja-JP" altLang="en-US" dirty="0"/>
              <a:t>　　生まれています。</a:t>
            </a:r>
            <a:endParaRPr kumimoji="1" lang="en-US" altLang="ja-JP" dirty="0"/>
          </a:p>
          <a:p>
            <a:pPr marL="252000" indent="0" defTabSz="432000">
              <a:buFont typeface="Arial" panose="020B0604020202020204" pitchFamily="34" charset="0"/>
              <a:buNone/>
            </a:pPr>
            <a:r>
              <a:rPr kumimoji="1" lang="ja-JP" altLang="en-US" dirty="0"/>
              <a:t>　　横須賀市では、生成ＡＩを「行政の働き方を変えるツール」として位置づけている点が特徴です。</a:t>
            </a:r>
          </a:p>
          <a:p>
            <a:pPr>
              <a:spcBef>
                <a:spcPts val="1200"/>
              </a:spcBef>
              <a:spcAft>
                <a:spcPts val="600"/>
              </a:spcAft>
            </a:pPr>
            <a:endParaRPr kumimoji="1" lang="en-US" altLang="ja-JP" dirty="0"/>
          </a:p>
          <a:p>
            <a:pPr>
              <a:spcAft>
                <a:spcPts val="600"/>
              </a:spcAft>
            </a:pPr>
            <a:r>
              <a:rPr kumimoji="1" lang="en-US" altLang="ja-JP" dirty="0"/>
              <a:t>(3)</a:t>
            </a:r>
            <a:r>
              <a:rPr lang="en-US" altLang="ja-JP" dirty="0"/>
              <a:t> </a:t>
            </a:r>
            <a:r>
              <a:rPr kumimoji="1" lang="ja-JP" altLang="en-US" dirty="0"/>
              <a:t>課題と留意点</a:t>
            </a:r>
            <a:endParaRPr kumimoji="1" lang="en-US" altLang="ja-JP" dirty="0"/>
          </a:p>
          <a:p>
            <a:pPr>
              <a:spcAft>
                <a:spcPts val="600"/>
              </a:spcAft>
            </a:pPr>
            <a:endParaRPr kumimoji="1" lang="ja-JP" altLang="en-US" dirty="0"/>
          </a:p>
          <a:p>
            <a:pPr marL="252000"/>
            <a:r>
              <a:rPr kumimoji="1" lang="ja-JP" altLang="en-US" dirty="0"/>
              <a:t>生成ＡＩは万能ではなく、誤った情報や不適切な回答を返す場合があります。</a:t>
            </a:r>
            <a:endParaRPr kumimoji="1" lang="en-US" altLang="ja-JP" dirty="0"/>
          </a:p>
          <a:p>
            <a:pPr marL="252000"/>
            <a:r>
              <a:rPr kumimoji="1" lang="ja-JP" altLang="en-US" dirty="0"/>
              <a:t>実証では、約</a:t>
            </a:r>
            <a:r>
              <a:rPr kumimoji="1" lang="en-US" altLang="ja-JP" dirty="0"/>
              <a:t>6</a:t>
            </a:r>
            <a:r>
              <a:rPr kumimoji="1" lang="ja-JP" altLang="en-US" dirty="0"/>
              <a:t>％の職員が「おおむね不適切な回答が返ってくる」と回答しています。</a:t>
            </a:r>
            <a:endParaRPr kumimoji="1" lang="en-US" altLang="ja-JP" dirty="0"/>
          </a:p>
          <a:p>
            <a:pPr marL="252000"/>
            <a:r>
              <a:rPr kumimoji="1" lang="ja-JP" altLang="en-US" dirty="0"/>
              <a:t>そのため、生成ＡＩの出力をそのまま使わず、最終確認や判断は必ず人間</a:t>
            </a:r>
            <a:r>
              <a:rPr kumimoji="1" lang="en-US" altLang="ja-JP" dirty="0"/>
              <a:t>(</a:t>
            </a:r>
            <a:r>
              <a:rPr kumimoji="1" lang="ja-JP" altLang="en-US" dirty="0"/>
              <a:t>職員</a:t>
            </a:r>
            <a:r>
              <a:rPr kumimoji="1" lang="en-US" altLang="ja-JP" dirty="0"/>
              <a:t>)</a:t>
            </a:r>
            <a:r>
              <a:rPr kumimoji="1" lang="ja-JP" altLang="en-US" dirty="0"/>
              <a:t>が行うことが前提となっています。</a:t>
            </a:r>
            <a:endParaRPr kumimoji="1" lang="en-US" altLang="ja-JP" dirty="0"/>
          </a:p>
          <a:p>
            <a:pPr marL="252000"/>
            <a:r>
              <a:rPr kumimoji="1" lang="ja-JP" altLang="en-US" dirty="0"/>
              <a:t>また、「プロンプト（指示）の出し方」「利用ルールの整備」「個人情報・機密情報を入力しない管理」など、運用面のルールづくりが不可欠です。</a:t>
            </a:r>
            <a:endParaRPr kumimoji="1" lang="en-US" altLang="ja-JP" dirty="0"/>
          </a:p>
          <a:p>
            <a:pPr marL="252000"/>
            <a:r>
              <a:rPr kumimoji="1" lang="ja-JP" altLang="en-US" dirty="0"/>
              <a:t>「便利だから使う」のではなく、どこまでＡＩに任せ、どこから人の判断を介在させるかを明確に決める必要があります。</a:t>
            </a:r>
            <a:endParaRPr kumimoji="1" lang="en-US" altLang="ja-JP" dirty="0"/>
          </a:p>
          <a:p>
            <a:pPr marL="252000"/>
            <a:endParaRPr kumimoji="1" lang="ja-JP" altLang="en-US" dirty="0"/>
          </a:p>
          <a:p>
            <a:pPr>
              <a:spcAft>
                <a:spcPts val="600"/>
              </a:spcAft>
            </a:pPr>
            <a:r>
              <a:rPr kumimoji="1" lang="ja-JP" altLang="en-US" dirty="0"/>
              <a:t> </a:t>
            </a:r>
            <a:r>
              <a:rPr kumimoji="1" lang="en-US" altLang="ja-JP" dirty="0"/>
              <a:t>(4)</a:t>
            </a:r>
            <a:r>
              <a:rPr kumimoji="1" lang="ja-JP" altLang="en-US" dirty="0"/>
              <a:t> まとめ（授業上のポイント）</a:t>
            </a:r>
            <a:endParaRPr kumimoji="1" lang="en-US" altLang="ja-JP" dirty="0"/>
          </a:p>
          <a:p>
            <a:pPr>
              <a:spcAft>
                <a:spcPts val="600"/>
              </a:spcAft>
            </a:pPr>
            <a:endParaRPr kumimoji="1" lang="ja-JP" altLang="en-US" dirty="0"/>
          </a:p>
          <a:p>
            <a:pPr marL="423450" indent="-171450">
              <a:buFont typeface="Arial" panose="020B0604020202020204" pitchFamily="34" charset="0"/>
              <a:buChar char="•"/>
            </a:pPr>
            <a:r>
              <a:rPr kumimoji="1" lang="ja-JP" altLang="en-US" dirty="0"/>
              <a:t>生成ＡＩは、行政の働き方を根本から変える可能性を持っている。</a:t>
            </a:r>
          </a:p>
          <a:p>
            <a:pPr marL="423450" indent="-171450">
              <a:buFont typeface="Arial" panose="020B0604020202020204" pitchFamily="34" charset="0"/>
              <a:buChar char="•"/>
            </a:pPr>
            <a:r>
              <a:rPr kumimoji="1" lang="ja-JP" altLang="en-US" dirty="0"/>
              <a:t>一方で、万能ではなく、人間による確認・判断・ルールづくりが不可欠である。</a:t>
            </a:r>
          </a:p>
          <a:p>
            <a:pPr marL="423450" indent="-171450">
              <a:buFont typeface="Arial" panose="020B0604020202020204" pitchFamily="34" charset="0"/>
              <a:buChar char="•"/>
            </a:pPr>
            <a:r>
              <a:rPr kumimoji="1" lang="ja-JP" altLang="en-US" dirty="0"/>
              <a:t>ＡＩ導入には、デジタルリテラシー・慎重な運用・組織としての意識改革が求められる。</a:t>
            </a:r>
          </a:p>
          <a:p>
            <a:pPr marL="423450" indent="-171450">
              <a:buFont typeface="Arial" panose="020B0604020202020204" pitchFamily="34" charset="0"/>
              <a:buChar char="•"/>
            </a:pPr>
            <a:r>
              <a:rPr kumimoji="1" lang="ja-JP" altLang="en-US" dirty="0"/>
              <a:t>将来、公務員や自治体職員を目指すのであれば、「ＡＩを使う力」と「行政の中でＡＩをどう活用・管理するかを考える力」 が大きな強みになる。</a:t>
            </a:r>
          </a:p>
          <a:p>
            <a:pPr>
              <a:spcBef>
                <a:spcPts val="1200"/>
              </a:spcBef>
              <a:spcAft>
                <a:spcPts val="600"/>
              </a:spcAft>
            </a:pPr>
            <a:endParaRPr kumimoji="1" lang="ja-JP" altLang="en-US" dirty="0"/>
          </a:p>
        </p:txBody>
      </p:sp>
      <p:sp>
        <p:nvSpPr>
          <p:cNvPr id="4" name="スライド番号プレースホルダー 3">
            <a:extLst>
              <a:ext uri="{FF2B5EF4-FFF2-40B4-BE49-F238E27FC236}">
                <a16:creationId xmlns:a16="http://schemas.microsoft.com/office/drawing/2014/main" id="{4CDE1886-13FB-6154-2722-2A17EAFB441A}"/>
              </a:ext>
            </a:extLst>
          </p:cNvPr>
          <p:cNvSpPr>
            <a:spLocks noGrp="1"/>
          </p:cNvSpPr>
          <p:nvPr>
            <p:ph type="sldNum" sz="quarter" idx="5"/>
          </p:nvPr>
        </p:nvSpPr>
        <p:spPr/>
        <p:txBody>
          <a:bodyPr/>
          <a:lstStyle/>
          <a:p>
            <a:fld id="{A5664C10-A862-47DC-805D-B2FBFBC26E44}" type="slidenum">
              <a:rPr kumimoji="1" lang="ja-JP" altLang="en-US" smtClean="0"/>
              <a:t>94</a:t>
            </a:fld>
            <a:endParaRPr kumimoji="1" lang="ja-JP" altLang="en-US"/>
          </a:p>
        </p:txBody>
      </p:sp>
    </p:spTree>
    <p:extLst>
      <p:ext uri="{BB962C8B-B14F-4D97-AF65-F5344CB8AC3E}">
        <p14:creationId xmlns:p14="http://schemas.microsoft.com/office/powerpoint/2010/main" val="244433156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E55980-D523-442D-7116-2B281302A01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1EE36D9-106C-823E-056E-DB0F4662F6C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6A9E3D2-75A7-0693-86AE-F627D2719B78}"/>
              </a:ext>
            </a:extLst>
          </p:cNvPr>
          <p:cNvSpPr>
            <a:spLocks noGrp="1"/>
          </p:cNvSpPr>
          <p:nvPr>
            <p:ph type="body" idx="1"/>
          </p:nvPr>
        </p:nvSpPr>
        <p:spPr/>
        <p:txBody>
          <a:bodyPr/>
          <a:lstStyle/>
          <a:p>
            <a:pPr>
              <a:lnSpc>
                <a:spcPct val="110000"/>
              </a:lnSpc>
              <a:spcAft>
                <a:spcPts val="600"/>
              </a:spcAft>
            </a:pPr>
            <a:r>
              <a:rPr kumimoji="1" lang="en-US" altLang="ja-JP" dirty="0"/>
              <a:t>(1)</a:t>
            </a:r>
            <a:r>
              <a:rPr kumimoji="1" lang="ja-JP" altLang="en-US" dirty="0"/>
              <a:t> 概要</a:t>
            </a:r>
            <a:endParaRPr kumimoji="1" lang="en-US" altLang="ja-JP" dirty="0"/>
          </a:p>
          <a:p>
            <a:pPr>
              <a:lnSpc>
                <a:spcPct val="110000"/>
              </a:lnSpc>
              <a:spcAft>
                <a:spcPts val="600"/>
              </a:spcAft>
            </a:pPr>
            <a:endParaRPr kumimoji="1" lang="ja-JP" altLang="en-US" dirty="0"/>
          </a:p>
          <a:p>
            <a:pPr marL="252000">
              <a:lnSpc>
                <a:spcPct val="110000"/>
              </a:lnSpc>
            </a:pPr>
            <a:r>
              <a:rPr kumimoji="1" lang="ja-JP" altLang="en-US" dirty="0"/>
              <a:t>別府市では、令和</a:t>
            </a:r>
            <a:r>
              <a:rPr kumimoji="1" lang="en-US" altLang="ja-JP" dirty="0"/>
              <a:t>5</a:t>
            </a:r>
            <a:r>
              <a:rPr kumimoji="1" lang="ja-JP" altLang="en-US" dirty="0"/>
              <a:t>年（</a:t>
            </a:r>
            <a:r>
              <a:rPr kumimoji="1" lang="en-US" altLang="ja-JP" dirty="0"/>
              <a:t>2023</a:t>
            </a:r>
            <a:r>
              <a:rPr kumimoji="1" lang="ja-JP" altLang="en-US" dirty="0"/>
              <a:t>年）</a:t>
            </a:r>
            <a:r>
              <a:rPr kumimoji="1" lang="en-US" altLang="ja-JP" dirty="0"/>
              <a:t>11</a:t>
            </a:r>
            <a:r>
              <a:rPr kumimoji="1" lang="ja-JP" altLang="en-US" dirty="0"/>
              <a:t>月から、職員向けに生成ＡＩの本格利用を開始しました。</a:t>
            </a:r>
            <a:endParaRPr kumimoji="1" lang="en-US" altLang="ja-JP" dirty="0"/>
          </a:p>
          <a:p>
            <a:pPr marL="252000">
              <a:lnSpc>
                <a:spcPct val="110000"/>
              </a:lnSpc>
            </a:pPr>
            <a:r>
              <a:rPr kumimoji="1" lang="ja-JP" altLang="en-US" dirty="0"/>
              <a:t>生成ＡＩと</a:t>
            </a:r>
            <a:r>
              <a:rPr kumimoji="1" lang="en-US" altLang="ja-JP" dirty="0"/>
              <a:t>RPA</a:t>
            </a:r>
            <a:r>
              <a:rPr kumimoji="1" lang="ja-JP" altLang="en-US" dirty="0"/>
              <a:t>（自動処理システム）を組み合わせ、市民からの意見メールやアンケートの自由記述について、</a:t>
            </a:r>
            <a:endParaRPr kumimoji="1" lang="en-US" altLang="ja-JP" dirty="0"/>
          </a:p>
          <a:p>
            <a:pPr marL="252000">
              <a:lnSpc>
                <a:spcPct val="110000"/>
              </a:lnSpc>
            </a:pPr>
            <a:r>
              <a:rPr kumimoji="1" lang="ja-JP" altLang="en-US" dirty="0"/>
              <a:t>「分類」「要約」を自動化・効率化する仕組みを構築しています。</a:t>
            </a:r>
            <a:endParaRPr kumimoji="1" lang="en-US" altLang="ja-JP" dirty="0"/>
          </a:p>
          <a:p>
            <a:pPr marL="252000">
              <a:lnSpc>
                <a:spcPct val="110000"/>
              </a:lnSpc>
            </a:pPr>
            <a:r>
              <a:rPr kumimoji="1" lang="ja-JP" altLang="en-US" dirty="0"/>
              <a:t>単にＡＩを導入するのではなく、既存システムと組み合わせることで、自治体業務の効率化を現実のものにしている点が特徴です。</a:t>
            </a:r>
          </a:p>
          <a:p>
            <a:pPr>
              <a:lnSpc>
                <a:spcPct val="110000"/>
              </a:lnSpc>
              <a:spcBef>
                <a:spcPts val="1200"/>
              </a:spcBef>
              <a:spcAft>
                <a:spcPts val="600"/>
              </a:spcAft>
            </a:pPr>
            <a:endParaRPr kumimoji="1" lang="en-US" altLang="ja-JP" dirty="0"/>
          </a:p>
          <a:p>
            <a:pPr>
              <a:lnSpc>
                <a:spcPct val="110000"/>
              </a:lnSpc>
              <a:spcBef>
                <a:spcPts val="1200"/>
              </a:spcBef>
              <a:spcAft>
                <a:spcPts val="600"/>
              </a:spcAft>
            </a:pPr>
            <a:r>
              <a:rPr kumimoji="1" lang="en-US" altLang="ja-JP" dirty="0"/>
              <a:t>(2)</a:t>
            </a:r>
            <a:r>
              <a:rPr kumimoji="1" lang="ja-JP" altLang="en-US" dirty="0"/>
              <a:t> 導入による効果・成果</a:t>
            </a:r>
            <a:endParaRPr kumimoji="1" lang="en-US" altLang="ja-JP" dirty="0"/>
          </a:p>
          <a:p>
            <a:pPr>
              <a:lnSpc>
                <a:spcPct val="110000"/>
              </a:lnSpc>
              <a:spcBef>
                <a:spcPts val="1200"/>
              </a:spcBef>
              <a:spcAft>
                <a:spcPts val="600"/>
              </a:spcAft>
            </a:pPr>
            <a:endParaRPr kumimoji="1" lang="ja-JP" altLang="en-US" dirty="0"/>
          </a:p>
          <a:p>
            <a:pPr marL="252000">
              <a:lnSpc>
                <a:spcPct val="110000"/>
              </a:lnSpc>
            </a:pPr>
            <a:r>
              <a:rPr kumimoji="1" lang="ja-JP" altLang="en-US" dirty="0"/>
              <a:t>これまで職員が一件ずつ目視で確認していた自由記述アンケートの整理作業は、約</a:t>
            </a:r>
            <a:r>
              <a:rPr kumimoji="1" lang="en-US" altLang="ja-JP" dirty="0"/>
              <a:t>2</a:t>
            </a:r>
            <a:r>
              <a:rPr kumimoji="1" lang="ja-JP" altLang="en-US" dirty="0"/>
              <a:t>週間を要していたが、</a:t>
            </a:r>
            <a:endParaRPr kumimoji="1" lang="en-US" altLang="ja-JP" dirty="0"/>
          </a:p>
          <a:p>
            <a:pPr marL="252000">
              <a:lnSpc>
                <a:spcPct val="110000"/>
              </a:lnSpc>
            </a:pPr>
            <a:r>
              <a:rPr kumimoji="1" lang="ja-JP" altLang="en-US" dirty="0"/>
              <a:t>生成ＡＩ</a:t>
            </a:r>
            <a:r>
              <a:rPr kumimoji="1" lang="en-US" altLang="ja-JP" dirty="0"/>
              <a:t> × RPA</a:t>
            </a:r>
            <a:r>
              <a:rPr kumimoji="1" lang="ja-JP" altLang="en-US" dirty="0"/>
              <a:t>の導入後は、同様の作業が 約</a:t>
            </a:r>
            <a:r>
              <a:rPr kumimoji="1" lang="en-US" altLang="ja-JP" dirty="0"/>
              <a:t>2</a:t>
            </a:r>
            <a:r>
              <a:rPr kumimoji="1" lang="ja-JP" altLang="en-US" dirty="0"/>
              <a:t>日間で完了するようになった。</a:t>
            </a:r>
            <a:endParaRPr kumimoji="1" lang="en-US" altLang="ja-JP" dirty="0"/>
          </a:p>
          <a:p>
            <a:pPr marL="252000">
              <a:lnSpc>
                <a:spcPct val="110000"/>
              </a:lnSpc>
            </a:pPr>
            <a:r>
              <a:rPr kumimoji="1" lang="ja-JP" altLang="en-US" dirty="0"/>
              <a:t>職員からは「大幅な時間短縮になった」「業務負担が軽くなった」といっ</a:t>
            </a:r>
            <a:r>
              <a:rPr lang="ja-JP" altLang="en-US" dirty="0"/>
              <a:t>た</a:t>
            </a:r>
            <a:r>
              <a:rPr kumimoji="1" lang="ja-JP" altLang="en-US" dirty="0"/>
              <a:t>評価が寄せられています。</a:t>
            </a:r>
            <a:endParaRPr kumimoji="1" lang="en-US" altLang="ja-JP" dirty="0"/>
          </a:p>
          <a:p>
            <a:pPr marL="252000">
              <a:lnSpc>
                <a:spcPct val="110000"/>
              </a:lnSpc>
            </a:pPr>
            <a:r>
              <a:rPr kumimoji="1" lang="ja-JP" altLang="en-US" dirty="0"/>
              <a:t>膨大な文章データの整理という、自治体にとって負担の大きい業務が、生成ＡＩの導入によって大幅に効率化された事例です。</a:t>
            </a:r>
          </a:p>
          <a:p>
            <a:pPr>
              <a:lnSpc>
                <a:spcPct val="110000"/>
              </a:lnSpc>
              <a:spcBef>
                <a:spcPts val="1200"/>
              </a:spcBef>
              <a:spcAft>
                <a:spcPts val="600"/>
              </a:spcAft>
            </a:pPr>
            <a:endParaRPr kumimoji="1" lang="en-US" altLang="ja-JP" dirty="0"/>
          </a:p>
          <a:p>
            <a:pPr>
              <a:lnSpc>
                <a:spcPct val="110000"/>
              </a:lnSpc>
              <a:spcBef>
                <a:spcPts val="1200"/>
              </a:spcBef>
              <a:spcAft>
                <a:spcPts val="600"/>
              </a:spcAft>
            </a:pPr>
            <a:r>
              <a:rPr kumimoji="1" lang="en-US" altLang="ja-JP" dirty="0"/>
              <a:t>(3)</a:t>
            </a:r>
            <a:r>
              <a:rPr kumimoji="1" lang="ja-JP" altLang="en-US" dirty="0"/>
              <a:t> 課題と留意点</a:t>
            </a:r>
            <a:endParaRPr kumimoji="1" lang="en-US" altLang="ja-JP" dirty="0"/>
          </a:p>
          <a:p>
            <a:pPr>
              <a:lnSpc>
                <a:spcPct val="110000"/>
              </a:lnSpc>
              <a:spcBef>
                <a:spcPts val="1200"/>
              </a:spcBef>
              <a:spcAft>
                <a:spcPts val="600"/>
              </a:spcAft>
            </a:pPr>
            <a:endParaRPr kumimoji="1" lang="ja-JP" altLang="en-US" dirty="0"/>
          </a:p>
          <a:p>
            <a:pPr marL="423450" indent="-171450">
              <a:lnSpc>
                <a:spcPct val="110000"/>
              </a:lnSpc>
              <a:buFont typeface="Arial" panose="020B0604020202020204" pitchFamily="34" charset="0"/>
              <a:buChar char="•"/>
            </a:pPr>
            <a:r>
              <a:rPr kumimoji="1" lang="ja-JP" altLang="en-US" dirty="0"/>
              <a:t>ＡＩが文章を誤って解釈する可能性があるため、分類・要約の結果は必ず人が確認・判断する運用としている。</a:t>
            </a:r>
          </a:p>
          <a:p>
            <a:pPr marL="423450" indent="-171450">
              <a:lnSpc>
                <a:spcPct val="110000"/>
              </a:lnSpc>
              <a:buFont typeface="Arial" panose="020B0604020202020204" pitchFamily="34" charset="0"/>
              <a:buChar char="•"/>
            </a:pPr>
            <a:r>
              <a:rPr kumimoji="1" lang="ja-JP" altLang="en-US" dirty="0"/>
              <a:t>市民の多様な表現、あいまいな記述、感情を含む文章などに完全対応することは難しく、ＡＩモデルの継続的な調整・改善が必要である。</a:t>
            </a:r>
          </a:p>
          <a:p>
            <a:pPr marL="423450" indent="-171450">
              <a:lnSpc>
                <a:spcPct val="110000"/>
              </a:lnSpc>
              <a:buFont typeface="Arial" panose="020B0604020202020204" pitchFamily="34" charset="0"/>
              <a:buChar char="•"/>
            </a:pPr>
            <a:r>
              <a:rPr kumimoji="1" lang="en-US" altLang="ja-JP" dirty="0"/>
              <a:t>RPA</a:t>
            </a:r>
            <a:r>
              <a:rPr kumimoji="1" lang="ja-JP" altLang="en-US" dirty="0"/>
              <a:t>とＡＩを連携させる仕組みは一定の成果を上げた一方で、回答にかかる時間のばらつき「利用量（文字数）に応じたコスト」「処理の安定性」など、</a:t>
            </a:r>
            <a:endParaRPr kumimoji="1" lang="en-US" altLang="ja-JP" dirty="0"/>
          </a:p>
          <a:p>
            <a:pPr marL="252000" indent="0">
              <a:lnSpc>
                <a:spcPct val="110000"/>
              </a:lnSpc>
              <a:buFont typeface="Arial" panose="020B0604020202020204" pitchFamily="34" charset="0"/>
              <a:buNone/>
            </a:pPr>
            <a:r>
              <a:rPr kumimoji="1" lang="ja-JP" altLang="en-US" dirty="0"/>
              <a:t>　　運用上の課題も報告されている。</a:t>
            </a:r>
            <a:endParaRPr kumimoji="1" lang="en-US" altLang="ja-JP" dirty="0"/>
          </a:p>
          <a:p>
            <a:pPr marL="252000">
              <a:lnSpc>
                <a:spcPct val="110000"/>
              </a:lnSpc>
            </a:pPr>
            <a:endParaRPr kumimoji="1" lang="ja-JP" altLang="en-US" dirty="0"/>
          </a:p>
          <a:p>
            <a:pPr>
              <a:lnSpc>
                <a:spcPct val="110000"/>
              </a:lnSpc>
              <a:spcBef>
                <a:spcPts val="1200"/>
              </a:spcBef>
              <a:spcAft>
                <a:spcPts val="600"/>
              </a:spcAft>
            </a:pPr>
            <a:r>
              <a:rPr kumimoji="1" lang="en-US" altLang="ja-JP" dirty="0"/>
              <a:t>(4)</a:t>
            </a:r>
            <a:r>
              <a:rPr kumimoji="1" lang="ja-JP" altLang="en-US" dirty="0"/>
              <a:t> まとめ（授業上のポイント）</a:t>
            </a:r>
            <a:endParaRPr kumimoji="1" lang="en-US" altLang="ja-JP" dirty="0"/>
          </a:p>
          <a:p>
            <a:pPr>
              <a:lnSpc>
                <a:spcPct val="110000"/>
              </a:lnSpc>
              <a:spcBef>
                <a:spcPts val="1200"/>
              </a:spcBef>
              <a:spcAft>
                <a:spcPts val="600"/>
              </a:spcAft>
            </a:pPr>
            <a:endParaRPr kumimoji="1" lang="ja-JP" altLang="en-US" dirty="0"/>
          </a:p>
          <a:p>
            <a:pPr marL="423450" indent="-171450">
              <a:lnSpc>
                <a:spcPct val="110000"/>
              </a:lnSpc>
              <a:buFont typeface="Arial" panose="020B0604020202020204" pitchFamily="34" charset="0"/>
              <a:buChar char="•"/>
            </a:pPr>
            <a:r>
              <a:rPr kumimoji="1" lang="ja-JP" altLang="en-US" dirty="0"/>
              <a:t>ＡＩは「無理な仕事」「手間のかかる仕事」を効率化する強力なツールになり得る。</a:t>
            </a:r>
            <a:endParaRPr kumimoji="1" lang="en-US" altLang="ja-JP" dirty="0"/>
          </a:p>
          <a:p>
            <a:pPr marL="252000" indent="0">
              <a:lnSpc>
                <a:spcPct val="110000"/>
              </a:lnSpc>
              <a:buFontTx/>
              <a:buNone/>
            </a:pPr>
            <a:r>
              <a:rPr kumimoji="1" lang="ja-JP" altLang="en-US" dirty="0"/>
              <a:t>　　しかし、万能ではなく、人によるチェックが必須である。</a:t>
            </a:r>
          </a:p>
          <a:p>
            <a:pPr marL="423450" indent="-171450">
              <a:lnSpc>
                <a:spcPct val="110000"/>
              </a:lnSpc>
              <a:buFont typeface="Arial" panose="020B0604020202020204" pitchFamily="34" charset="0"/>
              <a:buChar char="•"/>
            </a:pPr>
            <a:r>
              <a:rPr kumimoji="1" lang="ja-JP" altLang="en-US" dirty="0"/>
              <a:t>導入、活用には、制度設計・運用ルール・モニタリング体制が重要となる。</a:t>
            </a:r>
          </a:p>
          <a:p>
            <a:pPr marL="423450" indent="-171450">
              <a:lnSpc>
                <a:spcPct val="110000"/>
              </a:lnSpc>
              <a:buFont typeface="Arial" panose="020B0604020202020204" pitchFamily="34" charset="0"/>
              <a:buChar char="•"/>
            </a:pPr>
            <a:r>
              <a:rPr kumimoji="1" lang="ja-JP" altLang="en-US" dirty="0"/>
              <a:t>将来公務員を目指す場合、「ＡＩを使う力」だけでなく、「ＡＩを管理・運用する力」を身につけることが大きな強みになる。</a:t>
            </a:r>
          </a:p>
          <a:p>
            <a:endParaRPr kumimoji="1" lang="ja-JP" altLang="en-US" dirty="0"/>
          </a:p>
        </p:txBody>
      </p:sp>
      <p:sp>
        <p:nvSpPr>
          <p:cNvPr id="4" name="スライド番号プレースホルダー 3">
            <a:extLst>
              <a:ext uri="{FF2B5EF4-FFF2-40B4-BE49-F238E27FC236}">
                <a16:creationId xmlns:a16="http://schemas.microsoft.com/office/drawing/2014/main" id="{168B0AAA-FFDB-05E1-227D-16CC0568FA1B}"/>
              </a:ext>
            </a:extLst>
          </p:cNvPr>
          <p:cNvSpPr>
            <a:spLocks noGrp="1"/>
          </p:cNvSpPr>
          <p:nvPr>
            <p:ph type="sldNum" sz="quarter" idx="5"/>
          </p:nvPr>
        </p:nvSpPr>
        <p:spPr/>
        <p:txBody>
          <a:bodyPr/>
          <a:lstStyle/>
          <a:p>
            <a:fld id="{A5664C10-A862-47DC-805D-B2FBFBC26E44}" type="slidenum">
              <a:rPr kumimoji="1" lang="ja-JP" altLang="en-US" smtClean="0"/>
              <a:t>95</a:t>
            </a:fld>
            <a:endParaRPr kumimoji="1" lang="ja-JP" altLang="en-US"/>
          </a:p>
        </p:txBody>
      </p:sp>
    </p:spTree>
    <p:extLst>
      <p:ext uri="{BB962C8B-B14F-4D97-AF65-F5344CB8AC3E}">
        <p14:creationId xmlns:p14="http://schemas.microsoft.com/office/powerpoint/2010/main" val="151944544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7A054-7993-D08E-1B8B-5193AE8C272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E0A835F-27AC-0957-18CC-85ABE73F3FA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48A0FDD-D48D-9C7D-E637-A7860DB399CF}"/>
              </a:ext>
            </a:extLst>
          </p:cNvPr>
          <p:cNvSpPr>
            <a:spLocks noGrp="1"/>
          </p:cNvSpPr>
          <p:nvPr>
            <p:ph type="body" idx="1"/>
          </p:nvPr>
        </p:nvSpPr>
        <p:spPr/>
        <p:txBody>
          <a:bodyPr/>
          <a:lstStyle/>
          <a:p>
            <a:pPr>
              <a:spcAft>
                <a:spcPts val="600"/>
              </a:spcAft>
            </a:pPr>
            <a:r>
              <a:rPr kumimoji="1" lang="en-US" altLang="ja-JP" dirty="0"/>
              <a:t>(1)</a:t>
            </a:r>
            <a:r>
              <a:rPr kumimoji="1" lang="ja-JP" altLang="en-US" dirty="0"/>
              <a:t> 自治体ごとの導入格差</a:t>
            </a:r>
            <a:endParaRPr kumimoji="1" lang="en-US" altLang="ja-JP" dirty="0"/>
          </a:p>
          <a:p>
            <a:pPr>
              <a:spcAft>
                <a:spcPts val="600"/>
              </a:spcAft>
            </a:pPr>
            <a:endParaRPr kumimoji="1" lang="ja-JP" altLang="en-US" dirty="0"/>
          </a:p>
          <a:p>
            <a:pPr marL="252000"/>
            <a:r>
              <a:rPr kumimoji="1" lang="ja-JP" altLang="en-US" dirty="0"/>
              <a:t>日本には</a:t>
            </a:r>
            <a:r>
              <a:rPr kumimoji="1" lang="en-US" altLang="ja-JP" dirty="0"/>
              <a:t>1,700</a:t>
            </a:r>
            <a:r>
              <a:rPr kumimoji="1" lang="ja-JP" altLang="en-US" dirty="0"/>
              <a:t>以上の自治体があり、人口</a:t>
            </a:r>
            <a:r>
              <a:rPr kumimoji="1" lang="en-US" altLang="ja-JP" dirty="0"/>
              <a:t>100</a:t>
            </a:r>
            <a:r>
              <a:rPr kumimoji="1" lang="ja-JP" altLang="en-US" dirty="0"/>
              <a:t>万人を超える政令指定都市から、人口</a:t>
            </a:r>
            <a:r>
              <a:rPr kumimoji="1" lang="en-US" altLang="ja-JP" dirty="0"/>
              <a:t>1</a:t>
            </a:r>
            <a:r>
              <a:rPr kumimoji="1" lang="ja-JP" altLang="en-US" dirty="0"/>
              <a:t>万人未満の町村まで規模はさまざまです。</a:t>
            </a:r>
            <a:endParaRPr kumimoji="1" lang="en-US" altLang="ja-JP" dirty="0"/>
          </a:p>
          <a:p>
            <a:pPr marL="252000"/>
            <a:r>
              <a:rPr kumimoji="1" lang="ja-JP" altLang="en-US" dirty="0"/>
              <a:t>「財政規模」「職員数」「デジタル化に投資できる余力」「利用できるシステム・設備」などのスタートラインが大きく異なるため、</a:t>
            </a:r>
            <a:endParaRPr kumimoji="1" lang="en-US" altLang="ja-JP" dirty="0"/>
          </a:p>
          <a:p>
            <a:pPr marL="252000"/>
            <a:r>
              <a:rPr kumimoji="1" lang="ja-JP" altLang="en-US" dirty="0"/>
              <a:t>新しい技術に積極的に挑戦できる自治体と日常業務に追われ、新技術に手が回らない自治体との格差が広がりつつあります。</a:t>
            </a:r>
            <a:endParaRPr kumimoji="1" lang="en-US" altLang="ja-JP" dirty="0"/>
          </a:p>
          <a:p>
            <a:pPr marL="252000"/>
            <a:r>
              <a:rPr kumimoji="1" lang="ja-JP" altLang="en-US" dirty="0"/>
              <a:t>総務省の</a:t>
            </a:r>
            <a:r>
              <a:rPr kumimoji="1" lang="en-US" altLang="ja-JP" dirty="0"/>
              <a:t>DX</a:t>
            </a:r>
            <a:r>
              <a:rPr kumimoji="1" lang="ja-JP" altLang="en-US" dirty="0"/>
              <a:t>推進調査でも、「自治体のデジタル化には地域間格差が大きい」 と指摘されています。</a:t>
            </a:r>
            <a:endParaRPr kumimoji="1" lang="en-US" altLang="ja-JP" dirty="0"/>
          </a:p>
          <a:p>
            <a:pPr marL="252000"/>
            <a:endParaRPr kumimoji="1" lang="ja-JP" altLang="en-US" dirty="0"/>
          </a:p>
          <a:p>
            <a:pPr>
              <a:spcBef>
                <a:spcPts val="1200"/>
              </a:spcBef>
              <a:spcAft>
                <a:spcPts val="600"/>
              </a:spcAft>
            </a:pPr>
            <a:r>
              <a:rPr kumimoji="1" lang="en-US" altLang="ja-JP" dirty="0"/>
              <a:t>(2)</a:t>
            </a:r>
            <a:r>
              <a:rPr kumimoji="1" lang="ja-JP" altLang="en-US" dirty="0"/>
              <a:t> 人材不足とルールづくり</a:t>
            </a:r>
            <a:endParaRPr kumimoji="1" lang="en-US" altLang="ja-JP" dirty="0"/>
          </a:p>
          <a:p>
            <a:pPr>
              <a:spcBef>
                <a:spcPts val="1200"/>
              </a:spcBef>
              <a:spcAft>
                <a:spcPts val="600"/>
              </a:spcAft>
            </a:pPr>
            <a:endParaRPr kumimoji="1" lang="ja-JP" altLang="en-US" dirty="0"/>
          </a:p>
          <a:p>
            <a:pPr marL="252000"/>
            <a:r>
              <a:rPr kumimoji="1" lang="ja-JP" altLang="en-US" dirty="0"/>
              <a:t>ＡＩ導入を進めるうえで、多くの自治体が課題としているのが 人材不足です。</a:t>
            </a:r>
          </a:p>
          <a:p>
            <a:pPr marL="252000"/>
            <a:r>
              <a:rPr kumimoji="1" lang="ja-JP" altLang="en-US" dirty="0"/>
              <a:t>ＡＩを安全に活用するためには、ＡＩの仕組みや特徴への理解や個人情報保護やセキュリティの知識、ＡＩ活用に関するルール作りのスキルが必要です。</a:t>
            </a:r>
            <a:endParaRPr kumimoji="1" lang="en-US" altLang="ja-JP" dirty="0"/>
          </a:p>
          <a:p>
            <a:pPr marL="252000"/>
            <a:r>
              <a:rPr kumimoji="1" lang="ja-JP" altLang="en-US" dirty="0"/>
              <a:t>しかし現実には、デジタルに詳しい職員が少ない自治体が多く、「ＡＩを使いたいが、安全な使い方を決められない」という状況が生まれています。</a:t>
            </a:r>
          </a:p>
          <a:p>
            <a:pPr marL="252000"/>
            <a:r>
              <a:rPr kumimoji="1" lang="ja-JP" altLang="en-US" dirty="0"/>
              <a:t>その結果、人材不足がＡＩ導入の大きなブレーキになっているのが現状です。</a:t>
            </a:r>
            <a:endParaRPr kumimoji="1" lang="en-US" altLang="ja-JP" dirty="0"/>
          </a:p>
          <a:p>
            <a:pPr marL="252000"/>
            <a:endParaRPr kumimoji="1" lang="ja-JP" altLang="en-US" dirty="0"/>
          </a:p>
          <a:p>
            <a:pPr>
              <a:spcBef>
                <a:spcPts val="1200"/>
              </a:spcBef>
              <a:spcAft>
                <a:spcPts val="600"/>
              </a:spcAft>
            </a:pPr>
            <a:r>
              <a:rPr kumimoji="1" lang="en-US" altLang="ja-JP" dirty="0"/>
              <a:t>(3)</a:t>
            </a:r>
            <a:r>
              <a:rPr kumimoji="1" lang="ja-JP" altLang="en-US" dirty="0"/>
              <a:t> 個人情報の取り扱いと説明責任（透明性）</a:t>
            </a:r>
            <a:endParaRPr kumimoji="1" lang="en-US" altLang="ja-JP" dirty="0"/>
          </a:p>
          <a:p>
            <a:pPr>
              <a:spcBef>
                <a:spcPts val="1200"/>
              </a:spcBef>
              <a:spcAft>
                <a:spcPts val="600"/>
              </a:spcAft>
            </a:pPr>
            <a:endParaRPr kumimoji="1" lang="ja-JP" altLang="en-US" dirty="0"/>
          </a:p>
          <a:p>
            <a:pPr marL="252000"/>
            <a:r>
              <a:rPr kumimoji="1" lang="ja-JP" altLang="en-US" dirty="0"/>
              <a:t>自治体は、「住所」「所得・税情報」「健康・福祉関連情報」など、非常にセンシティブな個人情報を扱っています。</a:t>
            </a:r>
            <a:endParaRPr kumimoji="1" lang="en-US" altLang="ja-JP" dirty="0"/>
          </a:p>
          <a:p>
            <a:pPr marL="252000"/>
            <a:r>
              <a:rPr kumimoji="1" lang="ja-JP" altLang="en-US" dirty="0"/>
              <a:t>生成ＡＩにこれらを誤って入力すると、情報が外部に渡るリスクがあります。</a:t>
            </a:r>
          </a:p>
          <a:p>
            <a:pPr marL="252000"/>
            <a:r>
              <a:rPr kumimoji="1" lang="ja-JP" altLang="en-US" dirty="0"/>
              <a:t>そのため、ＡＩを業務に利用する前に、「入力してよい情報／絶対に入力してはいけない情報」「外部ＡＩサービスを使ってよい範囲」</a:t>
            </a:r>
            <a:endParaRPr kumimoji="1" lang="en-US" altLang="ja-JP" dirty="0"/>
          </a:p>
          <a:p>
            <a:pPr marL="252000"/>
            <a:r>
              <a:rPr kumimoji="1" lang="ja-JP" altLang="en-US" dirty="0"/>
              <a:t>「データがどこに保存されるか」「学習への利用をオフにできているか」といった点を、慎重に確認する必要があります。</a:t>
            </a:r>
          </a:p>
          <a:p>
            <a:endParaRPr kumimoji="1" lang="ja-JP" altLang="en-US" dirty="0"/>
          </a:p>
        </p:txBody>
      </p:sp>
      <p:sp>
        <p:nvSpPr>
          <p:cNvPr id="4" name="スライド番号プレースホルダー 3">
            <a:extLst>
              <a:ext uri="{FF2B5EF4-FFF2-40B4-BE49-F238E27FC236}">
                <a16:creationId xmlns:a16="http://schemas.microsoft.com/office/drawing/2014/main" id="{6D39FF8F-B7BC-0ECB-C3E2-0770ABE02B26}"/>
              </a:ext>
            </a:extLst>
          </p:cNvPr>
          <p:cNvSpPr>
            <a:spLocks noGrp="1"/>
          </p:cNvSpPr>
          <p:nvPr>
            <p:ph type="sldNum" sz="quarter" idx="5"/>
          </p:nvPr>
        </p:nvSpPr>
        <p:spPr/>
        <p:txBody>
          <a:bodyPr/>
          <a:lstStyle/>
          <a:p>
            <a:fld id="{A5664C10-A862-47DC-805D-B2FBFBC26E44}" type="slidenum">
              <a:rPr kumimoji="1" lang="ja-JP" altLang="en-US" smtClean="0"/>
              <a:t>96</a:t>
            </a:fld>
            <a:endParaRPr kumimoji="1" lang="ja-JP" altLang="en-US"/>
          </a:p>
        </p:txBody>
      </p:sp>
    </p:spTree>
    <p:extLst>
      <p:ext uri="{BB962C8B-B14F-4D97-AF65-F5344CB8AC3E}">
        <p14:creationId xmlns:p14="http://schemas.microsoft.com/office/powerpoint/2010/main" val="270156996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1C842-C7A0-32D1-1B10-74CCA26A719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71B3995-A98C-F022-EFE9-B772F51558D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A0EA493-CA62-733B-01A8-10A514977866}"/>
              </a:ext>
            </a:extLst>
          </p:cNvPr>
          <p:cNvSpPr>
            <a:spLocks noGrp="1"/>
          </p:cNvSpPr>
          <p:nvPr>
            <p:ph type="body" idx="1"/>
          </p:nvPr>
        </p:nvSpPr>
        <p:spPr/>
        <p:txBody>
          <a:bodyPr/>
          <a:lstStyle/>
          <a:p>
            <a:r>
              <a:rPr kumimoji="1" lang="ja-JP" altLang="en-US" dirty="0"/>
              <a:t>公務員</a:t>
            </a:r>
            <a:r>
              <a:rPr kumimoji="1" lang="en-US" altLang="ja-JP" dirty="0"/>
              <a:t>DX</a:t>
            </a:r>
            <a:r>
              <a:rPr kumimoji="1" lang="ja-JP" altLang="en-US" dirty="0"/>
              <a:t>人材に求められるスキル従来、公務員に求められてきた能力は、「正確な事務処理」「丁寧な住民対応」が中心でした。</a:t>
            </a:r>
            <a:endParaRPr kumimoji="1" lang="en-US" altLang="ja-JP" dirty="0"/>
          </a:p>
          <a:p>
            <a:r>
              <a:rPr kumimoji="1" lang="ja-JP" altLang="en-US" dirty="0"/>
              <a:t>しかし、ＡＩやデジタル化の進展により行政の仕事は大きく変化しています。</a:t>
            </a:r>
          </a:p>
          <a:p>
            <a:pPr>
              <a:spcAft>
                <a:spcPts val="600"/>
              </a:spcAft>
            </a:pPr>
            <a:r>
              <a:rPr kumimoji="1" lang="ja-JP" altLang="en-US" dirty="0"/>
              <a:t>そこで国が現在強く求めているのが、「</a:t>
            </a:r>
            <a:r>
              <a:rPr kumimoji="1" lang="en-US" altLang="ja-JP" dirty="0"/>
              <a:t>DX</a:t>
            </a:r>
            <a:r>
              <a:rPr kumimoji="1" lang="ja-JP" altLang="en-US" dirty="0"/>
              <a:t>（デジタルトランスフォーメーション）を推進できる人材」 です。</a:t>
            </a:r>
            <a:endParaRPr kumimoji="1" lang="en-US" altLang="ja-JP" dirty="0"/>
          </a:p>
          <a:p>
            <a:pPr>
              <a:spcAft>
                <a:spcPts val="600"/>
              </a:spcAft>
            </a:pPr>
            <a:r>
              <a:rPr kumimoji="1" lang="ja-JP" altLang="en-US" dirty="0"/>
              <a:t>ここでは、そのために必要な</a:t>
            </a:r>
            <a:r>
              <a:rPr kumimoji="1" lang="en-US" altLang="ja-JP" dirty="0"/>
              <a:t>7</a:t>
            </a:r>
            <a:r>
              <a:rPr kumimoji="1" lang="ja-JP" altLang="en-US" dirty="0"/>
              <a:t>つのスキルを紹介します。</a:t>
            </a:r>
          </a:p>
          <a:p>
            <a:pPr>
              <a:spcAft>
                <a:spcPts val="600"/>
              </a:spcAft>
            </a:pPr>
            <a:endParaRPr kumimoji="1" lang="en-US" altLang="ja-JP" dirty="0"/>
          </a:p>
          <a:p>
            <a:pPr>
              <a:spcAft>
                <a:spcPts val="600"/>
              </a:spcAft>
            </a:pPr>
            <a:r>
              <a:rPr kumimoji="1" lang="en-US" altLang="ja-JP" dirty="0"/>
              <a:t>(1)</a:t>
            </a:r>
            <a:r>
              <a:rPr kumimoji="1" lang="ja-JP" altLang="en-US" dirty="0"/>
              <a:t> デジタル技術の基礎知識</a:t>
            </a:r>
            <a:endParaRPr kumimoji="1" lang="en-US" altLang="ja-JP" dirty="0"/>
          </a:p>
          <a:p>
            <a:pPr>
              <a:spcAft>
                <a:spcPts val="600"/>
              </a:spcAft>
            </a:pPr>
            <a:endParaRPr kumimoji="1" lang="ja-JP" altLang="en-US" dirty="0"/>
          </a:p>
          <a:p>
            <a:pPr marL="252000"/>
            <a:r>
              <a:rPr kumimoji="1" lang="ja-JP" altLang="en-US" dirty="0"/>
              <a:t>エンジニアなみの高度なプログラミング能力は必須ではありません。</a:t>
            </a:r>
          </a:p>
          <a:p>
            <a:pPr marL="252000">
              <a:spcAft>
                <a:spcPts val="600"/>
              </a:spcAft>
            </a:pPr>
            <a:r>
              <a:rPr kumimoji="1" lang="ja-JP" altLang="en-US" dirty="0"/>
              <a:t>しかし、次のような 「最低限の仕組み」 を理解しておく必要があります。</a:t>
            </a:r>
            <a:endParaRPr kumimoji="1" lang="en-US" altLang="ja-JP" dirty="0"/>
          </a:p>
          <a:p>
            <a:pPr marL="252000">
              <a:spcAft>
                <a:spcPts val="600"/>
              </a:spcAft>
            </a:pPr>
            <a:endParaRPr kumimoji="1" lang="ja-JP" altLang="en-US" dirty="0"/>
          </a:p>
          <a:p>
            <a:pPr marL="567450" indent="-171450">
              <a:buFont typeface="Arial" panose="020B0604020202020204" pitchFamily="34" charset="0"/>
              <a:buChar char="•"/>
            </a:pPr>
            <a:r>
              <a:rPr kumimoji="1" lang="ja-JP" altLang="en-US" dirty="0"/>
              <a:t>ＡＩが得意なこと・誤りやすいこと</a:t>
            </a:r>
          </a:p>
          <a:p>
            <a:pPr marL="567450" indent="-171450">
              <a:buFont typeface="Arial" panose="020B0604020202020204" pitchFamily="34" charset="0"/>
              <a:buChar char="•"/>
            </a:pPr>
            <a:r>
              <a:rPr kumimoji="1" lang="ja-JP" altLang="en-US" dirty="0"/>
              <a:t>データを扱う際の基本ルール</a:t>
            </a:r>
          </a:p>
          <a:p>
            <a:pPr marL="567450" indent="-171450">
              <a:spcAft>
                <a:spcPts val="600"/>
              </a:spcAft>
              <a:buFont typeface="Arial" panose="020B0604020202020204" pitchFamily="34" charset="0"/>
              <a:buChar char="•"/>
            </a:pPr>
            <a:r>
              <a:rPr kumimoji="1" lang="ja-JP" altLang="en-US" dirty="0"/>
              <a:t>クラウド・セキュリティの基本概念</a:t>
            </a:r>
          </a:p>
          <a:p>
            <a:pPr marL="252000"/>
            <a:endParaRPr kumimoji="1" lang="en-US" altLang="ja-JP" dirty="0"/>
          </a:p>
          <a:p>
            <a:pPr marL="252000"/>
            <a:r>
              <a:rPr kumimoji="1" lang="ja-JP" altLang="en-US" dirty="0"/>
              <a:t>これらを理解していないと、ＡＩを適切に「使う側」として判断することができません。</a:t>
            </a:r>
            <a:endParaRPr kumimoji="1" lang="en-US" altLang="ja-JP" dirty="0"/>
          </a:p>
          <a:p>
            <a:pPr marL="252000"/>
            <a:endParaRPr kumimoji="1" lang="ja-JP" altLang="en-US" dirty="0"/>
          </a:p>
          <a:p>
            <a:pPr>
              <a:spcBef>
                <a:spcPts val="1200"/>
              </a:spcBef>
              <a:spcAft>
                <a:spcPts val="600"/>
              </a:spcAft>
            </a:pPr>
            <a:r>
              <a:rPr kumimoji="1" lang="en-US" altLang="ja-JP" dirty="0"/>
              <a:t>(2)</a:t>
            </a:r>
            <a:r>
              <a:rPr kumimoji="1" lang="ja-JP" altLang="en-US" dirty="0"/>
              <a:t> 課題を発見し、業務を改善する力</a:t>
            </a:r>
            <a:endParaRPr kumimoji="1" lang="en-US" altLang="ja-JP" dirty="0"/>
          </a:p>
          <a:p>
            <a:pPr>
              <a:spcBef>
                <a:spcPts val="1200"/>
              </a:spcBef>
              <a:spcAft>
                <a:spcPts val="600"/>
              </a:spcAft>
            </a:pPr>
            <a:endParaRPr kumimoji="1" lang="ja-JP" altLang="en-US" dirty="0"/>
          </a:p>
          <a:p>
            <a:pPr marL="252000"/>
            <a:r>
              <a:rPr kumimoji="1" lang="ja-JP" altLang="en-US" dirty="0"/>
              <a:t>行政の現場には、昔からの慣習に基づいた非効率な業務も多く残っています。</a:t>
            </a:r>
            <a:endParaRPr kumimoji="1" lang="en-US" altLang="ja-JP" dirty="0"/>
          </a:p>
          <a:p>
            <a:pPr marL="252000"/>
            <a:r>
              <a:rPr kumimoji="1" lang="en-US" altLang="ja-JP" dirty="0"/>
              <a:t>DX</a:t>
            </a:r>
            <a:r>
              <a:rPr kumimoji="1" lang="ja-JP" altLang="en-US" dirty="0"/>
              <a:t>人材には、「この作業は本当に必要か」「もっと簡単な方法はないか」といった視点で業務を見直す力が求められます。</a:t>
            </a:r>
            <a:endParaRPr kumimoji="1" lang="en-US" altLang="ja-JP" dirty="0"/>
          </a:p>
          <a:p>
            <a:pPr marL="252000"/>
            <a:r>
              <a:rPr kumimoji="1" lang="ja-JP" altLang="en-US" dirty="0"/>
              <a:t>ＡＩを使うかどうかはその次の段階であり、まずは 課題を発見する力が最も重要です。</a:t>
            </a:r>
            <a:endParaRPr kumimoji="1" lang="en-US" altLang="ja-JP" dirty="0"/>
          </a:p>
          <a:p>
            <a:pPr marL="252000"/>
            <a:endParaRPr kumimoji="1" lang="en-US" altLang="ja-JP" dirty="0"/>
          </a:p>
          <a:p>
            <a:pPr>
              <a:spcAft>
                <a:spcPts val="600"/>
              </a:spcAft>
            </a:pPr>
            <a:r>
              <a:rPr kumimoji="1" lang="en-US" altLang="ja-JP" dirty="0"/>
              <a:t>(3)</a:t>
            </a:r>
            <a:r>
              <a:rPr kumimoji="1" lang="ja-JP" altLang="en-US" dirty="0"/>
              <a:t>　コミュニケーション力</a:t>
            </a:r>
            <a:endParaRPr kumimoji="1" lang="en-US" altLang="ja-JP" dirty="0"/>
          </a:p>
          <a:p>
            <a:pPr>
              <a:spcAft>
                <a:spcPts val="600"/>
              </a:spcAft>
            </a:pPr>
            <a:endParaRPr kumimoji="1" lang="ja-JP" altLang="en-US" dirty="0"/>
          </a:p>
          <a:p>
            <a:pPr marL="252000"/>
            <a:r>
              <a:rPr kumimoji="1" lang="en-US" altLang="ja-JP" dirty="0"/>
              <a:t>DX</a:t>
            </a:r>
            <a:r>
              <a:rPr kumimoji="1" lang="ja-JP" altLang="en-US" dirty="0"/>
              <a:t>は一人では進められません。</a:t>
            </a:r>
            <a:endParaRPr kumimoji="1" lang="en-US" altLang="ja-JP" dirty="0"/>
          </a:p>
          <a:p>
            <a:pPr marL="252000"/>
            <a:r>
              <a:rPr kumimoji="1" lang="ja-JP" altLang="en-US" dirty="0"/>
              <a:t>住民・他部署・外部企業など、多くの関係者と連携する必要があります。</a:t>
            </a:r>
            <a:endParaRPr kumimoji="1" lang="en-US" altLang="ja-JP" dirty="0"/>
          </a:p>
          <a:p>
            <a:pPr marL="252000"/>
            <a:endParaRPr kumimoji="1" lang="ja-JP" altLang="en-US" dirty="0"/>
          </a:p>
          <a:p>
            <a:pPr marL="567450" indent="-171450">
              <a:buFont typeface="Arial" panose="020B0604020202020204" pitchFamily="34" charset="0"/>
              <a:buChar char="•"/>
            </a:pPr>
            <a:r>
              <a:rPr kumimoji="1" lang="ja-JP" altLang="en-US" dirty="0"/>
              <a:t>住民にわかりやすく説明する力</a:t>
            </a:r>
          </a:p>
          <a:p>
            <a:pPr marL="567450" indent="-171450">
              <a:buFont typeface="Arial" panose="020B0604020202020204" pitchFamily="34" charset="0"/>
              <a:buChar char="•"/>
            </a:pPr>
            <a:r>
              <a:rPr kumimoji="1" lang="ja-JP" altLang="en-US" dirty="0"/>
              <a:t>他部署の職員に「なぜデジタル化が必要か」を伝える力</a:t>
            </a:r>
          </a:p>
          <a:p>
            <a:pPr marL="567450" indent="-171450">
              <a:spcAft>
                <a:spcPts val="600"/>
              </a:spcAft>
              <a:buFont typeface="Arial" panose="020B0604020202020204" pitchFamily="34" charset="0"/>
              <a:buChar char="•"/>
            </a:pPr>
            <a:r>
              <a:rPr kumimoji="1" lang="ja-JP" altLang="en-US" dirty="0"/>
              <a:t>民間企業との調整力</a:t>
            </a:r>
            <a:endParaRPr kumimoji="1" lang="en-US" altLang="ja-JP" dirty="0"/>
          </a:p>
          <a:p>
            <a:pPr marL="396000">
              <a:spcAft>
                <a:spcPts val="600"/>
              </a:spcAft>
            </a:pPr>
            <a:endParaRPr kumimoji="1" lang="ja-JP" altLang="en-US" dirty="0"/>
          </a:p>
          <a:p>
            <a:pPr marL="252000"/>
            <a:r>
              <a:rPr kumimoji="1" lang="ja-JP" altLang="en-US" dirty="0"/>
              <a:t>こうした 説明・調整能力 が不可欠です。</a:t>
            </a:r>
            <a:endParaRPr kumimoji="1" lang="en-US" altLang="ja-JP" dirty="0"/>
          </a:p>
          <a:p>
            <a:pPr marL="252000"/>
            <a:r>
              <a:rPr kumimoji="1" lang="ja-JP" altLang="en-US" dirty="0"/>
              <a:t>どれだけ技術に詳しくても、周囲の理解が得られなければ</a:t>
            </a:r>
            <a:r>
              <a:rPr kumimoji="1" lang="en-US" altLang="ja-JP" dirty="0"/>
              <a:t>DX</a:t>
            </a:r>
            <a:r>
              <a:rPr kumimoji="1" lang="ja-JP" altLang="en-US" dirty="0"/>
              <a:t>は前進しません。</a:t>
            </a:r>
            <a:endParaRPr kumimoji="1" lang="en-US" altLang="ja-JP" dirty="0"/>
          </a:p>
          <a:p>
            <a:pPr marL="252000"/>
            <a:endParaRPr kumimoji="1" lang="ja-JP" altLang="en-US" dirty="0"/>
          </a:p>
          <a:p>
            <a:pPr>
              <a:spcBef>
                <a:spcPts val="1200"/>
              </a:spcBef>
              <a:spcAft>
                <a:spcPts val="600"/>
              </a:spcAft>
            </a:pPr>
            <a:r>
              <a:rPr kumimoji="1" lang="en-US" altLang="ja-JP" dirty="0"/>
              <a:t>(4)</a:t>
            </a:r>
            <a:r>
              <a:rPr kumimoji="1" lang="ja-JP" altLang="en-US" dirty="0"/>
              <a:t> データに基づいて判断する力</a:t>
            </a:r>
            <a:endParaRPr kumimoji="1" lang="en-US" altLang="ja-JP" dirty="0"/>
          </a:p>
          <a:p>
            <a:pPr>
              <a:spcBef>
                <a:spcPts val="1200"/>
              </a:spcBef>
              <a:spcAft>
                <a:spcPts val="600"/>
              </a:spcAft>
            </a:pPr>
            <a:endParaRPr kumimoji="1" lang="ja-JP" altLang="en-US" dirty="0"/>
          </a:p>
          <a:p>
            <a:pPr marL="252000"/>
            <a:r>
              <a:rPr kumimoji="1" lang="ja-JP" altLang="en-US" dirty="0"/>
              <a:t>行政は多くのデータを持っていながら、これまでは「経験」や「勘」に依存した判断も少なくありませんでした。</a:t>
            </a:r>
            <a:endParaRPr kumimoji="1" lang="en-US" altLang="ja-JP" dirty="0"/>
          </a:p>
          <a:p>
            <a:pPr marL="252000"/>
            <a:r>
              <a:rPr kumimoji="1" lang="en-US" altLang="ja-JP" dirty="0"/>
              <a:t>DX</a:t>
            </a:r>
            <a:r>
              <a:rPr kumimoji="1" lang="ja-JP" altLang="en-US" dirty="0"/>
              <a:t>人材には、次のようなデータをもとに、「数値を根拠にした判断」を行う姿勢が求められます。</a:t>
            </a:r>
            <a:endParaRPr kumimoji="1" lang="en-US" altLang="ja-JP" dirty="0"/>
          </a:p>
          <a:p>
            <a:pPr marL="252000"/>
            <a:endParaRPr kumimoji="1" lang="ja-JP" altLang="en-US" dirty="0"/>
          </a:p>
          <a:p>
            <a:pPr marL="567450" indent="-171450">
              <a:buFont typeface="Arial" panose="020B0604020202020204" pitchFamily="34" charset="0"/>
              <a:buChar char="•"/>
            </a:pPr>
            <a:r>
              <a:rPr kumimoji="1" lang="ja-JP" altLang="en-US" dirty="0"/>
              <a:t>住民相談件数</a:t>
            </a:r>
          </a:p>
          <a:p>
            <a:pPr marL="567450" indent="-171450">
              <a:buFont typeface="Arial" panose="020B0604020202020204" pitchFamily="34" charset="0"/>
              <a:buChar char="•"/>
            </a:pPr>
            <a:r>
              <a:rPr kumimoji="1" lang="ja-JP" altLang="en-US" dirty="0"/>
              <a:t>税の滞納率</a:t>
            </a:r>
          </a:p>
          <a:p>
            <a:pPr marL="567450" indent="-171450">
              <a:spcAft>
                <a:spcPts val="600"/>
              </a:spcAft>
              <a:buFont typeface="Arial" panose="020B0604020202020204" pitchFamily="34" charset="0"/>
              <a:buChar char="•"/>
            </a:pPr>
            <a:r>
              <a:rPr kumimoji="1" lang="ja-JP" altLang="en-US" dirty="0"/>
              <a:t>災害時の避難データ　</a:t>
            </a:r>
            <a:r>
              <a:rPr kumimoji="1" lang="ja-JP" altLang="en-US" sz="1000" dirty="0"/>
              <a:t>など</a:t>
            </a:r>
            <a:endParaRPr kumimoji="1" lang="en-US" altLang="ja-JP" sz="1000" dirty="0"/>
          </a:p>
          <a:p>
            <a:pPr marL="396000">
              <a:spcAft>
                <a:spcPts val="600"/>
              </a:spcAft>
            </a:pPr>
            <a:endParaRPr kumimoji="1" lang="ja-JP" altLang="en-US" dirty="0"/>
          </a:p>
          <a:p>
            <a:pPr marL="252000"/>
            <a:r>
              <a:rPr kumimoji="1" lang="ja-JP" altLang="en-US" dirty="0"/>
              <a:t>これらを分析し、政策立案や業務改善に活かすことが重要です。</a:t>
            </a:r>
            <a:endParaRPr kumimoji="1" lang="en-US" altLang="ja-JP" dirty="0"/>
          </a:p>
          <a:p>
            <a:pPr marL="252000"/>
            <a:endParaRPr kumimoji="1" lang="ja-JP" altLang="en-US" dirty="0"/>
          </a:p>
          <a:p>
            <a:pPr>
              <a:spcBef>
                <a:spcPts val="1200"/>
              </a:spcBef>
              <a:spcAft>
                <a:spcPts val="600"/>
              </a:spcAft>
            </a:pPr>
            <a:r>
              <a:rPr kumimoji="1" lang="en-US" altLang="ja-JP" dirty="0"/>
              <a:t>(5)</a:t>
            </a:r>
            <a:r>
              <a:rPr kumimoji="1" lang="ja-JP" altLang="en-US" dirty="0"/>
              <a:t> ＡＩ活用におけるリスク管理への理解</a:t>
            </a:r>
            <a:endParaRPr kumimoji="1" lang="en-US" altLang="ja-JP" dirty="0"/>
          </a:p>
          <a:p>
            <a:pPr>
              <a:spcBef>
                <a:spcPts val="1200"/>
              </a:spcBef>
              <a:spcAft>
                <a:spcPts val="600"/>
              </a:spcAft>
            </a:pPr>
            <a:endParaRPr kumimoji="1" lang="ja-JP" altLang="en-US" dirty="0"/>
          </a:p>
          <a:p>
            <a:pPr marL="252000">
              <a:spcAft>
                <a:spcPts val="600"/>
              </a:spcAft>
            </a:pPr>
            <a:r>
              <a:rPr kumimoji="1" lang="ja-JP" altLang="en-US" dirty="0"/>
              <a:t>ＡＩは便利ですが、次のようなリスクを持っています。</a:t>
            </a:r>
            <a:endParaRPr kumimoji="1" lang="en-US" altLang="ja-JP" dirty="0"/>
          </a:p>
          <a:p>
            <a:pPr marL="252000">
              <a:spcAft>
                <a:spcPts val="600"/>
              </a:spcAft>
            </a:pPr>
            <a:endParaRPr kumimoji="1" lang="ja-JP" altLang="en-US" dirty="0"/>
          </a:p>
          <a:p>
            <a:pPr marL="567450" indent="-171450">
              <a:buFont typeface="Arial" panose="020B0604020202020204" pitchFamily="34" charset="0"/>
              <a:buChar char="•"/>
            </a:pPr>
            <a:r>
              <a:rPr kumimoji="1" lang="ja-JP" altLang="en-US" dirty="0"/>
              <a:t>個人情報の漏えいリスク</a:t>
            </a:r>
          </a:p>
          <a:p>
            <a:pPr marL="567450" indent="-171450">
              <a:buFont typeface="Arial" panose="020B0604020202020204" pitchFamily="34" charset="0"/>
              <a:buChar char="•"/>
            </a:pPr>
            <a:r>
              <a:rPr kumimoji="1" lang="ja-JP" altLang="en-US" dirty="0"/>
              <a:t>偏った判断（バイアス）の発生</a:t>
            </a:r>
          </a:p>
          <a:p>
            <a:pPr marL="567450" indent="-171450">
              <a:spcAft>
                <a:spcPts val="600"/>
              </a:spcAft>
              <a:buFont typeface="Arial" panose="020B0604020202020204" pitchFamily="34" charset="0"/>
              <a:buChar char="•"/>
            </a:pPr>
            <a:r>
              <a:rPr kumimoji="1" lang="ja-JP" altLang="en-US" dirty="0"/>
              <a:t>誤情報をもっともらしく提示する</a:t>
            </a:r>
            <a:r>
              <a:rPr kumimoji="1" lang="en-US" altLang="ja-JP" dirty="0"/>
              <a:t>(</a:t>
            </a:r>
            <a:r>
              <a:rPr kumimoji="1" lang="ja-JP" altLang="en-US" dirty="0"/>
              <a:t>ハルシネーション</a:t>
            </a:r>
            <a:r>
              <a:rPr kumimoji="1" lang="en-US" altLang="ja-JP" dirty="0"/>
              <a:t>)</a:t>
            </a:r>
          </a:p>
          <a:p>
            <a:pPr marL="396000">
              <a:spcAft>
                <a:spcPts val="600"/>
              </a:spcAft>
            </a:pPr>
            <a:endParaRPr kumimoji="1" lang="ja-JP" altLang="en-US" dirty="0"/>
          </a:p>
          <a:p>
            <a:pPr marL="252000"/>
            <a:r>
              <a:rPr kumimoji="1" lang="ja-JP" altLang="en-US" dirty="0"/>
              <a:t>公務員は住民の情報を扱う立場であるため、ＡＩ利用に対して高い慎重さが求められます。</a:t>
            </a:r>
            <a:endParaRPr kumimoji="1" lang="en-US" altLang="ja-JP" dirty="0"/>
          </a:p>
          <a:p>
            <a:pPr marL="252000"/>
            <a:r>
              <a:rPr kumimoji="1" lang="ja-JP" altLang="en-US" dirty="0"/>
              <a:t>「どこまでＡＩに任せるのか」「人が必ず判断すべき部はどこか」を見極める力が重要です。</a:t>
            </a:r>
            <a:endParaRPr kumimoji="1" lang="en-US" altLang="ja-JP" dirty="0"/>
          </a:p>
          <a:p>
            <a:pPr marL="252000"/>
            <a:endParaRPr kumimoji="1" lang="en-US" altLang="ja-JP" dirty="0"/>
          </a:p>
          <a:p>
            <a:pPr>
              <a:spcAft>
                <a:spcPts val="600"/>
              </a:spcAft>
            </a:pPr>
            <a:r>
              <a:rPr kumimoji="1" lang="en-US" altLang="ja-JP" dirty="0"/>
              <a:t>(6)</a:t>
            </a:r>
            <a:r>
              <a:rPr kumimoji="1" lang="ja-JP" altLang="en-US" dirty="0"/>
              <a:t> 変化に対応し、学び続ける姿勢</a:t>
            </a:r>
            <a:endParaRPr kumimoji="1" lang="en-US" altLang="ja-JP" dirty="0"/>
          </a:p>
          <a:p>
            <a:pPr>
              <a:spcAft>
                <a:spcPts val="600"/>
              </a:spcAft>
            </a:pPr>
            <a:endParaRPr kumimoji="1" lang="ja-JP" altLang="en-US" dirty="0"/>
          </a:p>
          <a:p>
            <a:pPr marL="252000"/>
            <a:r>
              <a:rPr kumimoji="1" lang="ja-JP" altLang="en-US" dirty="0"/>
              <a:t>技術は数か月単位で急速に変化します。数年前の知識だけでは対応しきれません。</a:t>
            </a:r>
          </a:p>
          <a:p>
            <a:pPr marL="252000"/>
            <a:r>
              <a:rPr kumimoji="1" lang="ja-JP" altLang="en-US" dirty="0"/>
              <a:t>求められているのは、「やったことがないから無理」と決めつけるのではなく、「まず試してみる」「学び続ける」柔軟な姿勢 です。</a:t>
            </a:r>
            <a:endParaRPr kumimoji="1" lang="en-US" altLang="ja-JP" dirty="0"/>
          </a:p>
          <a:p>
            <a:pPr marL="252000"/>
            <a:endParaRPr kumimoji="1" lang="ja-JP" altLang="en-US" dirty="0"/>
          </a:p>
          <a:p>
            <a:pPr>
              <a:spcBef>
                <a:spcPts val="1200"/>
              </a:spcBef>
              <a:spcAft>
                <a:spcPts val="600"/>
              </a:spcAft>
            </a:pPr>
            <a:r>
              <a:rPr kumimoji="1" lang="en-US" altLang="ja-JP" dirty="0"/>
              <a:t>(7)</a:t>
            </a:r>
            <a:r>
              <a:rPr kumimoji="1" lang="ja-JP" altLang="en-US" dirty="0"/>
              <a:t> チームとして</a:t>
            </a:r>
            <a:r>
              <a:rPr kumimoji="1" lang="en-US" altLang="ja-JP" dirty="0"/>
              <a:t>DX</a:t>
            </a:r>
            <a:r>
              <a:rPr kumimoji="1" lang="ja-JP" altLang="en-US" dirty="0"/>
              <a:t>を進める力</a:t>
            </a:r>
            <a:endParaRPr kumimoji="1" lang="en-US" altLang="ja-JP" dirty="0"/>
          </a:p>
          <a:p>
            <a:pPr>
              <a:spcBef>
                <a:spcPts val="1200"/>
              </a:spcBef>
              <a:spcAft>
                <a:spcPts val="600"/>
              </a:spcAft>
            </a:pPr>
            <a:endParaRPr kumimoji="1" lang="ja-JP" altLang="en-US" dirty="0"/>
          </a:p>
          <a:p>
            <a:pPr marL="252000"/>
            <a:r>
              <a:rPr kumimoji="1" lang="en-US" altLang="ja-JP" dirty="0"/>
              <a:t>DX</a:t>
            </a:r>
            <a:r>
              <a:rPr kumimoji="1" lang="ja-JP" altLang="en-US" dirty="0"/>
              <a:t>は一人の“スーパーマン”がいれば実現するものではありません。</a:t>
            </a:r>
            <a:endParaRPr kumimoji="1" lang="en-US" altLang="ja-JP" dirty="0"/>
          </a:p>
          <a:p>
            <a:pPr marL="252000"/>
            <a:r>
              <a:rPr kumimoji="1" lang="ja-JP" altLang="en-US" dirty="0"/>
              <a:t>政策・財政・福祉・教育・防災など、あらゆる分野が連携して取り組む必要があります。</a:t>
            </a:r>
            <a:endParaRPr kumimoji="1" lang="en-US" altLang="ja-JP" dirty="0"/>
          </a:p>
          <a:p>
            <a:pPr marL="252000"/>
            <a:r>
              <a:rPr kumimoji="1" lang="ja-JP" altLang="en-US" dirty="0"/>
              <a:t>そのために必要なのは、「部署間の壁を越えて協力する力」「組織として文化を変えていく力」。</a:t>
            </a:r>
          </a:p>
          <a:p>
            <a:pPr marL="252000"/>
            <a:r>
              <a:rPr kumimoji="1" lang="en-US" altLang="ja-JP" dirty="0"/>
              <a:t>DX</a:t>
            </a:r>
            <a:r>
              <a:rPr kumimoji="1" lang="ja-JP" altLang="en-US" dirty="0"/>
              <a:t>は「組織文化の変革」でもあり、人と協働しながら進める力 が非常に重要です。</a:t>
            </a:r>
          </a:p>
          <a:p>
            <a:pPr>
              <a:spcBef>
                <a:spcPts val="1200"/>
              </a:spcBef>
              <a:spcAft>
                <a:spcPts val="600"/>
              </a:spcAft>
            </a:pPr>
            <a:endParaRPr kumimoji="1" lang="en-US" altLang="ja-JP" dirty="0"/>
          </a:p>
          <a:p>
            <a:pPr>
              <a:spcBef>
                <a:spcPts val="1200"/>
              </a:spcBef>
              <a:spcAft>
                <a:spcPts val="600"/>
              </a:spcAft>
            </a:pPr>
            <a:r>
              <a:rPr kumimoji="1" lang="ja-JP" altLang="en-US" dirty="0"/>
              <a:t>＜</a:t>
            </a:r>
            <a:r>
              <a:rPr lang="ja-JP" altLang="en-US" dirty="0"/>
              <a:t>この章の</a:t>
            </a:r>
            <a:r>
              <a:rPr kumimoji="1" lang="ja-JP" altLang="en-US" dirty="0"/>
              <a:t>まとめ＞</a:t>
            </a:r>
            <a:endParaRPr kumimoji="1" lang="en-US" altLang="ja-JP" dirty="0"/>
          </a:p>
          <a:p>
            <a:pPr>
              <a:spcBef>
                <a:spcPts val="1200"/>
              </a:spcBef>
              <a:spcAft>
                <a:spcPts val="600"/>
              </a:spcAft>
            </a:pPr>
            <a:endParaRPr kumimoji="1" lang="ja-JP" altLang="en-US" dirty="0"/>
          </a:p>
          <a:p>
            <a:pPr marL="144000"/>
            <a:r>
              <a:rPr kumimoji="1" lang="ja-JP" altLang="en-US" dirty="0"/>
              <a:t>これからの公務員に求められるのは「</a:t>
            </a:r>
            <a:r>
              <a:rPr kumimoji="1" lang="en-US" altLang="ja-JP" dirty="0"/>
              <a:t>DX</a:t>
            </a:r>
            <a:r>
              <a:rPr kumimoji="1" lang="ja-JP" altLang="en-US" dirty="0"/>
              <a:t>人材の基本スキル」です。</a:t>
            </a:r>
          </a:p>
          <a:p>
            <a:pPr marL="144000"/>
            <a:r>
              <a:rPr kumimoji="1" lang="ja-JP" altLang="en-US" dirty="0"/>
              <a:t>ＡＩ導入の最大の障壁は「技術」そのものよりも、人・体制・ルール・データといった“環境整備”にあります。</a:t>
            </a:r>
            <a:endParaRPr kumimoji="1" lang="en-US" altLang="ja-JP" dirty="0"/>
          </a:p>
          <a:p>
            <a:pPr marL="144000"/>
            <a:r>
              <a:rPr kumimoji="1" lang="ja-JP" altLang="en-US" dirty="0"/>
              <a:t>日本の自治体は、「人口減少」「高齢化」「財政難」「職員のなり手不足」といった課題を抱えており、ＡＩへの期待は高まっています。</a:t>
            </a:r>
          </a:p>
          <a:p>
            <a:pPr marL="144000"/>
            <a:r>
              <a:rPr kumimoji="1" lang="ja-JP" altLang="en-US" dirty="0"/>
              <a:t>一方で、ＡＩを安全かつ有効に活用するためには、時間をかけた整備が必要です。</a:t>
            </a:r>
            <a:endParaRPr kumimoji="1" lang="en-US" altLang="ja-JP" dirty="0"/>
          </a:p>
          <a:p>
            <a:pPr marL="144000"/>
            <a:r>
              <a:rPr kumimoji="1" lang="ja-JP" altLang="en-US" dirty="0"/>
              <a:t>この背景を理解しておくことで、「これから行政がどのように変わっていくのか」「自分が公務員になったとき、</a:t>
            </a:r>
            <a:endParaRPr kumimoji="1" lang="en-US" altLang="ja-JP" dirty="0"/>
          </a:p>
          <a:p>
            <a:pPr marL="144000"/>
            <a:r>
              <a:rPr kumimoji="1" lang="ja-JP" altLang="en-US" dirty="0"/>
              <a:t>ＡＩをどのように活用できるのか」をより具体的にイメージしやすくなります。</a:t>
            </a:r>
          </a:p>
          <a:p>
            <a:pPr marL="252000"/>
            <a:endParaRPr kumimoji="1" lang="ja-JP" altLang="en-US" dirty="0"/>
          </a:p>
          <a:p>
            <a:pPr marL="252000"/>
            <a:endParaRPr kumimoji="1" lang="ja-JP" altLang="en-US" dirty="0"/>
          </a:p>
          <a:p>
            <a:endParaRPr kumimoji="1" lang="ja-JP" altLang="en-US" dirty="0"/>
          </a:p>
        </p:txBody>
      </p:sp>
      <p:sp>
        <p:nvSpPr>
          <p:cNvPr id="4" name="スライド番号プレースホルダー 3">
            <a:extLst>
              <a:ext uri="{FF2B5EF4-FFF2-40B4-BE49-F238E27FC236}">
                <a16:creationId xmlns:a16="http://schemas.microsoft.com/office/drawing/2014/main" id="{3E1AC5E2-1831-22ED-700C-D6B3394D0CB4}"/>
              </a:ext>
            </a:extLst>
          </p:cNvPr>
          <p:cNvSpPr>
            <a:spLocks noGrp="1"/>
          </p:cNvSpPr>
          <p:nvPr>
            <p:ph type="sldNum" sz="quarter" idx="5"/>
          </p:nvPr>
        </p:nvSpPr>
        <p:spPr/>
        <p:txBody>
          <a:bodyPr/>
          <a:lstStyle/>
          <a:p>
            <a:fld id="{A5664C10-A862-47DC-805D-B2FBFBC26E44}" type="slidenum">
              <a:rPr kumimoji="1" lang="ja-JP" altLang="en-US" smtClean="0"/>
              <a:t>97</a:t>
            </a:fld>
            <a:endParaRPr kumimoji="1" lang="ja-JP" altLang="en-US"/>
          </a:p>
        </p:txBody>
      </p:sp>
    </p:spTree>
    <p:extLst>
      <p:ext uri="{BB962C8B-B14F-4D97-AF65-F5344CB8AC3E}">
        <p14:creationId xmlns:p14="http://schemas.microsoft.com/office/powerpoint/2010/main" val="41296386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860300" y="3683633"/>
            <a:ext cx="8982000" cy="1546400"/>
          </a:xfrm>
          <a:prstGeom prst="rect">
            <a:avLst/>
          </a:prstGeom>
        </p:spPr>
        <p:txBody>
          <a:bodyPr spcFirstLastPara="1" wrap="square" lIns="91425" tIns="91425" rIns="91425" bIns="91425" anchor="t" anchorCtr="0">
            <a:noAutofit/>
          </a:bodyPr>
          <a:lstStyle>
            <a:lvl1pPr lvl="0">
              <a:spcBef>
                <a:spcPts val="0"/>
              </a:spcBef>
              <a:spcAft>
                <a:spcPts val="0"/>
              </a:spcAft>
              <a:buClr>
                <a:schemeClr val="dk2"/>
              </a:buClr>
              <a:buSzPts val="4400"/>
              <a:buNone/>
              <a:defRPr sz="5867">
                <a:solidFill>
                  <a:schemeClr val="dk2"/>
                </a:solidFill>
              </a:defRPr>
            </a:lvl1pPr>
            <a:lvl2pPr lvl="1">
              <a:spcBef>
                <a:spcPts val="0"/>
              </a:spcBef>
              <a:spcAft>
                <a:spcPts val="0"/>
              </a:spcAft>
              <a:buClr>
                <a:schemeClr val="dk2"/>
              </a:buClr>
              <a:buSzPts val="4400"/>
              <a:buNone/>
              <a:defRPr sz="5867">
                <a:solidFill>
                  <a:schemeClr val="dk2"/>
                </a:solidFill>
              </a:defRPr>
            </a:lvl2pPr>
            <a:lvl3pPr lvl="2">
              <a:spcBef>
                <a:spcPts val="0"/>
              </a:spcBef>
              <a:spcAft>
                <a:spcPts val="0"/>
              </a:spcAft>
              <a:buClr>
                <a:schemeClr val="dk2"/>
              </a:buClr>
              <a:buSzPts val="4400"/>
              <a:buNone/>
              <a:defRPr sz="5867">
                <a:solidFill>
                  <a:schemeClr val="dk2"/>
                </a:solidFill>
              </a:defRPr>
            </a:lvl3pPr>
            <a:lvl4pPr lvl="3">
              <a:spcBef>
                <a:spcPts val="0"/>
              </a:spcBef>
              <a:spcAft>
                <a:spcPts val="0"/>
              </a:spcAft>
              <a:buClr>
                <a:schemeClr val="dk2"/>
              </a:buClr>
              <a:buSzPts val="4400"/>
              <a:buNone/>
              <a:defRPr sz="5867">
                <a:solidFill>
                  <a:schemeClr val="dk2"/>
                </a:solidFill>
              </a:defRPr>
            </a:lvl4pPr>
            <a:lvl5pPr lvl="4">
              <a:spcBef>
                <a:spcPts val="0"/>
              </a:spcBef>
              <a:spcAft>
                <a:spcPts val="0"/>
              </a:spcAft>
              <a:buClr>
                <a:schemeClr val="dk2"/>
              </a:buClr>
              <a:buSzPts val="4400"/>
              <a:buNone/>
              <a:defRPr sz="5867">
                <a:solidFill>
                  <a:schemeClr val="dk2"/>
                </a:solidFill>
              </a:defRPr>
            </a:lvl5pPr>
            <a:lvl6pPr lvl="5">
              <a:spcBef>
                <a:spcPts val="0"/>
              </a:spcBef>
              <a:spcAft>
                <a:spcPts val="0"/>
              </a:spcAft>
              <a:buClr>
                <a:schemeClr val="dk2"/>
              </a:buClr>
              <a:buSzPts val="4400"/>
              <a:buNone/>
              <a:defRPr sz="5867">
                <a:solidFill>
                  <a:schemeClr val="dk2"/>
                </a:solidFill>
              </a:defRPr>
            </a:lvl6pPr>
            <a:lvl7pPr lvl="6">
              <a:spcBef>
                <a:spcPts val="0"/>
              </a:spcBef>
              <a:spcAft>
                <a:spcPts val="0"/>
              </a:spcAft>
              <a:buClr>
                <a:schemeClr val="dk2"/>
              </a:buClr>
              <a:buSzPts val="4400"/>
              <a:buNone/>
              <a:defRPr sz="5867">
                <a:solidFill>
                  <a:schemeClr val="dk2"/>
                </a:solidFill>
              </a:defRPr>
            </a:lvl7pPr>
            <a:lvl8pPr lvl="7">
              <a:spcBef>
                <a:spcPts val="0"/>
              </a:spcBef>
              <a:spcAft>
                <a:spcPts val="0"/>
              </a:spcAft>
              <a:buClr>
                <a:schemeClr val="dk2"/>
              </a:buClr>
              <a:buSzPts val="4400"/>
              <a:buNone/>
              <a:defRPr sz="5867">
                <a:solidFill>
                  <a:schemeClr val="dk2"/>
                </a:solidFill>
              </a:defRPr>
            </a:lvl8pPr>
            <a:lvl9pPr lvl="8">
              <a:spcBef>
                <a:spcPts val="0"/>
              </a:spcBef>
              <a:spcAft>
                <a:spcPts val="0"/>
              </a:spcAft>
              <a:buClr>
                <a:schemeClr val="dk2"/>
              </a:buClr>
              <a:buSzPts val="4400"/>
              <a:buNone/>
              <a:defRPr sz="5867">
                <a:solidFill>
                  <a:schemeClr val="dk2"/>
                </a:solidFill>
              </a:defRPr>
            </a:lvl9pPr>
          </a:lstStyle>
          <a:p>
            <a:endParaRPr/>
          </a:p>
        </p:txBody>
      </p:sp>
      <p:sp>
        <p:nvSpPr>
          <p:cNvPr id="11" name="Google Shape;11;p2"/>
          <p:cNvSpPr/>
          <p:nvPr/>
        </p:nvSpPr>
        <p:spPr>
          <a:xfrm>
            <a:off x="7917661" y="3377551"/>
            <a:ext cx="962400" cy="102800"/>
          </a:xfrm>
          <a:prstGeom prst="rect">
            <a:avLst/>
          </a:pr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 name="Google Shape;12;p2"/>
          <p:cNvSpPr/>
          <p:nvPr/>
        </p:nvSpPr>
        <p:spPr>
          <a:xfrm>
            <a:off x="8879815" y="3377551"/>
            <a:ext cx="962400" cy="102800"/>
          </a:xfrm>
          <a:prstGeom prst="rect">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1" y="3377551"/>
            <a:ext cx="962400" cy="102800"/>
          </a:xfrm>
          <a:prstGeom prst="rect">
            <a:avLst/>
          </a:pr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961900" y="3377551"/>
            <a:ext cx="6955600" cy="102800"/>
          </a:xfrm>
          <a:prstGeom prst="rect">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86112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白紙">
    <p:spTree>
      <p:nvGrpSpPr>
        <p:cNvPr id="1" name=""/>
        <p:cNvGrpSpPr/>
        <p:nvPr/>
      </p:nvGrpSpPr>
      <p:grpSpPr>
        <a:xfrm>
          <a:off x="0" y="0"/>
          <a:ext cx="0" cy="0"/>
          <a:chOff x="0" y="0"/>
          <a:chExt cx="0" cy="0"/>
        </a:xfrm>
      </p:grpSpPr>
      <p:sp>
        <p:nvSpPr>
          <p:cNvPr id="5" name="楕円 4">
            <a:extLst>
              <a:ext uri="{FF2B5EF4-FFF2-40B4-BE49-F238E27FC236}">
                <a16:creationId xmlns:a16="http://schemas.microsoft.com/office/drawing/2014/main" id="{548E0005-4566-4779-994D-CD585A594983}"/>
              </a:ext>
            </a:extLst>
          </p:cNvPr>
          <p:cNvSpPr/>
          <p:nvPr userDrawn="1"/>
        </p:nvSpPr>
        <p:spPr>
          <a:xfrm>
            <a:off x="11566175" y="6227050"/>
            <a:ext cx="360000" cy="360000"/>
          </a:xfrm>
          <a:prstGeom prst="ellipse">
            <a:avLst/>
          </a:prstGeom>
          <a:solidFill>
            <a:schemeClr val="bg1"/>
          </a:solidFill>
          <a:ln>
            <a:gradFill>
              <a:gsLst>
                <a:gs pos="0">
                  <a:schemeClr val="accent4">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38100" dist="25400" dir="2700000" sx="95000" sy="95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fld id="{09491D7F-82B0-4D33-8074-797D482BF823}" type="slidenum">
              <a:rPr kumimoji="1" lang="ja-JP" altLang="en-US" sz="1000" smtClean="0">
                <a:solidFill>
                  <a:srgbClr val="414E5A"/>
                </a:solidFill>
                <a:latin typeface="HG丸ｺﾞｼｯｸM-PRO" panose="020F0600000000000000" pitchFamily="50" charset="-128"/>
                <a:ea typeface="HG丸ｺﾞｼｯｸM-PRO" panose="020F0600000000000000" pitchFamily="50" charset="-128"/>
              </a:rPr>
              <a:pPr algn="ctr"/>
              <a:t>‹#›</a:t>
            </a:fld>
            <a:endParaRPr kumimoji="1" lang="ja-JP" altLang="en-US" sz="1600" dirty="0">
              <a:solidFill>
                <a:srgbClr val="414E5A"/>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273310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24437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F3CEBF2F-D849-6135-2BC1-D9E09A5EE96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a:extLst>
              <a:ext uri="{FF2B5EF4-FFF2-40B4-BE49-F238E27FC236}">
                <a16:creationId xmlns:a16="http://schemas.microsoft.com/office/drawing/2014/main" id="{4C6AA0B8-D8B6-D0AB-D89D-AE89E4731A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a:extLst>
              <a:ext uri="{FF2B5EF4-FFF2-40B4-BE49-F238E27FC236}">
                <a16:creationId xmlns:a16="http://schemas.microsoft.com/office/drawing/2014/main" id="{699B1C89-7938-6E0A-6E24-1C45EED849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7DE4490-E6EC-4A3E-9434-1D49CE59640C}" type="datetime1">
              <a:rPr kumimoji="1" lang="ja-JP" altLang="en-US" smtClean="0"/>
              <a:t>2026/2/6</a:t>
            </a:fld>
            <a:endParaRPr kumimoji="1" lang="ja-JP" altLang="en-US"/>
          </a:p>
        </p:txBody>
      </p:sp>
      <p:sp>
        <p:nvSpPr>
          <p:cNvPr id="5" name="フッター プレースホルダー 4">
            <a:extLst>
              <a:ext uri="{FF2B5EF4-FFF2-40B4-BE49-F238E27FC236}">
                <a16:creationId xmlns:a16="http://schemas.microsoft.com/office/drawing/2014/main" id="{FD795D13-52D1-F587-D305-BDD6C9FBECA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r>
              <a:rPr kumimoji="1" lang="en-US" altLang="ja-JP"/>
              <a:t>2</a:t>
            </a:r>
            <a:endParaRPr kumimoji="1" lang="ja-JP" altLang="en-US"/>
          </a:p>
        </p:txBody>
      </p:sp>
      <p:sp>
        <p:nvSpPr>
          <p:cNvPr id="7" name="スライド番号プレースホルダー 5">
            <a:extLst>
              <a:ext uri="{FF2B5EF4-FFF2-40B4-BE49-F238E27FC236}">
                <a16:creationId xmlns:a16="http://schemas.microsoft.com/office/drawing/2014/main" id="{DE2FDA61-E42B-4237-A5C6-0D9431B0177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20CD0A-F9BB-4870-AB01-AE99402C9CAF}" type="slidenum">
              <a:rPr kumimoji="1" lang="ja-JP" altLang="en-US" smtClean="0"/>
              <a:t>‹#›</a:t>
            </a:fld>
            <a:endParaRPr kumimoji="1" lang="ja-JP" altLang="en-US"/>
          </a:p>
        </p:txBody>
      </p:sp>
    </p:spTree>
    <p:extLst>
      <p:ext uri="{BB962C8B-B14F-4D97-AF65-F5344CB8AC3E}">
        <p14:creationId xmlns:p14="http://schemas.microsoft.com/office/powerpoint/2010/main" val="4153480496"/>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3" r:id="rId3"/>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3" Type="http://schemas.openxmlformats.org/officeDocument/2006/relationships/image" Target="../media/image18.png"/><Relationship Id="rId7" Type="http://schemas.openxmlformats.org/officeDocument/2006/relationships/image" Target="../media/image3.png"/><Relationship Id="rId12"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image" Target="../media/image19.png"/><Relationship Id="rId9" Type="http://schemas.openxmlformats.org/officeDocument/2006/relationships/image" Target="../media/image5.png"/><Relationship Id="rId14" Type="http://schemas.openxmlformats.org/officeDocument/2006/relationships/image" Target="../media/image10.png"/></Relationships>
</file>

<file path=ppt/slides/_rels/slide1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image" Target="../media/image20.png"/><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png"/><Relationship Id="rId11" Type="http://schemas.openxmlformats.org/officeDocument/2006/relationships/image" Target="../media/image6.png"/><Relationship Id="rId5" Type="http://schemas.openxmlformats.org/officeDocument/2006/relationships/image" Target="../media/image22.png"/><Relationship Id="rId15" Type="http://schemas.openxmlformats.org/officeDocument/2006/relationships/image" Target="../media/image10.png"/><Relationship Id="rId10" Type="http://schemas.openxmlformats.org/officeDocument/2006/relationships/image" Target="../media/image5.png"/><Relationship Id="rId4" Type="http://schemas.openxmlformats.org/officeDocument/2006/relationships/image" Target="../media/image21.png"/><Relationship Id="rId9" Type="http://schemas.openxmlformats.org/officeDocument/2006/relationships/image" Target="../media/image4.png"/><Relationship Id="rId14"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23.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6.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24.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image" Target="../media/image26.png"/><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png"/></Relationships>
</file>

<file path=ppt/slides/_rels/slide1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2.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image" Target="../media/image27.png"/><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notesSlide" Target="../notesSlides/notesSlide22.xml"/><Relationship Id="rId16"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5" Type="http://schemas.openxmlformats.org/officeDocument/2006/relationships/image" Target="../media/image29.pn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png"/><Relationship Id="rId14" Type="http://schemas.openxmlformats.org/officeDocument/2006/relationships/image" Target="../media/image28.png"/></Relationships>
</file>

<file path=ppt/slides/_rels/slide2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4.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image" Target="../media/image31.png"/><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notesSlide" Target="../notesSlides/notesSlide24.xml"/><Relationship Id="rId16"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5" Type="http://schemas.openxmlformats.org/officeDocument/2006/relationships/image" Target="../media/image33.pn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png"/><Relationship Id="rId14" Type="http://schemas.openxmlformats.org/officeDocument/2006/relationships/image" Target="../media/image32.png"/></Relationships>
</file>

<file path=ppt/slides/_rels/slide2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6.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image" Target="../media/image35.png"/><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notesSlide" Target="../notesSlides/notesSlide26.xml"/><Relationship Id="rId16"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5" Type="http://schemas.openxmlformats.org/officeDocument/2006/relationships/image" Target="../media/image37.pn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png"/><Relationship Id="rId14" Type="http://schemas.openxmlformats.org/officeDocument/2006/relationships/image" Target="../media/image36.png"/></Relationships>
</file>

<file path=ppt/slides/_rels/slide2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3" Type="http://schemas.openxmlformats.org/officeDocument/2006/relationships/image" Target="../media/image39.png"/><Relationship Id="rId7" Type="http://schemas.openxmlformats.org/officeDocument/2006/relationships/image" Target="../media/image3.png"/><Relationship Id="rId12"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image" Target="../media/image40.png"/><Relationship Id="rId9" Type="http://schemas.openxmlformats.org/officeDocument/2006/relationships/image" Target="../media/image5.png"/><Relationship Id="rId1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image" Target="../media/image42.png"/><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png"/></Relationships>
</file>

<file path=ppt/slides/_rels/slide3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43.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47.png"/></Relationships>
</file>

<file path=ppt/slides/_rels/slide3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3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49.png"/></Relationships>
</file>

<file path=ppt/slides/_rels/slide3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4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image" Target="../media/image50.png"/><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pn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4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5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5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5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5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png"/><Relationship Id="rId3" Type="http://schemas.openxmlformats.org/officeDocument/2006/relationships/image" Target="../media/image11.png"/><Relationship Id="rId7" Type="http://schemas.openxmlformats.org/officeDocument/2006/relationships/image" Target="../media/image1.png"/><Relationship Id="rId12" Type="http://schemas.openxmlformats.org/officeDocument/2006/relationships/image" Target="../media/image6.png"/><Relationship Id="rId2" Type="http://schemas.openxmlformats.org/officeDocument/2006/relationships/notesSlide" Target="../notesSlides/notesSlide6.xml"/><Relationship Id="rId16"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5.png"/><Relationship Id="rId5" Type="http://schemas.openxmlformats.org/officeDocument/2006/relationships/image" Target="../media/image13.png"/><Relationship Id="rId15" Type="http://schemas.openxmlformats.org/officeDocument/2006/relationships/image" Target="../media/image9.png"/><Relationship Id="rId10" Type="http://schemas.openxmlformats.org/officeDocument/2006/relationships/image" Target="../media/image4.png"/><Relationship Id="rId4" Type="http://schemas.openxmlformats.org/officeDocument/2006/relationships/image" Target="../media/image12.png"/><Relationship Id="rId9" Type="http://schemas.openxmlformats.org/officeDocument/2006/relationships/image" Target="../media/image3.png"/><Relationship Id="rId14" Type="http://schemas.openxmlformats.org/officeDocument/2006/relationships/image" Target="../media/image8.png"/></Relationships>
</file>

<file path=ppt/slides/_rels/slide6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6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6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8.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1.png"/></Relationships>
</file>

<file path=ppt/slides/_rels/slide6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1.pn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3.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63.png"/></Relationships>
</file>

<file path=ppt/slides/_rels/slide7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4.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65.png"/></Relationships>
</file>

<file path=ppt/slides/_rels/slide7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5.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67.png"/></Relationships>
</file>

<file path=ppt/slides/_rels/slide7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6.xml"/><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1.png"/></Relationships>
</file>

<file path=ppt/slides/_rels/slide7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7.xml"/><Relationship Id="rId1" Type="http://schemas.openxmlformats.org/officeDocument/2006/relationships/slideLayout" Target="../slideLayouts/slideLayout2.xml"/><Relationship Id="rId5" Type="http://schemas.openxmlformats.org/officeDocument/2006/relationships/image" Target="../media/image70.png"/><Relationship Id="rId4" Type="http://schemas.openxmlformats.org/officeDocument/2006/relationships/image" Target="../media/image1.png"/></Relationships>
</file>

<file path=ppt/slides/_rels/slide7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78.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8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8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8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82.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8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image" Target="../media/image43.png"/><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png"/></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5.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7.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6.png"/></Relationships>
</file>

<file path=ppt/slides/_rels/slide9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89.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9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93.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9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94.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9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95.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9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96.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a:extLst>
            <a:ext uri="{FF2B5EF4-FFF2-40B4-BE49-F238E27FC236}">
              <a16:creationId xmlns:a16="http://schemas.microsoft.com/office/drawing/2014/main" id="{46109C1A-827D-EC6D-810D-A2AC58495C97}"/>
            </a:ext>
          </a:extLst>
        </p:cNvPr>
        <p:cNvGrpSpPr/>
        <p:nvPr/>
      </p:nvGrpSpPr>
      <p:grpSpPr>
        <a:xfrm>
          <a:off x="0" y="0"/>
          <a:ext cx="0" cy="0"/>
          <a:chOff x="0" y="0"/>
          <a:chExt cx="0" cy="0"/>
        </a:xfrm>
      </p:grpSpPr>
      <p:sp>
        <p:nvSpPr>
          <p:cNvPr id="88" name="Google Shape;88;p12">
            <a:extLst>
              <a:ext uri="{FF2B5EF4-FFF2-40B4-BE49-F238E27FC236}">
                <a16:creationId xmlns:a16="http://schemas.microsoft.com/office/drawing/2014/main" id="{72EFC176-36A5-61DB-86DF-3C1EE5826CA2}"/>
              </a:ext>
            </a:extLst>
          </p:cNvPr>
          <p:cNvSpPr txBox="1">
            <a:spLocks noGrp="1"/>
          </p:cNvSpPr>
          <p:nvPr>
            <p:ph type="ctrTitle"/>
          </p:nvPr>
        </p:nvSpPr>
        <p:spPr>
          <a:xfrm>
            <a:off x="980503" y="2099335"/>
            <a:ext cx="10653309" cy="2659329"/>
          </a:xfrm>
          <a:prstGeom prst="rect">
            <a:avLst/>
          </a:prstGeom>
        </p:spPr>
        <p:txBody>
          <a:bodyPr spcFirstLastPara="1" vert="horz" wrap="square" lIns="121900" tIns="121900" rIns="121900" bIns="121900" rtlCol="0" anchor="t" anchorCtr="0">
            <a:noAutofit/>
          </a:bodyPr>
          <a:lstStyle/>
          <a:p>
            <a:r>
              <a:rPr lang="ja-JP" altLang="en-US" sz="6000" dirty="0">
                <a:solidFill>
                  <a:schemeClr val="tx1"/>
                </a:solidFill>
                <a:latin typeface="ＭＳ ゴシック" panose="020B0609070205080204" pitchFamily="49" charset="-128"/>
                <a:ea typeface="ＭＳ ゴシック" panose="020B0609070205080204" pitchFamily="49" charset="-128"/>
              </a:rPr>
              <a:t>ＡＩリテラシーと</a:t>
            </a:r>
            <a:br>
              <a:rPr lang="en-US" altLang="ja-JP" sz="6000" dirty="0">
                <a:solidFill>
                  <a:schemeClr val="tx1"/>
                </a:solidFill>
                <a:latin typeface="ＭＳ ゴシック" panose="020B0609070205080204" pitchFamily="49" charset="-128"/>
                <a:ea typeface="ＭＳ ゴシック" panose="020B0609070205080204" pitchFamily="49" charset="-128"/>
              </a:rPr>
            </a:br>
            <a:r>
              <a:rPr lang="ja-JP" altLang="en-US" sz="6000" dirty="0">
                <a:solidFill>
                  <a:schemeClr val="tx1"/>
                </a:solidFill>
                <a:latin typeface="ＭＳ ゴシック" panose="020B0609070205080204" pitchFamily="49" charset="-128"/>
                <a:ea typeface="ＭＳ ゴシック" panose="020B0609070205080204" pitchFamily="49" charset="-128"/>
              </a:rPr>
              <a:t>　　　</a:t>
            </a:r>
            <a:br>
              <a:rPr lang="en-US" altLang="ja-JP" sz="6000" dirty="0">
                <a:solidFill>
                  <a:schemeClr val="tx1"/>
                </a:solidFill>
                <a:latin typeface="ＭＳ ゴシック" panose="020B0609070205080204" pitchFamily="49" charset="-128"/>
                <a:ea typeface="ＭＳ ゴシック" panose="020B0609070205080204" pitchFamily="49" charset="-128"/>
              </a:rPr>
            </a:br>
            <a:r>
              <a:rPr lang="ja-JP" altLang="en-US" sz="6000" dirty="0">
                <a:solidFill>
                  <a:schemeClr val="tx1"/>
                </a:solidFill>
                <a:latin typeface="ＭＳ ゴシック" panose="020B0609070205080204" pitchFamily="49" charset="-128"/>
                <a:ea typeface="ＭＳ ゴシック" panose="020B0609070205080204" pitchFamily="49" charset="-128"/>
              </a:rPr>
              <a:t>　　　　公務員試験ＡＩ対策</a:t>
            </a:r>
            <a:endParaRPr sz="6000" dirty="0">
              <a:solidFill>
                <a:schemeClr val="tx1"/>
              </a:solidFill>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19927078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ECEF9-745B-EFAB-B05C-F45B54455934}"/>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6E32C489-67CC-4A38-AA87-31BA6DE5574D}"/>
              </a:ext>
            </a:extLst>
          </p:cNvPr>
          <p:cNvGrpSpPr/>
          <p:nvPr/>
        </p:nvGrpSpPr>
        <p:grpSpPr>
          <a:xfrm>
            <a:off x="2860325" y="4032000"/>
            <a:ext cx="6467637" cy="2340000"/>
            <a:chOff x="2633624" y="3931520"/>
            <a:chExt cx="6467637" cy="2340000"/>
          </a:xfrm>
        </p:grpSpPr>
        <p:pic>
          <p:nvPicPr>
            <p:cNvPr id="17" name="図 16">
              <a:extLst>
                <a:ext uri="{FF2B5EF4-FFF2-40B4-BE49-F238E27FC236}">
                  <a16:creationId xmlns:a16="http://schemas.microsoft.com/office/drawing/2014/main" id="{B26246A2-8E5E-D746-F15B-DD41819BA9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3624" y="3931520"/>
              <a:ext cx="2340000" cy="2340000"/>
            </a:xfrm>
            <a:prstGeom prst="rect">
              <a:avLst/>
            </a:prstGeom>
          </p:spPr>
        </p:pic>
        <p:pic>
          <p:nvPicPr>
            <p:cNvPr id="10" name="図 9">
              <a:extLst>
                <a:ext uri="{FF2B5EF4-FFF2-40B4-BE49-F238E27FC236}">
                  <a16:creationId xmlns:a16="http://schemas.microsoft.com/office/drawing/2014/main" id="{13CCA262-42D9-1EE5-C3E4-70136DB298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1261" y="3931520"/>
              <a:ext cx="2340000" cy="2340000"/>
            </a:xfrm>
            <a:prstGeom prst="rect">
              <a:avLst/>
            </a:prstGeom>
          </p:spPr>
        </p:pic>
      </p:grpSp>
      <p:grpSp>
        <p:nvGrpSpPr>
          <p:cNvPr id="64" name="グループ化 63">
            <a:extLst>
              <a:ext uri="{FF2B5EF4-FFF2-40B4-BE49-F238E27FC236}">
                <a16:creationId xmlns:a16="http://schemas.microsoft.com/office/drawing/2014/main" id="{3879C880-D999-42FF-9B41-BE03AF167661}"/>
              </a:ext>
            </a:extLst>
          </p:cNvPr>
          <p:cNvGrpSpPr/>
          <p:nvPr/>
        </p:nvGrpSpPr>
        <p:grpSpPr>
          <a:xfrm>
            <a:off x="0" y="-47041"/>
            <a:ext cx="12192001" cy="6905041"/>
            <a:chOff x="0" y="-47041"/>
            <a:chExt cx="12192001" cy="6905041"/>
          </a:xfrm>
        </p:grpSpPr>
        <p:pic>
          <p:nvPicPr>
            <p:cNvPr id="65" name="object 3">
              <a:extLst>
                <a:ext uri="{FF2B5EF4-FFF2-40B4-BE49-F238E27FC236}">
                  <a16:creationId xmlns:a16="http://schemas.microsoft.com/office/drawing/2014/main" id="{F6891135-2DD9-4137-8269-5272E8AC9937}"/>
                </a:ext>
              </a:extLst>
            </p:cNvPr>
            <p:cNvPicPr>
              <a:picLocks noChangeAspect="1"/>
            </p:cNvPicPr>
            <p:nvPr/>
          </p:nvPicPr>
          <p:blipFill>
            <a:blip r:embed="rId5"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66" name="正方形/長方形 65">
              <a:extLst>
                <a:ext uri="{FF2B5EF4-FFF2-40B4-BE49-F238E27FC236}">
                  <a16:creationId xmlns:a16="http://schemas.microsoft.com/office/drawing/2014/main" id="{E1E0318B-9473-43BB-84E2-B17EEC09BED4}"/>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教師なし学習</a:t>
              </a:r>
            </a:p>
          </p:txBody>
        </p:sp>
        <p:pic>
          <p:nvPicPr>
            <p:cNvPr id="67" name="object 3">
              <a:extLst>
                <a:ext uri="{FF2B5EF4-FFF2-40B4-BE49-F238E27FC236}">
                  <a16:creationId xmlns:a16="http://schemas.microsoft.com/office/drawing/2014/main" id="{7FA41E60-58C0-4A01-AEA9-2841B185FDC4}"/>
                </a:ext>
              </a:extLst>
            </p:cNvPr>
            <p:cNvPicPr/>
            <p:nvPr/>
          </p:nvPicPr>
          <p:blipFill>
            <a:blip r:embed="rId5"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68" name="object 6">
              <a:extLst>
                <a:ext uri="{FF2B5EF4-FFF2-40B4-BE49-F238E27FC236}">
                  <a16:creationId xmlns:a16="http://schemas.microsoft.com/office/drawing/2014/main" id="{C8931A83-39F3-44F0-9613-296383256CC9}"/>
                </a:ext>
              </a:extLst>
            </p:cNvPr>
            <p:cNvGrpSpPr/>
            <p:nvPr/>
          </p:nvGrpSpPr>
          <p:grpSpPr>
            <a:xfrm>
              <a:off x="131445" y="203359"/>
              <a:ext cx="11929110" cy="657225"/>
              <a:chOff x="186258" y="210936"/>
              <a:chExt cx="11929110" cy="657225"/>
            </a:xfrm>
          </p:grpSpPr>
          <p:sp>
            <p:nvSpPr>
              <p:cNvPr id="69" name="object 7">
                <a:extLst>
                  <a:ext uri="{FF2B5EF4-FFF2-40B4-BE49-F238E27FC236}">
                    <a16:creationId xmlns:a16="http://schemas.microsoft.com/office/drawing/2014/main" id="{2FC11A96-25E3-4D15-A30A-9EE8FEEEFE1B}"/>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70" name="object 8">
                <a:extLst>
                  <a:ext uri="{FF2B5EF4-FFF2-40B4-BE49-F238E27FC236}">
                    <a16:creationId xmlns:a16="http://schemas.microsoft.com/office/drawing/2014/main" id="{EF0DDF51-7395-4C39-89E1-E697659087E3}"/>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71" name="object 9">
                <a:extLst>
                  <a:ext uri="{FF2B5EF4-FFF2-40B4-BE49-F238E27FC236}">
                    <a16:creationId xmlns:a16="http://schemas.microsoft.com/office/drawing/2014/main" id="{3A019794-FC1E-4818-9BEE-E86B0D7522C6}"/>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72" name="object 10">
                <a:extLst>
                  <a:ext uri="{FF2B5EF4-FFF2-40B4-BE49-F238E27FC236}">
                    <a16:creationId xmlns:a16="http://schemas.microsoft.com/office/drawing/2014/main" id="{DA0CF0AF-7099-491B-BF57-38AD4BB1E2DC}"/>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73" name="object 11">
                <a:extLst>
                  <a:ext uri="{FF2B5EF4-FFF2-40B4-BE49-F238E27FC236}">
                    <a16:creationId xmlns:a16="http://schemas.microsoft.com/office/drawing/2014/main" id="{CA00B07D-1EFA-44B7-97C9-3FB6E5E39588}"/>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74" name="object 12">
                <a:extLst>
                  <a:ext uri="{FF2B5EF4-FFF2-40B4-BE49-F238E27FC236}">
                    <a16:creationId xmlns:a16="http://schemas.microsoft.com/office/drawing/2014/main" id="{AE962D4F-2654-4798-AE94-EAF362B98A9C}"/>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75" name="object 13">
                <a:extLst>
                  <a:ext uri="{FF2B5EF4-FFF2-40B4-BE49-F238E27FC236}">
                    <a16:creationId xmlns:a16="http://schemas.microsoft.com/office/drawing/2014/main" id="{C7AF2801-CF2B-4ACC-8027-754FCD0CF204}"/>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76" name="object 14">
                <a:extLst>
                  <a:ext uri="{FF2B5EF4-FFF2-40B4-BE49-F238E27FC236}">
                    <a16:creationId xmlns:a16="http://schemas.microsoft.com/office/drawing/2014/main" id="{C4AA11F1-4226-4B92-BD11-99FB7D08DF0F}"/>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77" name="object 15">
                <a:extLst>
                  <a:ext uri="{FF2B5EF4-FFF2-40B4-BE49-F238E27FC236}">
                    <a16:creationId xmlns:a16="http://schemas.microsoft.com/office/drawing/2014/main" id="{7A559272-12F1-49F8-B7B2-24F4089F43F0}"/>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78" name="object 16">
                <a:extLst>
                  <a:ext uri="{FF2B5EF4-FFF2-40B4-BE49-F238E27FC236}">
                    <a16:creationId xmlns:a16="http://schemas.microsoft.com/office/drawing/2014/main" id="{694E5897-DC6F-44A8-AC16-261768C88895}"/>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79" name="object 17">
                <a:extLst>
                  <a:ext uri="{FF2B5EF4-FFF2-40B4-BE49-F238E27FC236}">
                    <a16:creationId xmlns:a16="http://schemas.microsoft.com/office/drawing/2014/main" id="{C9E01067-616A-4C49-BBB5-3988EF358427}"/>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80" name="object 18">
                <a:extLst>
                  <a:ext uri="{FF2B5EF4-FFF2-40B4-BE49-F238E27FC236}">
                    <a16:creationId xmlns:a16="http://schemas.microsoft.com/office/drawing/2014/main" id="{D275940A-EEF9-46B6-8D35-360DAC51CBBF}"/>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81" name="object 19">
                <a:extLst>
                  <a:ext uri="{FF2B5EF4-FFF2-40B4-BE49-F238E27FC236}">
                    <a16:creationId xmlns:a16="http://schemas.microsoft.com/office/drawing/2014/main" id="{515FFAE7-49DB-42BD-911A-E1ECF729B9C5}"/>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82" name="object 20">
                <a:extLst>
                  <a:ext uri="{FF2B5EF4-FFF2-40B4-BE49-F238E27FC236}">
                    <a16:creationId xmlns:a16="http://schemas.microsoft.com/office/drawing/2014/main" id="{FD0E2215-8EAA-46EF-991C-066DCC943E72}"/>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83" name="object 21">
                <a:extLst>
                  <a:ext uri="{FF2B5EF4-FFF2-40B4-BE49-F238E27FC236}">
                    <a16:creationId xmlns:a16="http://schemas.microsoft.com/office/drawing/2014/main" id="{52C4AFE5-D873-46AE-A325-A01D1F57F8B4}"/>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84" name="object 22">
                <a:extLst>
                  <a:ext uri="{FF2B5EF4-FFF2-40B4-BE49-F238E27FC236}">
                    <a16:creationId xmlns:a16="http://schemas.microsoft.com/office/drawing/2014/main" id="{AF0E90F7-06C9-4234-9EF7-75FF6BD1A9FD}"/>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85" name="object 23">
                <a:extLst>
                  <a:ext uri="{FF2B5EF4-FFF2-40B4-BE49-F238E27FC236}">
                    <a16:creationId xmlns:a16="http://schemas.microsoft.com/office/drawing/2014/main" id="{496B7F74-8555-451C-9937-EBD311FDB869}"/>
                  </a:ext>
                </a:extLst>
              </p:cNvPr>
              <p:cNvPicPr/>
              <p:nvPr/>
            </p:nvPicPr>
            <p:blipFill>
              <a:blip r:embed="rId6" cstate="print"/>
              <a:stretch>
                <a:fillRect/>
              </a:stretch>
            </p:blipFill>
            <p:spPr>
              <a:xfrm>
                <a:off x="12026795" y="575918"/>
                <a:ext cx="88216" cy="97080"/>
              </a:xfrm>
              <a:prstGeom prst="rect">
                <a:avLst/>
              </a:prstGeom>
            </p:spPr>
          </p:pic>
          <p:sp>
            <p:nvSpPr>
              <p:cNvPr id="86" name="object 24">
                <a:extLst>
                  <a:ext uri="{FF2B5EF4-FFF2-40B4-BE49-F238E27FC236}">
                    <a16:creationId xmlns:a16="http://schemas.microsoft.com/office/drawing/2014/main" id="{15C3A10C-58B8-43F3-AC2C-5D1388C31C05}"/>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87" name="object 25">
                <a:extLst>
                  <a:ext uri="{FF2B5EF4-FFF2-40B4-BE49-F238E27FC236}">
                    <a16:creationId xmlns:a16="http://schemas.microsoft.com/office/drawing/2014/main" id="{AB43A52E-68FA-4C47-BCB8-9A091CF1E9D5}"/>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88" name="object 26">
                <a:extLst>
                  <a:ext uri="{FF2B5EF4-FFF2-40B4-BE49-F238E27FC236}">
                    <a16:creationId xmlns:a16="http://schemas.microsoft.com/office/drawing/2014/main" id="{E858B904-22A0-4FA7-995E-81CDD898D5E5}"/>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89" name="object 27">
                <a:extLst>
                  <a:ext uri="{FF2B5EF4-FFF2-40B4-BE49-F238E27FC236}">
                    <a16:creationId xmlns:a16="http://schemas.microsoft.com/office/drawing/2014/main" id="{A4EFCB86-34D5-489C-A8FA-4B8F7DCF2008}"/>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90" name="object 28">
                <a:extLst>
                  <a:ext uri="{FF2B5EF4-FFF2-40B4-BE49-F238E27FC236}">
                    <a16:creationId xmlns:a16="http://schemas.microsoft.com/office/drawing/2014/main" id="{6E52CDB7-86D8-4502-ADC1-2A7A1170BDBB}"/>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91" name="object 29">
                <a:extLst>
                  <a:ext uri="{FF2B5EF4-FFF2-40B4-BE49-F238E27FC236}">
                    <a16:creationId xmlns:a16="http://schemas.microsoft.com/office/drawing/2014/main" id="{92868E82-3151-4636-8CF2-758065D36091}"/>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92" name="object 30">
                <a:extLst>
                  <a:ext uri="{FF2B5EF4-FFF2-40B4-BE49-F238E27FC236}">
                    <a16:creationId xmlns:a16="http://schemas.microsoft.com/office/drawing/2014/main" id="{41E45AC4-8E68-4EBA-A9EB-9344BBADA149}"/>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93" name="object 31">
                <a:extLst>
                  <a:ext uri="{FF2B5EF4-FFF2-40B4-BE49-F238E27FC236}">
                    <a16:creationId xmlns:a16="http://schemas.microsoft.com/office/drawing/2014/main" id="{CDF2A02A-9217-4DE4-9896-2AD3D28C5B88}"/>
                  </a:ext>
                </a:extLst>
              </p:cNvPr>
              <p:cNvPicPr/>
              <p:nvPr/>
            </p:nvPicPr>
            <p:blipFill>
              <a:blip r:embed="rId7" cstate="print"/>
              <a:stretch>
                <a:fillRect/>
              </a:stretch>
            </p:blipFill>
            <p:spPr>
              <a:xfrm>
                <a:off x="10546225" y="211835"/>
                <a:ext cx="139128" cy="139128"/>
              </a:xfrm>
              <a:prstGeom prst="rect">
                <a:avLst/>
              </a:prstGeom>
            </p:spPr>
          </p:pic>
          <p:pic>
            <p:nvPicPr>
              <p:cNvPr id="94" name="object 32">
                <a:extLst>
                  <a:ext uri="{FF2B5EF4-FFF2-40B4-BE49-F238E27FC236}">
                    <a16:creationId xmlns:a16="http://schemas.microsoft.com/office/drawing/2014/main" id="{8D998800-A6F0-4975-A7A9-EEDCC655DB2B}"/>
                  </a:ext>
                </a:extLst>
              </p:cNvPr>
              <p:cNvPicPr/>
              <p:nvPr/>
            </p:nvPicPr>
            <p:blipFill>
              <a:blip r:embed="rId8" cstate="print"/>
              <a:stretch>
                <a:fillRect/>
              </a:stretch>
            </p:blipFill>
            <p:spPr>
              <a:xfrm>
                <a:off x="9828669" y="360944"/>
                <a:ext cx="244449" cy="244449"/>
              </a:xfrm>
              <a:prstGeom prst="rect">
                <a:avLst/>
              </a:prstGeom>
            </p:spPr>
          </p:pic>
          <p:sp>
            <p:nvSpPr>
              <p:cNvPr id="95" name="object 33">
                <a:extLst>
                  <a:ext uri="{FF2B5EF4-FFF2-40B4-BE49-F238E27FC236}">
                    <a16:creationId xmlns:a16="http://schemas.microsoft.com/office/drawing/2014/main" id="{558AC113-D87F-4C45-A61B-5E30817421DB}"/>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96" name="object 34">
                <a:extLst>
                  <a:ext uri="{FF2B5EF4-FFF2-40B4-BE49-F238E27FC236}">
                    <a16:creationId xmlns:a16="http://schemas.microsoft.com/office/drawing/2014/main" id="{AB492366-7949-48B4-B51F-9012A15551B9}"/>
                  </a:ext>
                </a:extLst>
              </p:cNvPr>
              <p:cNvPicPr/>
              <p:nvPr/>
            </p:nvPicPr>
            <p:blipFill>
              <a:blip r:embed="rId9" cstate="print"/>
              <a:stretch>
                <a:fillRect/>
              </a:stretch>
            </p:blipFill>
            <p:spPr>
              <a:xfrm>
                <a:off x="9688294" y="622557"/>
                <a:ext cx="160297" cy="160395"/>
              </a:xfrm>
              <a:prstGeom prst="rect">
                <a:avLst/>
              </a:prstGeom>
            </p:spPr>
          </p:pic>
          <p:sp>
            <p:nvSpPr>
              <p:cNvPr id="97" name="object 35">
                <a:extLst>
                  <a:ext uri="{FF2B5EF4-FFF2-40B4-BE49-F238E27FC236}">
                    <a16:creationId xmlns:a16="http://schemas.microsoft.com/office/drawing/2014/main" id="{89DB0B4E-99FB-4DEE-AB2F-758E3A3CA160}"/>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98" name="object 36">
                <a:extLst>
                  <a:ext uri="{FF2B5EF4-FFF2-40B4-BE49-F238E27FC236}">
                    <a16:creationId xmlns:a16="http://schemas.microsoft.com/office/drawing/2014/main" id="{8211BD2C-A09D-4F6E-AB52-FC3A586FD978}"/>
                  </a:ext>
                </a:extLst>
              </p:cNvPr>
              <p:cNvPicPr/>
              <p:nvPr/>
            </p:nvPicPr>
            <p:blipFill>
              <a:blip r:embed="rId10" cstate="print"/>
              <a:stretch>
                <a:fillRect/>
              </a:stretch>
            </p:blipFill>
            <p:spPr>
              <a:xfrm>
                <a:off x="9648025" y="373900"/>
                <a:ext cx="90690" cy="68618"/>
              </a:xfrm>
              <a:prstGeom prst="rect">
                <a:avLst/>
              </a:prstGeom>
            </p:spPr>
          </p:pic>
          <p:sp>
            <p:nvSpPr>
              <p:cNvPr id="99" name="object 37">
                <a:extLst>
                  <a:ext uri="{FF2B5EF4-FFF2-40B4-BE49-F238E27FC236}">
                    <a16:creationId xmlns:a16="http://schemas.microsoft.com/office/drawing/2014/main" id="{85E3CC0D-C0F1-4703-AEA9-8EEE86B76E61}"/>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100" name="object 38">
                <a:extLst>
                  <a:ext uri="{FF2B5EF4-FFF2-40B4-BE49-F238E27FC236}">
                    <a16:creationId xmlns:a16="http://schemas.microsoft.com/office/drawing/2014/main" id="{69768738-60A9-4240-A92A-1357A4D9B21E}"/>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101" name="object 39">
                <a:extLst>
                  <a:ext uri="{FF2B5EF4-FFF2-40B4-BE49-F238E27FC236}">
                    <a16:creationId xmlns:a16="http://schemas.microsoft.com/office/drawing/2014/main" id="{3FECD7F2-83B3-4F85-8287-7D7E73A287B1}"/>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102" name="object 40">
                <a:extLst>
                  <a:ext uri="{FF2B5EF4-FFF2-40B4-BE49-F238E27FC236}">
                    <a16:creationId xmlns:a16="http://schemas.microsoft.com/office/drawing/2014/main" id="{401B41CD-C5C3-4425-9B2E-4E75DB51EEFC}"/>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103" name="object 41">
                <a:extLst>
                  <a:ext uri="{FF2B5EF4-FFF2-40B4-BE49-F238E27FC236}">
                    <a16:creationId xmlns:a16="http://schemas.microsoft.com/office/drawing/2014/main" id="{FDCAB603-519A-416E-8656-B73AC8FDEDFD}"/>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104" name="object 42">
                <a:extLst>
                  <a:ext uri="{FF2B5EF4-FFF2-40B4-BE49-F238E27FC236}">
                    <a16:creationId xmlns:a16="http://schemas.microsoft.com/office/drawing/2014/main" id="{A6EF9C4E-3F25-4AEB-9B48-BC14FC76975D}"/>
                  </a:ext>
                </a:extLst>
              </p:cNvPr>
              <p:cNvPicPr/>
              <p:nvPr/>
            </p:nvPicPr>
            <p:blipFill>
              <a:blip r:embed="rId11" cstate="print"/>
              <a:stretch>
                <a:fillRect/>
              </a:stretch>
            </p:blipFill>
            <p:spPr>
              <a:xfrm>
                <a:off x="10771367" y="253872"/>
                <a:ext cx="383006" cy="322630"/>
              </a:xfrm>
              <a:prstGeom prst="rect">
                <a:avLst/>
              </a:prstGeom>
            </p:spPr>
          </p:pic>
          <p:sp>
            <p:nvSpPr>
              <p:cNvPr id="105" name="object 43">
                <a:extLst>
                  <a:ext uri="{FF2B5EF4-FFF2-40B4-BE49-F238E27FC236}">
                    <a16:creationId xmlns:a16="http://schemas.microsoft.com/office/drawing/2014/main" id="{819A5682-D459-4CC1-9EE4-D3E58874C4DE}"/>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106" name="object 44">
                <a:extLst>
                  <a:ext uri="{FF2B5EF4-FFF2-40B4-BE49-F238E27FC236}">
                    <a16:creationId xmlns:a16="http://schemas.microsoft.com/office/drawing/2014/main" id="{F13FB72B-5C8D-4C1B-BD01-0BA31B0C4586}"/>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107" name="object 45">
                <a:extLst>
                  <a:ext uri="{FF2B5EF4-FFF2-40B4-BE49-F238E27FC236}">
                    <a16:creationId xmlns:a16="http://schemas.microsoft.com/office/drawing/2014/main" id="{62F713F5-3A21-477A-9D41-AD44FB449F83}"/>
                  </a:ext>
                </a:extLst>
              </p:cNvPr>
              <p:cNvPicPr/>
              <p:nvPr/>
            </p:nvPicPr>
            <p:blipFill>
              <a:blip r:embed="rId12" cstate="print"/>
              <a:stretch>
                <a:fillRect/>
              </a:stretch>
            </p:blipFill>
            <p:spPr>
              <a:xfrm>
                <a:off x="10925962" y="472221"/>
                <a:ext cx="103212" cy="119964"/>
              </a:xfrm>
              <a:prstGeom prst="rect">
                <a:avLst/>
              </a:prstGeom>
            </p:spPr>
          </p:pic>
          <p:sp>
            <p:nvSpPr>
              <p:cNvPr id="108" name="object 46">
                <a:extLst>
                  <a:ext uri="{FF2B5EF4-FFF2-40B4-BE49-F238E27FC236}">
                    <a16:creationId xmlns:a16="http://schemas.microsoft.com/office/drawing/2014/main" id="{45BEB4CB-CAF0-4F70-8CF1-98291776BB49}"/>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109" name="object 47">
                <a:extLst>
                  <a:ext uri="{FF2B5EF4-FFF2-40B4-BE49-F238E27FC236}">
                    <a16:creationId xmlns:a16="http://schemas.microsoft.com/office/drawing/2014/main" id="{CF7578C0-DD77-4859-9AEB-7369D779C8F9}"/>
                  </a:ext>
                </a:extLst>
              </p:cNvPr>
              <p:cNvPicPr/>
              <p:nvPr/>
            </p:nvPicPr>
            <p:blipFill>
              <a:blip r:embed="rId13" cstate="print"/>
              <a:stretch>
                <a:fillRect/>
              </a:stretch>
            </p:blipFill>
            <p:spPr>
              <a:xfrm>
                <a:off x="194951" y="260619"/>
                <a:ext cx="582104" cy="494753"/>
              </a:xfrm>
              <a:prstGeom prst="rect">
                <a:avLst/>
              </a:prstGeom>
            </p:spPr>
          </p:pic>
          <p:pic>
            <p:nvPicPr>
              <p:cNvPr id="110" name="object 48">
                <a:extLst>
                  <a:ext uri="{FF2B5EF4-FFF2-40B4-BE49-F238E27FC236}">
                    <a16:creationId xmlns:a16="http://schemas.microsoft.com/office/drawing/2014/main" id="{8E974499-C50A-4C0C-A53F-BD0CAB012108}"/>
                  </a:ext>
                </a:extLst>
              </p:cNvPr>
              <p:cNvPicPr/>
              <p:nvPr/>
            </p:nvPicPr>
            <p:blipFill>
              <a:blip r:embed="rId14" cstate="print"/>
              <a:stretch>
                <a:fillRect/>
              </a:stretch>
            </p:blipFill>
            <p:spPr>
              <a:xfrm>
                <a:off x="186258" y="251942"/>
                <a:ext cx="599490" cy="512114"/>
              </a:xfrm>
              <a:prstGeom prst="rect">
                <a:avLst/>
              </a:prstGeom>
            </p:spPr>
          </p:pic>
        </p:grpSp>
      </p:grpSp>
      <p:grpSp>
        <p:nvGrpSpPr>
          <p:cNvPr id="113" name="グループ化 112">
            <a:extLst>
              <a:ext uri="{FF2B5EF4-FFF2-40B4-BE49-F238E27FC236}">
                <a16:creationId xmlns:a16="http://schemas.microsoft.com/office/drawing/2014/main" id="{A02D3899-3906-4CC8-8ABB-D076B20AAA08}"/>
              </a:ext>
            </a:extLst>
          </p:cNvPr>
          <p:cNvGrpSpPr/>
          <p:nvPr/>
        </p:nvGrpSpPr>
        <p:grpSpPr>
          <a:xfrm>
            <a:off x="819372" y="1259331"/>
            <a:ext cx="10553255" cy="2030684"/>
            <a:chOff x="819372" y="1259331"/>
            <a:chExt cx="10553255" cy="2030684"/>
          </a:xfrm>
        </p:grpSpPr>
        <p:sp>
          <p:nvSpPr>
            <p:cNvPr id="114" name="テキスト ボックス 113">
              <a:extLst>
                <a:ext uri="{FF2B5EF4-FFF2-40B4-BE49-F238E27FC236}">
                  <a16:creationId xmlns:a16="http://schemas.microsoft.com/office/drawing/2014/main" id="{261622FF-6A6F-4E87-ABFF-069165934F83}"/>
                </a:ext>
              </a:extLst>
            </p:cNvPr>
            <p:cNvSpPr txBox="1"/>
            <p:nvPr/>
          </p:nvSpPr>
          <p:spPr>
            <a:xfrm>
              <a:off x="819372" y="1259331"/>
              <a:ext cx="10553255" cy="2030684"/>
            </a:xfrm>
            <a:prstGeom prst="rect">
              <a:avLst/>
            </a:prstGeom>
            <a:noFill/>
          </p:spPr>
          <p:txBody>
            <a:bodyPr wrap="square" rtlCol="0">
              <a:spAutoFit/>
            </a:bodyPr>
            <a:lstStyle/>
            <a:p>
              <a:pPr>
                <a:spcAft>
                  <a:spcPts val="20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教師なし学習とは　</a:t>
              </a:r>
              <a:endParaRPr lang="en-US" altLang="ja-JP" sz="2800" b="1" dirty="0">
                <a:solidFill>
                  <a:schemeClr val="accent5">
                    <a:lumMod val="60000"/>
                    <a:lumOff val="40000"/>
                  </a:schemeClr>
                </a:solidFill>
                <a:latin typeface="BIZ UDPゴシック" panose="020B0400000000000000" pitchFamily="50" charset="-128"/>
                <a:ea typeface="BIZ UDPゴシック" panose="020B0400000000000000" pitchFamily="50" charset="-128"/>
              </a:endParaRPr>
            </a:p>
            <a:p>
              <a:pPr marL="309600">
                <a:lnSpc>
                  <a:spcPts val="3400"/>
                </a:lnSpc>
              </a:pPr>
              <a:r>
                <a:rPr lang="ja-JP" altLang="en-US" sz="2400" dirty="0">
                  <a:latin typeface="HGMaruGothicMPRO" panose="020F0600000000000000" pitchFamily="34" charset="-128"/>
                  <a:ea typeface="HGMaruGothicMPRO" panose="020F0600000000000000" pitchFamily="34" charset="-128"/>
                </a:rPr>
                <a:t>正解がわからないときに使う学習方法　</a:t>
              </a:r>
            </a:p>
            <a:p>
              <a:pPr marL="309600">
                <a:lnSpc>
                  <a:spcPts val="3400"/>
                </a:lnSpc>
              </a:pPr>
              <a:r>
                <a:rPr lang="ja-JP" altLang="en-US" sz="2400" dirty="0">
                  <a:latin typeface="HGMaruGothicMPRO" panose="020F0600000000000000" pitchFamily="34" charset="-128"/>
                  <a:ea typeface="HGMaruGothicMPRO" panose="020F0600000000000000" pitchFamily="34" charset="-128"/>
                </a:rPr>
                <a:t>人間が正解を与えず、ＡＩがデータの特徴を見つけて分類・分析する方法です。構造の見えにくいデータを整理・グループ化するときに使われます。</a:t>
              </a:r>
              <a:endParaRPr lang="en-US" altLang="ja-JP" sz="2400" dirty="0">
                <a:latin typeface="HGMaruGothicMPRO" panose="020F0600000000000000" pitchFamily="34" charset="-128"/>
                <a:ea typeface="HGMaruGothicMPRO" panose="020F0600000000000000" pitchFamily="34" charset="-128"/>
              </a:endParaRPr>
            </a:p>
          </p:txBody>
        </p:sp>
        <p:cxnSp>
          <p:nvCxnSpPr>
            <p:cNvPr id="115" name="直線コネクタ 114">
              <a:extLst>
                <a:ext uri="{FF2B5EF4-FFF2-40B4-BE49-F238E27FC236}">
                  <a16:creationId xmlns:a16="http://schemas.microsoft.com/office/drawing/2014/main" id="{A8E76050-6135-4E2C-93B9-BBC1E31E05F5}"/>
                </a:ext>
              </a:extLst>
            </p:cNvPr>
            <p:cNvCxnSpPr>
              <a:cxnSpLocks/>
            </p:cNvCxnSpPr>
            <p:nvPr/>
          </p:nvCxnSpPr>
          <p:spPr>
            <a:xfrm>
              <a:off x="923109" y="1760076"/>
              <a:ext cx="2836091"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sp>
        <p:nvSpPr>
          <p:cNvPr id="116" name="テキスト ボックス 115">
            <a:extLst>
              <a:ext uri="{FF2B5EF4-FFF2-40B4-BE49-F238E27FC236}">
                <a16:creationId xmlns:a16="http://schemas.microsoft.com/office/drawing/2014/main" id="{4F0D438C-F66D-46B5-A973-DDCDEE5B5D34}"/>
              </a:ext>
            </a:extLst>
          </p:cNvPr>
          <p:cNvSpPr txBox="1"/>
          <p:nvPr/>
        </p:nvSpPr>
        <p:spPr>
          <a:xfrm>
            <a:off x="8835900" y="5930295"/>
            <a:ext cx="1352830" cy="471283"/>
          </a:xfrm>
          <a:prstGeom prst="rect">
            <a:avLst/>
          </a:prstGeom>
          <a:noFill/>
        </p:spPr>
        <p:txBody>
          <a:bodyPr wrap="square" rtlCol="0">
            <a:spAutoFit/>
          </a:bodyPr>
          <a:lstStyle/>
          <a:p>
            <a:pPr marL="306000" algn="r">
              <a:lnSpc>
                <a:spcPts val="3400"/>
              </a:lnSpc>
            </a:pPr>
            <a:r>
              <a:rPr lang="ja-JP" altLang="en-US" sz="2200" dirty="0">
                <a:latin typeface="HGMaruGothicMPRO" panose="020F0600000000000000" pitchFamily="34" charset="-128"/>
                <a:ea typeface="HGMaruGothicMPRO" panose="020F0600000000000000" pitchFamily="34" charset="-128"/>
              </a:rPr>
              <a:t>など</a:t>
            </a:r>
            <a:endParaRPr lang="en-US" altLang="ja-JP" sz="2200" dirty="0">
              <a:latin typeface="HGMaruGothicMPRO" panose="020F0600000000000000" pitchFamily="34" charset="-128"/>
              <a:ea typeface="HGMaruGothicMPRO" panose="020F0600000000000000" pitchFamily="34" charset="-128"/>
            </a:endParaRPr>
          </a:p>
        </p:txBody>
      </p:sp>
      <p:sp>
        <p:nvSpPr>
          <p:cNvPr id="117" name="テキスト ボックス 116">
            <a:extLst>
              <a:ext uri="{FF2B5EF4-FFF2-40B4-BE49-F238E27FC236}">
                <a16:creationId xmlns:a16="http://schemas.microsoft.com/office/drawing/2014/main" id="{20E8017A-A6BC-4DD7-9DC0-F03D2B84E77A}"/>
              </a:ext>
            </a:extLst>
          </p:cNvPr>
          <p:cNvSpPr txBox="1"/>
          <p:nvPr/>
        </p:nvSpPr>
        <p:spPr>
          <a:xfrm>
            <a:off x="1909841" y="3460445"/>
            <a:ext cx="10513271" cy="471283"/>
          </a:xfrm>
          <a:prstGeom prst="rect">
            <a:avLst/>
          </a:prstGeom>
          <a:noFill/>
        </p:spPr>
        <p:txBody>
          <a:bodyPr wrap="square" rtlCol="0">
            <a:spAutoFit/>
          </a:bodyPr>
          <a:lstStyle/>
          <a:p>
            <a:pPr marL="306000" defTabSz="1239838">
              <a:lnSpc>
                <a:spcPts val="3400"/>
              </a:lnSpc>
              <a:tabLst>
                <a:tab pos="4933950" algn="l"/>
                <a:tab pos="7445375" algn="l"/>
              </a:tabLst>
            </a:pPr>
            <a:r>
              <a:rPr lang="ja-JP" altLang="en-US" sz="2200" dirty="0">
                <a:latin typeface="HGMaruGothicMPRO" panose="020F0600000000000000" pitchFamily="34" charset="-128"/>
                <a:ea typeface="HGMaruGothicMPRO" panose="020F0600000000000000" pitchFamily="34" charset="-128"/>
              </a:rPr>
              <a:t>例）顧客の購買傾向分析</a:t>
            </a:r>
            <a:r>
              <a:rPr lang="en-US" altLang="ja-JP" sz="2200" dirty="0">
                <a:latin typeface="HGMaruGothicMPRO" panose="020F0600000000000000" pitchFamily="34" charset="-128"/>
                <a:ea typeface="HGMaruGothicMPRO" panose="020F0600000000000000" pitchFamily="34" charset="-128"/>
              </a:rPr>
              <a:t>	</a:t>
            </a:r>
            <a:r>
              <a:rPr lang="ja-JP" altLang="en-US" sz="2200" dirty="0">
                <a:latin typeface="HGMaruGothicMPRO" panose="020F0600000000000000" pitchFamily="34" charset="-128"/>
                <a:ea typeface="HGMaruGothicMPRO" panose="020F0600000000000000" pitchFamily="34" charset="-128"/>
              </a:rPr>
              <a:t>類似画像のグループ化</a:t>
            </a:r>
            <a:endParaRPr lang="en-US" altLang="ja-JP" sz="2200" dirty="0">
              <a:latin typeface="HGMaruGothicMPRO" panose="020F0600000000000000" pitchFamily="34" charset="-128"/>
              <a:ea typeface="HGMaruGothicMPRO" panose="020F0600000000000000" pitchFamily="34" charset="-128"/>
            </a:endParaRPr>
          </a:p>
        </p:txBody>
      </p:sp>
    </p:spTree>
    <p:extLst>
      <p:ext uri="{BB962C8B-B14F-4D97-AF65-F5344CB8AC3E}">
        <p14:creationId xmlns:p14="http://schemas.microsoft.com/office/powerpoint/2010/main" val="1474690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1409E-BDBB-FBA0-7353-F7ACF5109A6C}"/>
            </a:ext>
          </a:extLst>
        </p:cNvPr>
        <p:cNvGrpSpPr/>
        <p:nvPr/>
      </p:nvGrpSpPr>
      <p:grpSpPr>
        <a:xfrm>
          <a:off x="0" y="0"/>
          <a:ext cx="0" cy="0"/>
          <a:chOff x="0" y="0"/>
          <a:chExt cx="0" cy="0"/>
        </a:xfrm>
      </p:grpSpPr>
      <p:pic>
        <p:nvPicPr>
          <p:cNvPr id="13" name="図 12">
            <a:extLst>
              <a:ext uri="{FF2B5EF4-FFF2-40B4-BE49-F238E27FC236}">
                <a16:creationId xmlns:a16="http://schemas.microsoft.com/office/drawing/2014/main" id="{142EDE17-B02A-CAE4-EAE7-E7A4A5FA1D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0345" y="4032000"/>
            <a:ext cx="2340000" cy="2340000"/>
          </a:xfrm>
          <a:prstGeom prst="rect">
            <a:avLst/>
          </a:prstGeom>
        </p:spPr>
      </p:pic>
      <p:pic>
        <p:nvPicPr>
          <p:cNvPr id="15" name="図 14">
            <a:extLst>
              <a:ext uri="{FF2B5EF4-FFF2-40B4-BE49-F238E27FC236}">
                <a16:creationId xmlns:a16="http://schemas.microsoft.com/office/drawing/2014/main" id="{2B850808-C938-E9BC-1251-607B53C5A1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2691" y="4032000"/>
            <a:ext cx="2340000" cy="2340000"/>
          </a:xfrm>
          <a:prstGeom prst="rect">
            <a:avLst/>
          </a:prstGeom>
        </p:spPr>
      </p:pic>
      <p:pic>
        <p:nvPicPr>
          <p:cNvPr id="19" name="図 18">
            <a:extLst>
              <a:ext uri="{FF2B5EF4-FFF2-40B4-BE49-F238E27FC236}">
                <a16:creationId xmlns:a16="http://schemas.microsoft.com/office/drawing/2014/main" id="{B11F2041-C23A-C9FD-26BF-2DA4B0E952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96612" y="4032000"/>
            <a:ext cx="2340000" cy="2340000"/>
          </a:xfrm>
          <a:prstGeom prst="rect">
            <a:avLst/>
          </a:prstGeom>
        </p:spPr>
      </p:pic>
      <p:grpSp>
        <p:nvGrpSpPr>
          <p:cNvPr id="10" name="グループ化 9">
            <a:extLst>
              <a:ext uri="{FF2B5EF4-FFF2-40B4-BE49-F238E27FC236}">
                <a16:creationId xmlns:a16="http://schemas.microsoft.com/office/drawing/2014/main" id="{F237E729-5ADF-47A3-8F7A-A239E0237318}"/>
              </a:ext>
            </a:extLst>
          </p:cNvPr>
          <p:cNvGrpSpPr/>
          <p:nvPr/>
        </p:nvGrpSpPr>
        <p:grpSpPr>
          <a:xfrm>
            <a:off x="0" y="-47041"/>
            <a:ext cx="12192001" cy="6905041"/>
            <a:chOff x="0" y="-47041"/>
            <a:chExt cx="12192001" cy="6905041"/>
          </a:xfrm>
        </p:grpSpPr>
        <p:pic>
          <p:nvPicPr>
            <p:cNvPr id="11" name="object 3">
              <a:extLst>
                <a:ext uri="{FF2B5EF4-FFF2-40B4-BE49-F238E27FC236}">
                  <a16:creationId xmlns:a16="http://schemas.microsoft.com/office/drawing/2014/main" id="{E40E95CD-4271-4655-A9ED-464B6B8C8CFA}"/>
                </a:ext>
              </a:extLst>
            </p:cNvPr>
            <p:cNvPicPr>
              <a:picLocks noChangeAspect="1"/>
            </p:cNvPicPr>
            <p:nvPr/>
          </p:nvPicPr>
          <p:blipFill>
            <a:blip r:embed="rId6"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2" name="正方形/長方形 11">
              <a:extLst>
                <a:ext uri="{FF2B5EF4-FFF2-40B4-BE49-F238E27FC236}">
                  <a16:creationId xmlns:a16="http://schemas.microsoft.com/office/drawing/2014/main" id="{764B227B-6732-4D29-BEE3-05C27AE1E6E2}"/>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強化学習</a:t>
              </a:r>
            </a:p>
          </p:txBody>
        </p:sp>
        <p:pic>
          <p:nvPicPr>
            <p:cNvPr id="14" name="object 3">
              <a:extLst>
                <a:ext uri="{FF2B5EF4-FFF2-40B4-BE49-F238E27FC236}">
                  <a16:creationId xmlns:a16="http://schemas.microsoft.com/office/drawing/2014/main" id="{3E1A4017-5817-429F-A1CE-4E7E5D3003D3}"/>
                </a:ext>
              </a:extLst>
            </p:cNvPr>
            <p:cNvPicPr/>
            <p:nvPr/>
          </p:nvPicPr>
          <p:blipFill>
            <a:blip r:embed="rId6"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6" name="object 6">
              <a:extLst>
                <a:ext uri="{FF2B5EF4-FFF2-40B4-BE49-F238E27FC236}">
                  <a16:creationId xmlns:a16="http://schemas.microsoft.com/office/drawing/2014/main" id="{857363CB-2005-415D-BD4B-D8E4159A84A8}"/>
                </a:ext>
              </a:extLst>
            </p:cNvPr>
            <p:cNvGrpSpPr/>
            <p:nvPr/>
          </p:nvGrpSpPr>
          <p:grpSpPr>
            <a:xfrm>
              <a:off x="131445" y="203359"/>
              <a:ext cx="11929110" cy="657225"/>
              <a:chOff x="186258" y="210936"/>
              <a:chExt cx="11929110" cy="657225"/>
            </a:xfrm>
          </p:grpSpPr>
          <p:sp>
            <p:nvSpPr>
              <p:cNvPr id="17" name="object 7">
                <a:extLst>
                  <a:ext uri="{FF2B5EF4-FFF2-40B4-BE49-F238E27FC236}">
                    <a16:creationId xmlns:a16="http://schemas.microsoft.com/office/drawing/2014/main" id="{DF8B81FF-49A1-474B-83C3-961AB1EF905C}"/>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8" name="object 8">
                <a:extLst>
                  <a:ext uri="{FF2B5EF4-FFF2-40B4-BE49-F238E27FC236}">
                    <a16:creationId xmlns:a16="http://schemas.microsoft.com/office/drawing/2014/main" id="{7DF9A486-CE2F-4724-8DF7-DD846B7E43EC}"/>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20" name="object 9">
                <a:extLst>
                  <a:ext uri="{FF2B5EF4-FFF2-40B4-BE49-F238E27FC236}">
                    <a16:creationId xmlns:a16="http://schemas.microsoft.com/office/drawing/2014/main" id="{0F155465-7E11-467B-95C9-628AD15B574A}"/>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21" name="object 10">
                <a:extLst>
                  <a:ext uri="{FF2B5EF4-FFF2-40B4-BE49-F238E27FC236}">
                    <a16:creationId xmlns:a16="http://schemas.microsoft.com/office/drawing/2014/main" id="{08FDF365-D0A7-47CD-B9A3-231A88A2AA2B}"/>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22" name="object 11">
                <a:extLst>
                  <a:ext uri="{FF2B5EF4-FFF2-40B4-BE49-F238E27FC236}">
                    <a16:creationId xmlns:a16="http://schemas.microsoft.com/office/drawing/2014/main" id="{DB278166-1249-4485-BE43-C2F285BA4AB7}"/>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3" name="object 12">
                <a:extLst>
                  <a:ext uri="{FF2B5EF4-FFF2-40B4-BE49-F238E27FC236}">
                    <a16:creationId xmlns:a16="http://schemas.microsoft.com/office/drawing/2014/main" id="{6CBE46F9-2D7C-49B0-9C42-8EC87F1B46BF}"/>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24" name="object 13">
                <a:extLst>
                  <a:ext uri="{FF2B5EF4-FFF2-40B4-BE49-F238E27FC236}">
                    <a16:creationId xmlns:a16="http://schemas.microsoft.com/office/drawing/2014/main" id="{91D78216-0B98-4BD5-82C5-1FB63047F3BA}"/>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5" name="object 14">
                <a:extLst>
                  <a:ext uri="{FF2B5EF4-FFF2-40B4-BE49-F238E27FC236}">
                    <a16:creationId xmlns:a16="http://schemas.microsoft.com/office/drawing/2014/main" id="{7C9F89A7-7387-479D-AB11-8E30FD95098D}"/>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6" name="object 15">
                <a:extLst>
                  <a:ext uri="{FF2B5EF4-FFF2-40B4-BE49-F238E27FC236}">
                    <a16:creationId xmlns:a16="http://schemas.microsoft.com/office/drawing/2014/main" id="{50E7B402-8B54-40C4-A92E-A2D9EB3AA551}"/>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7" name="object 16">
                <a:extLst>
                  <a:ext uri="{FF2B5EF4-FFF2-40B4-BE49-F238E27FC236}">
                    <a16:creationId xmlns:a16="http://schemas.microsoft.com/office/drawing/2014/main" id="{C79264D4-B926-4AEF-8024-95F57F185A0F}"/>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8" name="object 17">
                <a:extLst>
                  <a:ext uri="{FF2B5EF4-FFF2-40B4-BE49-F238E27FC236}">
                    <a16:creationId xmlns:a16="http://schemas.microsoft.com/office/drawing/2014/main" id="{CF4E9FA0-8049-402B-92B0-1A7673EA310C}"/>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9" name="object 18">
                <a:extLst>
                  <a:ext uri="{FF2B5EF4-FFF2-40B4-BE49-F238E27FC236}">
                    <a16:creationId xmlns:a16="http://schemas.microsoft.com/office/drawing/2014/main" id="{4C4B652D-2FB4-4F32-9C2F-FD849E607341}"/>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0" name="object 19">
                <a:extLst>
                  <a:ext uri="{FF2B5EF4-FFF2-40B4-BE49-F238E27FC236}">
                    <a16:creationId xmlns:a16="http://schemas.microsoft.com/office/drawing/2014/main" id="{41D15FE0-03F1-4502-96F9-01C23045796F}"/>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31" name="object 20">
                <a:extLst>
                  <a:ext uri="{FF2B5EF4-FFF2-40B4-BE49-F238E27FC236}">
                    <a16:creationId xmlns:a16="http://schemas.microsoft.com/office/drawing/2014/main" id="{888D1735-04C0-4472-8585-58154F10C3BD}"/>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32" name="object 21">
                <a:extLst>
                  <a:ext uri="{FF2B5EF4-FFF2-40B4-BE49-F238E27FC236}">
                    <a16:creationId xmlns:a16="http://schemas.microsoft.com/office/drawing/2014/main" id="{DC30F97F-6DD4-4A1A-8603-EB7C2D8E891F}"/>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3" name="object 22">
                <a:extLst>
                  <a:ext uri="{FF2B5EF4-FFF2-40B4-BE49-F238E27FC236}">
                    <a16:creationId xmlns:a16="http://schemas.microsoft.com/office/drawing/2014/main" id="{44F26DAE-4082-4573-8D73-59C85AE4964F}"/>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34" name="object 23">
                <a:extLst>
                  <a:ext uri="{FF2B5EF4-FFF2-40B4-BE49-F238E27FC236}">
                    <a16:creationId xmlns:a16="http://schemas.microsoft.com/office/drawing/2014/main" id="{159BA03E-5AEB-4C54-BEFF-48BB4FE710B2}"/>
                  </a:ext>
                </a:extLst>
              </p:cNvPr>
              <p:cNvPicPr/>
              <p:nvPr/>
            </p:nvPicPr>
            <p:blipFill>
              <a:blip r:embed="rId7" cstate="print"/>
              <a:stretch>
                <a:fillRect/>
              </a:stretch>
            </p:blipFill>
            <p:spPr>
              <a:xfrm>
                <a:off x="12026795" y="575918"/>
                <a:ext cx="88216" cy="97080"/>
              </a:xfrm>
              <a:prstGeom prst="rect">
                <a:avLst/>
              </a:prstGeom>
            </p:spPr>
          </p:pic>
          <p:sp>
            <p:nvSpPr>
              <p:cNvPr id="35" name="object 24">
                <a:extLst>
                  <a:ext uri="{FF2B5EF4-FFF2-40B4-BE49-F238E27FC236}">
                    <a16:creationId xmlns:a16="http://schemas.microsoft.com/office/drawing/2014/main" id="{2B405119-C00F-4202-944F-5D625DB49C48}"/>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6" name="object 25">
                <a:extLst>
                  <a:ext uri="{FF2B5EF4-FFF2-40B4-BE49-F238E27FC236}">
                    <a16:creationId xmlns:a16="http://schemas.microsoft.com/office/drawing/2014/main" id="{0B3E38A2-0CDB-4CA9-B2C6-B364312A978D}"/>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7" name="object 26">
                <a:extLst>
                  <a:ext uri="{FF2B5EF4-FFF2-40B4-BE49-F238E27FC236}">
                    <a16:creationId xmlns:a16="http://schemas.microsoft.com/office/drawing/2014/main" id="{9F0C1094-77AD-4F84-B711-4636AB7191C7}"/>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8" name="object 27">
                <a:extLst>
                  <a:ext uri="{FF2B5EF4-FFF2-40B4-BE49-F238E27FC236}">
                    <a16:creationId xmlns:a16="http://schemas.microsoft.com/office/drawing/2014/main" id="{6536B2E6-9DC2-49E0-8735-19906A8E8475}"/>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9" name="object 28">
                <a:extLst>
                  <a:ext uri="{FF2B5EF4-FFF2-40B4-BE49-F238E27FC236}">
                    <a16:creationId xmlns:a16="http://schemas.microsoft.com/office/drawing/2014/main" id="{2EDE7DFB-CA76-484A-8849-F2F6B35953EC}"/>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40" name="object 29">
                <a:extLst>
                  <a:ext uri="{FF2B5EF4-FFF2-40B4-BE49-F238E27FC236}">
                    <a16:creationId xmlns:a16="http://schemas.microsoft.com/office/drawing/2014/main" id="{896AAD3B-C30D-4F91-A14D-10FBFF7A7DF3}"/>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41" name="object 30">
                <a:extLst>
                  <a:ext uri="{FF2B5EF4-FFF2-40B4-BE49-F238E27FC236}">
                    <a16:creationId xmlns:a16="http://schemas.microsoft.com/office/drawing/2014/main" id="{7F766572-4DE4-416B-82BE-4E38010CB72D}"/>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42" name="object 31">
                <a:extLst>
                  <a:ext uri="{FF2B5EF4-FFF2-40B4-BE49-F238E27FC236}">
                    <a16:creationId xmlns:a16="http://schemas.microsoft.com/office/drawing/2014/main" id="{6B094D0E-0899-4DC3-8410-8DE130BBE419}"/>
                  </a:ext>
                </a:extLst>
              </p:cNvPr>
              <p:cNvPicPr/>
              <p:nvPr/>
            </p:nvPicPr>
            <p:blipFill>
              <a:blip r:embed="rId8" cstate="print"/>
              <a:stretch>
                <a:fillRect/>
              </a:stretch>
            </p:blipFill>
            <p:spPr>
              <a:xfrm>
                <a:off x="10546225" y="211835"/>
                <a:ext cx="139128" cy="139128"/>
              </a:xfrm>
              <a:prstGeom prst="rect">
                <a:avLst/>
              </a:prstGeom>
            </p:spPr>
          </p:pic>
          <p:pic>
            <p:nvPicPr>
              <p:cNvPr id="43" name="object 32">
                <a:extLst>
                  <a:ext uri="{FF2B5EF4-FFF2-40B4-BE49-F238E27FC236}">
                    <a16:creationId xmlns:a16="http://schemas.microsoft.com/office/drawing/2014/main" id="{DA4868D2-B538-4ADB-9580-5D8754654B33}"/>
                  </a:ext>
                </a:extLst>
              </p:cNvPr>
              <p:cNvPicPr/>
              <p:nvPr/>
            </p:nvPicPr>
            <p:blipFill>
              <a:blip r:embed="rId9" cstate="print"/>
              <a:stretch>
                <a:fillRect/>
              </a:stretch>
            </p:blipFill>
            <p:spPr>
              <a:xfrm>
                <a:off x="9828669" y="360944"/>
                <a:ext cx="244449" cy="244449"/>
              </a:xfrm>
              <a:prstGeom prst="rect">
                <a:avLst/>
              </a:prstGeom>
            </p:spPr>
          </p:pic>
          <p:sp>
            <p:nvSpPr>
              <p:cNvPr id="44" name="object 33">
                <a:extLst>
                  <a:ext uri="{FF2B5EF4-FFF2-40B4-BE49-F238E27FC236}">
                    <a16:creationId xmlns:a16="http://schemas.microsoft.com/office/drawing/2014/main" id="{921A0F6C-3CE5-4E24-8C0F-455087B97BDA}"/>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5" name="object 34">
                <a:extLst>
                  <a:ext uri="{FF2B5EF4-FFF2-40B4-BE49-F238E27FC236}">
                    <a16:creationId xmlns:a16="http://schemas.microsoft.com/office/drawing/2014/main" id="{19DA3194-911F-42D0-B394-B1DA01C04A30}"/>
                  </a:ext>
                </a:extLst>
              </p:cNvPr>
              <p:cNvPicPr/>
              <p:nvPr/>
            </p:nvPicPr>
            <p:blipFill>
              <a:blip r:embed="rId10" cstate="print"/>
              <a:stretch>
                <a:fillRect/>
              </a:stretch>
            </p:blipFill>
            <p:spPr>
              <a:xfrm>
                <a:off x="9688294" y="622557"/>
                <a:ext cx="160297" cy="160395"/>
              </a:xfrm>
              <a:prstGeom prst="rect">
                <a:avLst/>
              </a:prstGeom>
            </p:spPr>
          </p:pic>
          <p:sp>
            <p:nvSpPr>
              <p:cNvPr id="46" name="object 35">
                <a:extLst>
                  <a:ext uri="{FF2B5EF4-FFF2-40B4-BE49-F238E27FC236}">
                    <a16:creationId xmlns:a16="http://schemas.microsoft.com/office/drawing/2014/main" id="{A711DE82-E1D8-4FF8-8648-48F0D6FB6A3D}"/>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7" name="object 36">
                <a:extLst>
                  <a:ext uri="{FF2B5EF4-FFF2-40B4-BE49-F238E27FC236}">
                    <a16:creationId xmlns:a16="http://schemas.microsoft.com/office/drawing/2014/main" id="{B120F20C-5215-4798-9A64-0744841383A5}"/>
                  </a:ext>
                </a:extLst>
              </p:cNvPr>
              <p:cNvPicPr/>
              <p:nvPr/>
            </p:nvPicPr>
            <p:blipFill>
              <a:blip r:embed="rId11" cstate="print"/>
              <a:stretch>
                <a:fillRect/>
              </a:stretch>
            </p:blipFill>
            <p:spPr>
              <a:xfrm>
                <a:off x="9648025" y="373900"/>
                <a:ext cx="90690" cy="68618"/>
              </a:xfrm>
              <a:prstGeom prst="rect">
                <a:avLst/>
              </a:prstGeom>
            </p:spPr>
          </p:pic>
          <p:sp>
            <p:nvSpPr>
              <p:cNvPr id="48" name="object 37">
                <a:extLst>
                  <a:ext uri="{FF2B5EF4-FFF2-40B4-BE49-F238E27FC236}">
                    <a16:creationId xmlns:a16="http://schemas.microsoft.com/office/drawing/2014/main" id="{E6C2A779-06F3-4EE7-B6A2-1CDCDCBF1528}"/>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9" name="object 38">
                <a:extLst>
                  <a:ext uri="{FF2B5EF4-FFF2-40B4-BE49-F238E27FC236}">
                    <a16:creationId xmlns:a16="http://schemas.microsoft.com/office/drawing/2014/main" id="{E1D1DA07-23F8-4A2D-BAC5-41BCAC6E2067}"/>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50" name="object 39">
                <a:extLst>
                  <a:ext uri="{FF2B5EF4-FFF2-40B4-BE49-F238E27FC236}">
                    <a16:creationId xmlns:a16="http://schemas.microsoft.com/office/drawing/2014/main" id="{FCCF247C-D4DD-4098-B96E-724E54F65728}"/>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51" name="object 40">
                <a:extLst>
                  <a:ext uri="{FF2B5EF4-FFF2-40B4-BE49-F238E27FC236}">
                    <a16:creationId xmlns:a16="http://schemas.microsoft.com/office/drawing/2014/main" id="{4A6307BD-F30A-4A2B-901A-1EA64502D0C1}"/>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52" name="object 41">
                <a:extLst>
                  <a:ext uri="{FF2B5EF4-FFF2-40B4-BE49-F238E27FC236}">
                    <a16:creationId xmlns:a16="http://schemas.microsoft.com/office/drawing/2014/main" id="{A738E027-4E46-42FD-A8C0-252B58E4EF11}"/>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53" name="object 42">
                <a:extLst>
                  <a:ext uri="{FF2B5EF4-FFF2-40B4-BE49-F238E27FC236}">
                    <a16:creationId xmlns:a16="http://schemas.microsoft.com/office/drawing/2014/main" id="{6E45E905-B68B-4F31-8AD3-7AC66FD1A398}"/>
                  </a:ext>
                </a:extLst>
              </p:cNvPr>
              <p:cNvPicPr/>
              <p:nvPr/>
            </p:nvPicPr>
            <p:blipFill>
              <a:blip r:embed="rId12" cstate="print"/>
              <a:stretch>
                <a:fillRect/>
              </a:stretch>
            </p:blipFill>
            <p:spPr>
              <a:xfrm>
                <a:off x="10771367" y="253872"/>
                <a:ext cx="383006" cy="322630"/>
              </a:xfrm>
              <a:prstGeom prst="rect">
                <a:avLst/>
              </a:prstGeom>
            </p:spPr>
          </p:pic>
          <p:sp>
            <p:nvSpPr>
              <p:cNvPr id="54" name="object 43">
                <a:extLst>
                  <a:ext uri="{FF2B5EF4-FFF2-40B4-BE49-F238E27FC236}">
                    <a16:creationId xmlns:a16="http://schemas.microsoft.com/office/drawing/2014/main" id="{88868FCA-3A14-403E-8D6E-36ABFADBE0B4}"/>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5" name="object 44">
                <a:extLst>
                  <a:ext uri="{FF2B5EF4-FFF2-40B4-BE49-F238E27FC236}">
                    <a16:creationId xmlns:a16="http://schemas.microsoft.com/office/drawing/2014/main" id="{89F1AC13-E02D-4561-B438-C1F8BC660008}"/>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6" name="object 45">
                <a:extLst>
                  <a:ext uri="{FF2B5EF4-FFF2-40B4-BE49-F238E27FC236}">
                    <a16:creationId xmlns:a16="http://schemas.microsoft.com/office/drawing/2014/main" id="{6DC246A4-5426-4CD7-A81D-1A3E6D470DEC}"/>
                  </a:ext>
                </a:extLst>
              </p:cNvPr>
              <p:cNvPicPr/>
              <p:nvPr/>
            </p:nvPicPr>
            <p:blipFill>
              <a:blip r:embed="rId13" cstate="print"/>
              <a:stretch>
                <a:fillRect/>
              </a:stretch>
            </p:blipFill>
            <p:spPr>
              <a:xfrm>
                <a:off x="10925962" y="472221"/>
                <a:ext cx="103212" cy="119964"/>
              </a:xfrm>
              <a:prstGeom prst="rect">
                <a:avLst/>
              </a:prstGeom>
            </p:spPr>
          </p:pic>
          <p:sp>
            <p:nvSpPr>
              <p:cNvPr id="57" name="object 46">
                <a:extLst>
                  <a:ext uri="{FF2B5EF4-FFF2-40B4-BE49-F238E27FC236}">
                    <a16:creationId xmlns:a16="http://schemas.microsoft.com/office/drawing/2014/main" id="{19BE7C48-0606-4704-A45A-5E50F9ABA73D}"/>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8" name="object 47">
                <a:extLst>
                  <a:ext uri="{FF2B5EF4-FFF2-40B4-BE49-F238E27FC236}">
                    <a16:creationId xmlns:a16="http://schemas.microsoft.com/office/drawing/2014/main" id="{D1DBC89A-B8A5-46EE-8561-E1652D3C2196}"/>
                  </a:ext>
                </a:extLst>
              </p:cNvPr>
              <p:cNvPicPr/>
              <p:nvPr/>
            </p:nvPicPr>
            <p:blipFill>
              <a:blip r:embed="rId14" cstate="print"/>
              <a:stretch>
                <a:fillRect/>
              </a:stretch>
            </p:blipFill>
            <p:spPr>
              <a:xfrm>
                <a:off x="194951" y="260619"/>
                <a:ext cx="582104" cy="494753"/>
              </a:xfrm>
              <a:prstGeom prst="rect">
                <a:avLst/>
              </a:prstGeom>
            </p:spPr>
          </p:pic>
          <p:pic>
            <p:nvPicPr>
              <p:cNvPr id="59" name="object 48">
                <a:extLst>
                  <a:ext uri="{FF2B5EF4-FFF2-40B4-BE49-F238E27FC236}">
                    <a16:creationId xmlns:a16="http://schemas.microsoft.com/office/drawing/2014/main" id="{0E358013-CD1D-453E-92F4-B611199EF703}"/>
                  </a:ext>
                </a:extLst>
              </p:cNvPr>
              <p:cNvPicPr/>
              <p:nvPr/>
            </p:nvPicPr>
            <p:blipFill>
              <a:blip r:embed="rId15" cstate="print"/>
              <a:stretch>
                <a:fillRect/>
              </a:stretch>
            </p:blipFill>
            <p:spPr>
              <a:xfrm>
                <a:off x="186258" y="251942"/>
                <a:ext cx="599490" cy="512114"/>
              </a:xfrm>
              <a:prstGeom prst="rect">
                <a:avLst/>
              </a:prstGeom>
            </p:spPr>
          </p:pic>
        </p:grpSp>
      </p:grpSp>
      <p:grpSp>
        <p:nvGrpSpPr>
          <p:cNvPr id="62" name="グループ化 61">
            <a:extLst>
              <a:ext uri="{FF2B5EF4-FFF2-40B4-BE49-F238E27FC236}">
                <a16:creationId xmlns:a16="http://schemas.microsoft.com/office/drawing/2014/main" id="{A565A14B-CB05-4167-95C1-2A38ED1462DE}"/>
              </a:ext>
            </a:extLst>
          </p:cNvPr>
          <p:cNvGrpSpPr/>
          <p:nvPr/>
        </p:nvGrpSpPr>
        <p:grpSpPr>
          <a:xfrm>
            <a:off x="819372" y="1259331"/>
            <a:ext cx="10553255" cy="2030684"/>
            <a:chOff x="819372" y="1259331"/>
            <a:chExt cx="10553255" cy="2030684"/>
          </a:xfrm>
        </p:grpSpPr>
        <p:sp>
          <p:nvSpPr>
            <p:cNvPr id="63" name="テキスト ボックス 62">
              <a:extLst>
                <a:ext uri="{FF2B5EF4-FFF2-40B4-BE49-F238E27FC236}">
                  <a16:creationId xmlns:a16="http://schemas.microsoft.com/office/drawing/2014/main" id="{BD434200-AC26-4D67-AE9D-FE25A5149BC9}"/>
                </a:ext>
              </a:extLst>
            </p:cNvPr>
            <p:cNvSpPr txBox="1"/>
            <p:nvPr/>
          </p:nvSpPr>
          <p:spPr>
            <a:xfrm>
              <a:off x="819372" y="1259331"/>
              <a:ext cx="10553255" cy="2030684"/>
            </a:xfrm>
            <a:prstGeom prst="rect">
              <a:avLst/>
            </a:prstGeom>
            <a:noFill/>
          </p:spPr>
          <p:txBody>
            <a:bodyPr wrap="square" rIns="0" rtlCol="0">
              <a:spAutoFit/>
            </a:bodyPr>
            <a:lstStyle/>
            <a:p>
              <a:pPr>
                <a:spcAft>
                  <a:spcPts val="20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強化学習とは　</a:t>
              </a:r>
              <a:endParaRPr lang="en-US" altLang="ja-JP" sz="2800" b="1" dirty="0">
                <a:solidFill>
                  <a:schemeClr val="accent5">
                    <a:lumMod val="60000"/>
                    <a:lumOff val="40000"/>
                  </a:schemeClr>
                </a:solidFill>
                <a:latin typeface="BIZ UDPゴシック" panose="020B0400000000000000" pitchFamily="50" charset="-128"/>
                <a:ea typeface="BIZ UDPゴシック" panose="020B0400000000000000" pitchFamily="50" charset="-128"/>
              </a:endParaRPr>
            </a:p>
            <a:p>
              <a:pPr marL="309600">
                <a:lnSpc>
                  <a:spcPts val="3400"/>
                </a:lnSpc>
              </a:pPr>
              <a:r>
                <a:rPr lang="ja-JP" altLang="en-US" sz="2400" dirty="0">
                  <a:latin typeface="HGMaruGothicMPRO" panose="020F0600000000000000" pitchFamily="34" charset="-128"/>
                  <a:ea typeface="HGMaruGothicMPRO" panose="020F0600000000000000" pitchFamily="34" charset="-128"/>
                </a:rPr>
                <a:t>ＡＩが試行錯誤を繰り返しながら、最適な行動を学ぶ方法です。</a:t>
              </a:r>
            </a:p>
            <a:p>
              <a:pPr marL="309600">
                <a:lnSpc>
                  <a:spcPts val="3400"/>
                </a:lnSpc>
              </a:pPr>
              <a:r>
                <a:rPr lang="ja-JP" altLang="en-US" sz="2400" spc="-50" dirty="0">
                  <a:latin typeface="HGMaruGothicMPRO" panose="020F0600000000000000" pitchFamily="34" charset="-128"/>
                  <a:ea typeface="HGMaruGothicMPRO" panose="020F0600000000000000" pitchFamily="34" charset="-128"/>
                </a:rPr>
                <a:t>「成功したら加点」「失敗したら減点」といった仕組みの中で、どうすれば</a:t>
              </a:r>
              <a:r>
                <a:rPr lang="ja-JP" altLang="en-US" sz="2400" dirty="0">
                  <a:latin typeface="HGMaruGothicMPRO" panose="020F0600000000000000" pitchFamily="34" charset="-128"/>
                  <a:ea typeface="HGMaruGothicMPRO" panose="020F0600000000000000" pitchFamily="34" charset="-128"/>
                </a:rPr>
                <a:t>最も良い結果になるか、ＡＩが自分で体験することから学習します。</a:t>
              </a:r>
              <a:endParaRPr lang="en-US" altLang="ja-JP" sz="2400" dirty="0">
                <a:latin typeface="HGMaruGothicMPRO" panose="020F0600000000000000" pitchFamily="34" charset="-128"/>
                <a:ea typeface="HGMaruGothicMPRO" panose="020F0600000000000000" pitchFamily="34" charset="-128"/>
              </a:endParaRPr>
            </a:p>
          </p:txBody>
        </p:sp>
        <p:cxnSp>
          <p:nvCxnSpPr>
            <p:cNvPr id="64" name="直線コネクタ 63">
              <a:extLst>
                <a:ext uri="{FF2B5EF4-FFF2-40B4-BE49-F238E27FC236}">
                  <a16:creationId xmlns:a16="http://schemas.microsoft.com/office/drawing/2014/main" id="{75CA3E2D-7EDD-474B-BBFC-F76DF83ABF70}"/>
                </a:ext>
              </a:extLst>
            </p:cNvPr>
            <p:cNvCxnSpPr>
              <a:cxnSpLocks/>
            </p:cNvCxnSpPr>
            <p:nvPr/>
          </p:nvCxnSpPr>
          <p:spPr>
            <a:xfrm>
              <a:off x="923109" y="1760076"/>
              <a:ext cx="2112322"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sp>
        <p:nvSpPr>
          <p:cNvPr id="60" name="テキスト ボックス 59">
            <a:extLst>
              <a:ext uri="{FF2B5EF4-FFF2-40B4-BE49-F238E27FC236}">
                <a16:creationId xmlns:a16="http://schemas.microsoft.com/office/drawing/2014/main" id="{6672FEF6-046F-4B82-A937-435A93AED4DC}"/>
              </a:ext>
            </a:extLst>
          </p:cNvPr>
          <p:cNvSpPr txBox="1"/>
          <p:nvPr/>
        </p:nvSpPr>
        <p:spPr>
          <a:xfrm>
            <a:off x="9939765" y="5930295"/>
            <a:ext cx="1352830" cy="471283"/>
          </a:xfrm>
          <a:prstGeom prst="rect">
            <a:avLst/>
          </a:prstGeom>
          <a:noFill/>
        </p:spPr>
        <p:txBody>
          <a:bodyPr wrap="square" rtlCol="0">
            <a:spAutoFit/>
          </a:bodyPr>
          <a:lstStyle/>
          <a:p>
            <a:pPr marL="306000" algn="r">
              <a:lnSpc>
                <a:spcPts val="3400"/>
              </a:lnSpc>
            </a:pPr>
            <a:r>
              <a:rPr lang="ja-JP" altLang="en-US" sz="2200" dirty="0">
                <a:latin typeface="HGMaruGothicMPRO" panose="020F0600000000000000" pitchFamily="34" charset="-128"/>
                <a:ea typeface="HGMaruGothicMPRO" panose="020F0600000000000000" pitchFamily="34" charset="-128"/>
              </a:rPr>
              <a:t>など</a:t>
            </a:r>
            <a:endParaRPr lang="en-US" altLang="ja-JP" sz="2200" dirty="0">
              <a:latin typeface="HGMaruGothicMPRO" panose="020F0600000000000000" pitchFamily="34" charset="-128"/>
              <a:ea typeface="HGMaruGothicMPRO" panose="020F0600000000000000" pitchFamily="34" charset="-128"/>
            </a:endParaRPr>
          </a:p>
        </p:txBody>
      </p:sp>
      <p:sp>
        <p:nvSpPr>
          <p:cNvPr id="69" name="テキスト ボックス 68">
            <a:extLst>
              <a:ext uri="{FF2B5EF4-FFF2-40B4-BE49-F238E27FC236}">
                <a16:creationId xmlns:a16="http://schemas.microsoft.com/office/drawing/2014/main" id="{2DDD4AF9-CCC5-41AF-A86D-2F9537DEF5E3}"/>
              </a:ext>
            </a:extLst>
          </p:cNvPr>
          <p:cNvSpPr txBox="1"/>
          <p:nvPr/>
        </p:nvSpPr>
        <p:spPr>
          <a:xfrm>
            <a:off x="566193" y="3458698"/>
            <a:ext cx="10513271" cy="471283"/>
          </a:xfrm>
          <a:prstGeom prst="rect">
            <a:avLst/>
          </a:prstGeom>
          <a:noFill/>
        </p:spPr>
        <p:txBody>
          <a:bodyPr wrap="square" rtlCol="0">
            <a:spAutoFit/>
          </a:bodyPr>
          <a:lstStyle/>
          <a:p>
            <a:pPr marL="306000" defTabSz="1239838">
              <a:lnSpc>
                <a:spcPts val="3400"/>
              </a:lnSpc>
              <a:tabLst>
                <a:tab pos="4129088" algn="l"/>
                <a:tab pos="7445375" algn="l"/>
              </a:tabLst>
            </a:pPr>
            <a:r>
              <a:rPr lang="ja-JP" altLang="en-US" sz="2200" dirty="0">
                <a:latin typeface="HGMaruGothicMPRO" panose="020F0600000000000000" pitchFamily="34" charset="-128"/>
                <a:ea typeface="HGMaruGothicMPRO" panose="020F0600000000000000" pitchFamily="34" charset="-128"/>
              </a:rPr>
              <a:t>例）掃除ロボット</a:t>
            </a:r>
            <a:r>
              <a:rPr lang="en-US" altLang="ja-JP" sz="2200" dirty="0">
                <a:latin typeface="HGMaruGothicMPRO" panose="020F0600000000000000" pitchFamily="34" charset="-128"/>
                <a:ea typeface="HGMaruGothicMPRO" panose="020F0600000000000000" pitchFamily="34" charset="-128"/>
              </a:rPr>
              <a:t>	</a:t>
            </a:r>
            <a:r>
              <a:rPr lang="ja-JP" altLang="en-US" sz="2200" dirty="0">
                <a:latin typeface="HGMaruGothicMPRO" panose="020F0600000000000000" pitchFamily="34" charset="-128"/>
                <a:ea typeface="HGMaruGothicMPRO" panose="020F0600000000000000" pitchFamily="34" charset="-128"/>
              </a:rPr>
              <a:t>ゲームＡＩ</a:t>
            </a:r>
            <a:r>
              <a:rPr lang="en-US" altLang="ja-JP" sz="2200" dirty="0">
                <a:latin typeface="HGMaruGothicMPRO" panose="020F0600000000000000" pitchFamily="34" charset="-128"/>
                <a:ea typeface="HGMaruGothicMPRO" panose="020F0600000000000000" pitchFamily="34" charset="-128"/>
              </a:rPr>
              <a:t>	</a:t>
            </a:r>
            <a:r>
              <a:rPr lang="ja-JP" altLang="en-US" sz="2200" dirty="0">
                <a:latin typeface="HGMaruGothicMPRO" panose="020F0600000000000000" pitchFamily="34" charset="-128"/>
                <a:ea typeface="HGMaruGothicMPRO" panose="020F0600000000000000" pitchFamily="34" charset="-128"/>
              </a:rPr>
              <a:t>自動運転</a:t>
            </a:r>
            <a:endParaRPr lang="en-US" altLang="ja-JP" sz="2200" dirty="0">
              <a:latin typeface="HGMaruGothicMPRO" panose="020F0600000000000000" pitchFamily="34" charset="-128"/>
              <a:ea typeface="HGMaruGothicMPRO" panose="020F0600000000000000" pitchFamily="34" charset="-128"/>
            </a:endParaRPr>
          </a:p>
        </p:txBody>
      </p:sp>
    </p:spTree>
    <p:extLst>
      <p:ext uri="{BB962C8B-B14F-4D97-AF65-F5344CB8AC3E}">
        <p14:creationId xmlns:p14="http://schemas.microsoft.com/office/powerpoint/2010/main" val="29746942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48FC6-07CA-C365-95C7-889650FEAA37}"/>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C623A8DC-C2AA-A987-DE40-7CE45F778424}"/>
              </a:ext>
            </a:extLst>
          </p:cNvPr>
          <p:cNvGraphicFramePr>
            <a:graphicFrameLocks noGrp="1"/>
          </p:cNvGraphicFramePr>
          <p:nvPr>
            <p:extLst>
              <p:ext uri="{D42A27DB-BD31-4B8C-83A1-F6EECF244321}">
                <p14:modId xmlns:p14="http://schemas.microsoft.com/office/powerpoint/2010/main" val="2781458123"/>
              </p:ext>
            </p:extLst>
          </p:nvPr>
        </p:nvGraphicFramePr>
        <p:xfrm>
          <a:off x="1068635" y="3301404"/>
          <a:ext cx="9771960" cy="2592000"/>
        </p:xfrm>
        <a:graphic>
          <a:graphicData uri="http://schemas.openxmlformats.org/drawingml/2006/table">
            <a:tbl>
              <a:tblPr firstRow="1" bandRow="1">
                <a:tableStyleId>{5C22544A-7EE6-4342-B048-85BDC9FD1C3A}</a:tableStyleId>
              </a:tblPr>
              <a:tblGrid>
                <a:gridCol w="3257320">
                  <a:extLst>
                    <a:ext uri="{9D8B030D-6E8A-4147-A177-3AD203B41FA5}">
                      <a16:colId xmlns:a16="http://schemas.microsoft.com/office/drawing/2014/main" val="1717512231"/>
                    </a:ext>
                  </a:extLst>
                </a:gridCol>
                <a:gridCol w="3154498">
                  <a:extLst>
                    <a:ext uri="{9D8B030D-6E8A-4147-A177-3AD203B41FA5}">
                      <a16:colId xmlns:a16="http://schemas.microsoft.com/office/drawing/2014/main" val="2742458070"/>
                    </a:ext>
                  </a:extLst>
                </a:gridCol>
                <a:gridCol w="3360142">
                  <a:extLst>
                    <a:ext uri="{9D8B030D-6E8A-4147-A177-3AD203B41FA5}">
                      <a16:colId xmlns:a16="http://schemas.microsoft.com/office/drawing/2014/main" val="3551187916"/>
                    </a:ext>
                  </a:extLst>
                </a:gridCol>
              </a:tblGrid>
              <a:tr h="648000">
                <a:tc>
                  <a:txBody>
                    <a:bodyPr/>
                    <a:lstStyle/>
                    <a:p>
                      <a:pPr algn="ctr">
                        <a:lnSpc>
                          <a:spcPts val="2880"/>
                        </a:lnSpc>
                      </a:pPr>
                      <a:r>
                        <a:rPr kumimoji="1" lang="ja-JP" altLang="en-US" sz="2400" b="0" dirty="0">
                          <a:solidFill>
                            <a:schemeClr val="tx1"/>
                          </a:solidFill>
                          <a:latin typeface="HGPｺﾞｼｯｸE" panose="020B0900000000000000" pitchFamily="50" charset="-128"/>
                          <a:ea typeface="HGPｺﾞｼｯｸE" panose="020B0900000000000000" pitchFamily="50" charset="-128"/>
                        </a:rPr>
                        <a:t>学習方法</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ts val="2880"/>
                        </a:lnSpc>
                      </a:pPr>
                      <a:r>
                        <a:rPr kumimoji="1" lang="ja-JP" altLang="en-US" sz="2400" b="0" dirty="0">
                          <a:solidFill>
                            <a:schemeClr val="tx1"/>
                          </a:solidFill>
                          <a:latin typeface="HGPｺﾞｼｯｸE" panose="020B0900000000000000" pitchFamily="50" charset="-128"/>
                          <a:ea typeface="HGPｺﾞｼｯｸE" panose="020B0900000000000000" pitchFamily="50" charset="-128"/>
                        </a:rPr>
                        <a:t>正解データ</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ts val="2880"/>
                        </a:lnSpc>
                      </a:pPr>
                      <a:r>
                        <a:rPr kumimoji="1" lang="ja-JP" altLang="en-US" sz="2400" b="0" dirty="0">
                          <a:solidFill>
                            <a:schemeClr val="tx1"/>
                          </a:solidFill>
                          <a:latin typeface="HGPｺﾞｼｯｸE" panose="020B0900000000000000" pitchFamily="50" charset="-128"/>
                          <a:ea typeface="HGPｺﾞｼｯｸE" panose="020B0900000000000000" pitchFamily="50" charset="-128"/>
                        </a:rPr>
                        <a:t>代表例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982958419"/>
                  </a:ext>
                </a:extLst>
              </a:tr>
              <a:tr h="648000">
                <a:tc>
                  <a:txBody>
                    <a:bodyPr/>
                    <a:lstStyle/>
                    <a:p>
                      <a:pPr algn="ctr">
                        <a:lnSpc>
                          <a:spcPts val="2880"/>
                        </a:lnSpc>
                      </a:pPr>
                      <a:r>
                        <a:rPr kumimoji="1" lang="ja-JP" altLang="en-US" sz="2400" b="0" dirty="0">
                          <a:solidFill>
                            <a:schemeClr val="tx1"/>
                          </a:solidFill>
                          <a:latin typeface="HGPｺﾞｼｯｸE" panose="020B0900000000000000" pitchFamily="50" charset="-128"/>
                          <a:ea typeface="HGPｺﾞｼｯｸE" panose="020B0900000000000000" pitchFamily="50" charset="-128"/>
                        </a:rPr>
                        <a:t>教師あり学習</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ts val="2880"/>
                        </a:lnSpc>
                      </a:pPr>
                      <a:r>
                        <a:rPr kumimoji="1" lang="ja-JP" altLang="en-US" sz="2400" b="1" dirty="0">
                          <a:solidFill>
                            <a:schemeClr val="tx1"/>
                          </a:solidFill>
                          <a:latin typeface="HG丸ｺﾞｼｯｸM-PRO" panose="020F0600000000000000" pitchFamily="50" charset="-128"/>
                          <a:ea typeface="HG丸ｺﾞｼｯｸM-PRO" panose="020F0600000000000000" pitchFamily="50" charset="-128"/>
                        </a:rPr>
                        <a:t>あり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880"/>
                        </a:lnSpc>
                      </a:pPr>
                      <a:r>
                        <a:rPr kumimoji="1" lang="ja-JP" altLang="en-US" sz="2400" b="1" dirty="0">
                          <a:solidFill>
                            <a:schemeClr val="tx1"/>
                          </a:solidFill>
                          <a:latin typeface="HG丸ｺﾞｼｯｸM-PRO" panose="020F0600000000000000" pitchFamily="50" charset="-128"/>
                          <a:ea typeface="HG丸ｺﾞｼｯｸM-PRO" panose="020F0600000000000000" pitchFamily="50" charset="-128"/>
                        </a:rPr>
                        <a:t>売上予測</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7216379"/>
                  </a:ext>
                </a:extLst>
              </a:tr>
              <a:tr h="648000">
                <a:tc>
                  <a:txBody>
                    <a:bodyPr/>
                    <a:lstStyle/>
                    <a:p>
                      <a:pPr algn="ctr">
                        <a:lnSpc>
                          <a:spcPts val="2880"/>
                        </a:lnSpc>
                      </a:pPr>
                      <a:r>
                        <a:rPr kumimoji="1" lang="ja-JP" altLang="en-US" sz="2400" b="0" dirty="0">
                          <a:solidFill>
                            <a:schemeClr val="tx1"/>
                          </a:solidFill>
                          <a:latin typeface="HGPｺﾞｼｯｸE" panose="020B0900000000000000" pitchFamily="50" charset="-128"/>
                          <a:ea typeface="HGPｺﾞｼｯｸE" panose="020B0900000000000000" pitchFamily="50" charset="-128"/>
                        </a:rPr>
                        <a:t>教師なし学習</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ts val="2880"/>
                        </a:lnSpc>
                      </a:pPr>
                      <a:r>
                        <a:rPr kumimoji="1" lang="ja-JP" altLang="en-US" sz="2400" b="1" dirty="0">
                          <a:solidFill>
                            <a:schemeClr val="tx1"/>
                          </a:solidFill>
                          <a:latin typeface="HG丸ｺﾞｼｯｸM-PRO" panose="020F0600000000000000" pitchFamily="50" charset="-128"/>
                          <a:ea typeface="HG丸ｺﾞｼｯｸM-PRO" panose="020F0600000000000000" pitchFamily="50" charset="-128"/>
                        </a:rPr>
                        <a:t>なし</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880"/>
                        </a:lnSpc>
                      </a:pPr>
                      <a:r>
                        <a:rPr kumimoji="1" lang="ja-JP" altLang="en-US" sz="2400" b="1" dirty="0">
                          <a:solidFill>
                            <a:schemeClr val="tx1"/>
                          </a:solidFill>
                          <a:latin typeface="HG丸ｺﾞｼｯｸM-PRO" panose="020F0600000000000000" pitchFamily="50" charset="-128"/>
                          <a:ea typeface="HG丸ｺﾞｼｯｸM-PRO" panose="020F0600000000000000" pitchFamily="50" charset="-128"/>
                        </a:rPr>
                        <a:t>類似画像のグループ化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46537211"/>
                  </a:ext>
                </a:extLst>
              </a:tr>
              <a:tr h="648000">
                <a:tc>
                  <a:txBody>
                    <a:bodyPr/>
                    <a:lstStyle/>
                    <a:p>
                      <a:pPr algn="ctr">
                        <a:lnSpc>
                          <a:spcPts val="2880"/>
                        </a:lnSpc>
                      </a:pPr>
                      <a:r>
                        <a:rPr kumimoji="1" lang="ja-JP" altLang="en-US" sz="2400" b="0" dirty="0">
                          <a:solidFill>
                            <a:schemeClr val="tx1"/>
                          </a:solidFill>
                          <a:latin typeface="HGPｺﾞｼｯｸE" panose="020B0900000000000000" pitchFamily="50" charset="-128"/>
                          <a:ea typeface="HGPｺﾞｼｯｸE" panose="020B0900000000000000" pitchFamily="50" charset="-128"/>
                        </a:rPr>
                        <a:t>機械学習</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ts val="2880"/>
                        </a:lnSpc>
                      </a:pPr>
                      <a:r>
                        <a:rPr kumimoji="1" lang="ja-JP" altLang="en-US" sz="2400" b="1" dirty="0">
                          <a:solidFill>
                            <a:schemeClr val="tx1"/>
                          </a:solidFill>
                          <a:latin typeface="HG丸ｺﾞｼｯｸM-PRO" panose="020F0600000000000000" pitchFamily="50" charset="-128"/>
                          <a:ea typeface="HG丸ｺﾞｼｯｸM-PRO" panose="020F0600000000000000" pitchFamily="50" charset="-128"/>
                        </a:rPr>
                        <a:t>報酬</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880"/>
                        </a:lnSpc>
                      </a:pPr>
                      <a:r>
                        <a:rPr kumimoji="1" lang="ja-JP" altLang="en-US" sz="2400" b="1" dirty="0">
                          <a:solidFill>
                            <a:schemeClr val="tx1"/>
                          </a:solidFill>
                          <a:latin typeface="HG丸ｺﾞｼｯｸM-PRO" panose="020F0600000000000000" pitchFamily="50" charset="-128"/>
                          <a:ea typeface="HG丸ｺﾞｼｯｸM-PRO" panose="020F0600000000000000" pitchFamily="50" charset="-128"/>
                        </a:rPr>
                        <a:t>自動運転</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4043809"/>
                  </a:ext>
                </a:extLst>
              </a:tr>
            </a:tbl>
          </a:graphicData>
        </a:graphic>
      </p:graphicFrame>
      <p:grpSp>
        <p:nvGrpSpPr>
          <p:cNvPr id="10" name="グループ化 9">
            <a:extLst>
              <a:ext uri="{FF2B5EF4-FFF2-40B4-BE49-F238E27FC236}">
                <a16:creationId xmlns:a16="http://schemas.microsoft.com/office/drawing/2014/main" id="{B426AA77-046C-44E1-83D4-A6D41DD95046}"/>
              </a:ext>
            </a:extLst>
          </p:cNvPr>
          <p:cNvGrpSpPr/>
          <p:nvPr/>
        </p:nvGrpSpPr>
        <p:grpSpPr>
          <a:xfrm>
            <a:off x="0" y="-47041"/>
            <a:ext cx="12192001" cy="6905041"/>
            <a:chOff x="0" y="-47041"/>
            <a:chExt cx="12192001" cy="6905041"/>
          </a:xfrm>
        </p:grpSpPr>
        <p:pic>
          <p:nvPicPr>
            <p:cNvPr id="11" name="object 3">
              <a:extLst>
                <a:ext uri="{FF2B5EF4-FFF2-40B4-BE49-F238E27FC236}">
                  <a16:creationId xmlns:a16="http://schemas.microsoft.com/office/drawing/2014/main" id="{3759602B-FCCB-4954-B878-1AB0F1C70C0E}"/>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2" name="正方形/長方形 11">
              <a:extLst>
                <a:ext uri="{FF2B5EF4-FFF2-40B4-BE49-F238E27FC236}">
                  <a16:creationId xmlns:a16="http://schemas.microsoft.com/office/drawing/2014/main" id="{2021D64C-1AA0-4291-9D70-AF19D36EC25C}"/>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機械学習のまとめ</a:t>
              </a:r>
            </a:p>
          </p:txBody>
        </p:sp>
        <p:pic>
          <p:nvPicPr>
            <p:cNvPr id="13" name="object 3">
              <a:extLst>
                <a:ext uri="{FF2B5EF4-FFF2-40B4-BE49-F238E27FC236}">
                  <a16:creationId xmlns:a16="http://schemas.microsoft.com/office/drawing/2014/main" id="{D2DAAD1B-6640-43AA-8822-64C11430CB08}"/>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4" name="object 6">
              <a:extLst>
                <a:ext uri="{FF2B5EF4-FFF2-40B4-BE49-F238E27FC236}">
                  <a16:creationId xmlns:a16="http://schemas.microsoft.com/office/drawing/2014/main" id="{1046C8D0-672B-4540-B089-9A52B0BD586E}"/>
                </a:ext>
              </a:extLst>
            </p:cNvPr>
            <p:cNvGrpSpPr/>
            <p:nvPr/>
          </p:nvGrpSpPr>
          <p:grpSpPr>
            <a:xfrm>
              <a:off x="131445" y="203359"/>
              <a:ext cx="11929110" cy="657225"/>
              <a:chOff x="186258" y="210936"/>
              <a:chExt cx="11929110" cy="657225"/>
            </a:xfrm>
          </p:grpSpPr>
          <p:sp>
            <p:nvSpPr>
              <p:cNvPr id="15" name="object 7">
                <a:extLst>
                  <a:ext uri="{FF2B5EF4-FFF2-40B4-BE49-F238E27FC236}">
                    <a16:creationId xmlns:a16="http://schemas.microsoft.com/office/drawing/2014/main" id="{00C05783-2463-4A64-BF5F-6B81EAAFBFE9}"/>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6" name="object 8">
                <a:extLst>
                  <a:ext uri="{FF2B5EF4-FFF2-40B4-BE49-F238E27FC236}">
                    <a16:creationId xmlns:a16="http://schemas.microsoft.com/office/drawing/2014/main" id="{F5B3D130-60A0-4CCC-8CC2-E4A57383E0EB}"/>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7" name="object 9">
                <a:extLst>
                  <a:ext uri="{FF2B5EF4-FFF2-40B4-BE49-F238E27FC236}">
                    <a16:creationId xmlns:a16="http://schemas.microsoft.com/office/drawing/2014/main" id="{CFD72480-0368-44BD-B826-15CB4BD3BA2F}"/>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8" name="object 10">
                <a:extLst>
                  <a:ext uri="{FF2B5EF4-FFF2-40B4-BE49-F238E27FC236}">
                    <a16:creationId xmlns:a16="http://schemas.microsoft.com/office/drawing/2014/main" id="{E0617AC3-F4E3-42B6-A190-1CFC67C2CF2F}"/>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9" name="object 11">
                <a:extLst>
                  <a:ext uri="{FF2B5EF4-FFF2-40B4-BE49-F238E27FC236}">
                    <a16:creationId xmlns:a16="http://schemas.microsoft.com/office/drawing/2014/main" id="{98E6E845-E17C-42B0-900E-F6B318044907}"/>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0" name="object 12">
                <a:extLst>
                  <a:ext uri="{FF2B5EF4-FFF2-40B4-BE49-F238E27FC236}">
                    <a16:creationId xmlns:a16="http://schemas.microsoft.com/office/drawing/2014/main" id="{80EA1EB1-A3C8-40D2-8B07-62A998A4993C}"/>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21" name="object 13">
                <a:extLst>
                  <a:ext uri="{FF2B5EF4-FFF2-40B4-BE49-F238E27FC236}">
                    <a16:creationId xmlns:a16="http://schemas.microsoft.com/office/drawing/2014/main" id="{5F8CD2C5-AC44-4843-B489-2F2F55F0C92E}"/>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2" name="object 14">
                <a:extLst>
                  <a:ext uri="{FF2B5EF4-FFF2-40B4-BE49-F238E27FC236}">
                    <a16:creationId xmlns:a16="http://schemas.microsoft.com/office/drawing/2014/main" id="{59D3E175-6E2A-4A36-9CBD-2EA9EE697749}"/>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3" name="object 15">
                <a:extLst>
                  <a:ext uri="{FF2B5EF4-FFF2-40B4-BE49-F238E27FC236}">
                    <a16:creationId xmlns:a16="http://schemas.microsoft.com/office/drawing/2014/main" id="{69B6640B-CA7F-4C06-B0A8-E92AEB25B160}"/>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4" name="object 16">
                <a:extLst>
                  <a:ext uri="{FF2B5EF4-FFF2-40B4-BE49-F238E27FC236}">
                    <a16:creationId xmlns:a16="http://schemas.microsoft.com/office/drawing/2014/main" id="{D00E1591-6184-47A5-AD79-F5E358182EED}"/>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5" name="object 17">
                <a:extLst>
                  <a:ext uri="{FF2B5EF4-FFF2-40B4-BE49-F238E27FC236}">
                    <a16:creationId xmlns:a16="http://schemas.microsoft.com/office/drawing/2014/main" id="{533D0742-7032-4FB0-8425-340F54DBE690}"/>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6" name="object 18">
                <a:extLst>
                  <a:ext uri="{FF2B5EF4-FFF2-40B4-BE49-F238E27FC236}">
                    <a16:creationId xmlns:a16="http://schemas.microsoft.com/office/drawing/2014/main" id="{1999C47D-2EA1-4F41-8831-1E9CDFEDCB8D}"/>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7" name="object 19">
                <a:extLst>
                  <a:ext uri="{FF2B5EF4-FFF2-40B4-BE49-F238E27FC236}">
                    <a16:creationId xmlns:a16="http://schemas.microsoft.com/office/drawing/2014/main" id="{9D274007-02CC-4387-9B37-447A8F701669}"/>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8" name="object 20">
                <a:extLst>
                  <a:ext uri="{FF2B5EF4-FFF2-40B4-BE49-F238E27FC236}">
                    <a16:creationId xmlns:a16="http://schemas.microsoft.com/office/drawing/2014/main" id="{7814B860-138B-4472-8653-8B1664E269B5}"/>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9" name="object 21">
                <a:extLst>
                  <a:ext uri="{FF2B5EF4-FFF2-40B4-BE49-F238E27FC236}">
                    <a16:creationId xmlns:a16="http://schemas.microsoft.com/office/drawing/2014/main" id="{B92A3303-7665-4FCA-B502-3288BA8E80CC}"/>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0" name="object 22">
                <a:extLst>
                  <a:ext uri="{FF2B5EF4-FFF2-40B4-BE49-F238E27FC236}">
                    <a16:creationId xmlns:a16="http://schemas.microsoft.com/office/drawing/2014/main" id="{E3F38B6A-A212-4B7E-BB71-9F04AE9877CC}"/>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31" name="object 23">
                <a:extLst>
                  <a:ext uri="{FF2B5EF4-FFF2-40B4-BE49-F238E27FC236}">
                    <a16:creationId xmlns:a16="http://schemas.microsoft.com/office/drawing/2014/main" id="{089E0713-3C41-48E1-8854-895B923BD6D7}"/>
                  </a:ext>
                </a:extLst>
              </p:cNvPr>
              <p:cNvPicPr/>
              <p:nvPr/>
            </p:nvPicPr>
            <p:blipFill>
              <a:blip r:embed="rId4" cstate="print"/>
              <a:stretch>
                <a:fillRect/>
              </a:stretch>
            </p:blipFill>
            <p:spPr>
              <a:xfrm>
                <a:off x="12026795" y="575918"/>
                <a:ext cx="88216" cy="97080"/>
              </a:xfrm>
              <a:prstGeom prst="rect">
                <a:avLst/>
              </a:prstGeom>
            </p:spPr>
          </p:pic>
          <p:sp>
            <p:nvSpPr>
              <p:cNvPr id="32" name="object 24">
                <a:extLst>
                  <a:ext uri="{FF2B5EF4-FFF2-40B4-BE49-F238E27FC236}">
                    <a16:creationId xmlns:a16="http://schemas.microsoft.com/office/drawing/2014/main" id="{407D3821-2D29-4288-B8A3-7565ACA1E0D3}"/>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3" name="object 25">
                <a:extLst>
                  <a:ext uri="{FF2B5EF4-FFF2-40B4-BE49-F238E27FC236}">
                    <a16:creationId xmlns:a16="http://schemas.microsoft.com/office/drawing/2014/main" id="{001A37F5-FD2B-4C21-9F65-C6274277803B}"/>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4" name="object 26">
                <a:extLst>
                  <a:ext uri="{FF2B5EF4-FFF2-40B4-BE49-F238E27FC236}">
                    <a16:creationId xmlns:a16="http://schemas.microsoft.com/office/drawing/2014/main" id="{A28C81A0-9348-44AD-8CEC-987BBA31ACCF}"/>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5" name="object 27">
                <a:extLst>
                  <a:ext uri="{FF2B5EF4-FFF2-40B4-BE49-F238E27FC236}">
                    <a16:creationId xmlns:a16="http://schemas.microsoft.com/office/drawing/2014/main" id="{AA9145CB-53B3-4247-B0A6-1D6FB1975ED8}"/>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6" name="object 28">
                <a:extLst>
                  <a:ext uri="{FF2B5EF4-FFF2-40B4-BE49-F238E27FC236}">
                    <a16:creationId xmlns:a16="http://schemas.microsoft.com/office/drawing/2014/main" id="{416A19B7-B654-446C-B1DF-72E433231FAC}"/>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7" name="object 29">
                <a:extLst>
                  <a:ext uri="{FF2B5EF4-FFF2-40B4-BE49-F238E27FC236}">
                    <a16:creationId xmlns:a16="http://schemas.microsoft.com/office/drawing/2014/main" id="{35C5DDD9-0B7D-4C58-BCBF-E97B1D3E12B9}"/>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8" name="object 30">
                <a:extLst>
                  <a:ext uri="{FF2B5EF4-FFF2-40B4-BE49-F238E27FC236}">
                    <a16:creationId xmlns:a16="http://schemas.microsoft.com/office/drawing/2014/main" id="{6EC34BC1-5750-4EF3-B261-CCD0AE81E81F}"/>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9" name="object 31">
                <a:extLst>
                  <a:ext uri="{FF2B5EF4-FFF2-40B4-BE49-F238E27FC236}">
                    <a16:creationId xmlns:a16="http://schemas.microsoft.com/office/drawing/2014/main" id="{F8D5F98C-02C4-4BF3-9C8C-003B8E56D151}"/>
                  </a:ext>
                </a:extLst>
              </p:cNvPr>
              <p:cNvPicPr/>
              <p:nvPr/>
            </p:nvPicPr>
            <p:blipFill>
              <a:blip r:embed="rId5" cstate="print"/>
              <a:stretch>
                <a:fillRect/>
              </a:stretch>
            </p:blipFill>
            <p:spPr>
              <a:xfrm>
                <a:off x="10546225" y="211835"/>
                <a:ext cx="139128" cy="139128"/>
              </a:xfrm>
              <a:prstGeom prst="rect">
                <a:avLst/>
              </a:prstGeom>
            </p:spPr>
          </p:pic>
          <p:pic>
            <p:nvPicPr>
              <p:cNvPr id="40" name="object 32">
                <a:extLst>
                  <a:ext uri="{FF2B5EF4-FFF2-40B4-BE49-F238E27FC236}">
                    <a16:creationId xmlns:a16="http://schemas.microsoft.com/office/drawing/2014/main" id="{741CE73A-9E63-454A-BBF7-413700D7A4B1}"/>
                  </a:ext>
                </a:extLst>
              </p:cNvPr>
              <p:cNvPicPr/>
              <p:nvPr/>
            </p:nvPicPr>
            <p:blipFill>
              <a:blip r:embed="rId6" cstate="print"/>
              <a:stretch>
                <a:fillRect/>
              </a:stretch>
            </p:blipFill>
            <p:spPr>
              <a:xfrm>
                <a:off x="9828669" y="360944"/>
                <a:ext cx="244449" cy="244449"/>
              </a:xfrm>
              <a:prstGeom prst="rect">
                <a:avLst/>
              </a:prstGeom>
            </p:spPr>
          </p:pic>
          <p:sp>
            <p:nvSpPr>
              <p:cNvPr id="41" name="object 33">
                <a:extLst>
                  <a:ext uri="{FF2B5EF4-FFF2-40B4-BE49-F238E27FC236}">
                    <a16:creationId xmlns:a16="http://schemas.microsoft.com/office/drawing/2014/main" id="{869FEBE9-A3A2-4A9A-A283-F59FA296699D}"/>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2" name="object 34">
                <a:extLst>
                  <a:ext uri="{FF2B5EF4-FFF2-40B4-BE49-F238E27FC236}">
                    <a16:creationId xmlns:a16="http://schemas.microsoft.com/office/drawing/2014/main" id="{5C961417-FA81-4570-9E36-469A28E730BF}"/>
                  </a:ext>
                </a:extLst>
              </p:cNvPr>
              <p:cNvPicPr/>
              <p:nvPr/>
            </p:nvPicPr>
            <p:blipFill>
              <a:blip r:embed="rId7" cstate="print"/>
              <a:stretch>
                <a:fillRect/>
              </a:stretch>
            </p:blipFill>
            <p:spPr>
              <a:xfrm>
                <a:off x="9688294" y="622557"/>
                <a:ext cx="160297" cy="160395"/>
              </a:xfrm>
              <a:prstGeom prst="rect">
                <a:avLst/>
              </a:prstGeom>
            </p:spPr>
          </p:pic>
          <p:sp>
            <p:nvSpPr>
              <p:cNvPr id="43" name="object 35">
                <a:extLst>
                  <a:ext uri="{FF2B5EF4-FFF2-40B4-BE49-F238E27FC236}">
                    <a16:creationId xmlns:a16="http://schemas.microsoft.com/office/drawing/2014/main" id="{36D6F7CC-97AE-4FD9-AA2B-CF9B1619CE6D}"/>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4" name="object 36">
                <a:extLst>
                  <a:ext uri="{FF2B5EF4-FFF2-40B4-BE49-F238E27FC236}">
                    <a16:creationId xmlns:a16="http://schemas.microsoft.com/office/drawing/2014/main" id="{5EB65233-7CAC-4124-A790-E708218A8B81}"/>
                  </a:ext>
                </a:extLst>
              </p:cNvPr>
              <p:cNvPicPr/>
              <p:nvPr/>
            </p:nvPicPr>
            <p:blipFill>
              <a:blip r:embed="rId8" cstate="print"/>
              <a:stretch>
                <a:fillRect/>
              </a:stretch>
            </p:blipFill>
            <p:spPr>
              <a:xfrm>
                <a:off x="9648025" y="373900"/>
                <a:ext cx="90690" cy="68618"/>
              </a:xfrm>
              <a:prstGeom prst="rect">
                <a:avLst/>
              </a:prstGeom>
            </p:spPr>
          </p:pic>
          <p:sp>
            <p:nvSpPr>
              <p:cNvPr id="45" name="object 37">
                <a:extLst>
                  <a:ext uri="{FF2B5EF4-FFF2-40B4-BE49-F238E27FC236}">
                    <a16:creationId xmlns:a16="http://schemas.microsoft.com/office/drawing/2014/main" id="{C09FAEDC-4A22-49E5-AE9E-DE1F8E38A6A5}"/>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6" name="object 38">
                <a:extLst>
                  <a:ext uri="{FF2B5EF4-FFF2-40B4-BE49-F238E27FC236}">
                    <a16:creationId xmlns:a16="http://schemas.microsoft.com/office/drawing/2014/main" id="{ED7D1E14-055E-43DE-A19E-0E6B7BDBE48B}"/>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7" name="object 39">
                <a:extLst>
                  <a:ext uri="{FF2B5EF4-FFF2-40B4-BE49-F238E27FC236}">
                    <a16:creationId xmlns:a16="http://schemas.microsoft.com/office/drawing/2014/main" id="{8DD22EEB-C8B6-4E01-B40F-B3D37FFB7702}"/>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8" name="object 40">
                <a:extLst>
                  <a:ext uri="{FF2B5EF4-FFF2-40B4-BE49-F238E27FC236}">
                    <a16:creationId xmlns:a16="http://schemas.microsoft.com/office/drawing/2014/main" id="{DCBDC8BF-3127-4F95-A4BC-95FB42D67880}"/>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9" name="object 41">
                <a:extLst>
                  <a:ext uri="{FF2B5EF4-FFF2-40B4-BE49-F238E27FC236}">
                    <a16:creationId xmlns:a16="http://schemas.microsoft.com/office/drawing/2014/main" id="{C78B7220-E2EF-418E-AE3C-5EBB5F405BD4}"/>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50" name="object 42">
                <a:extLst>
                  <a:ext uri="{FF2B5EF4-FFF2-40B4-BE49-F238E27FC236}">
                    <a16:creationId xmlns:a16="http://schemas.microsoft.com/office/drawing/2014/main" id="{7D131D27-D637-4770-98BD-207800934CC8}"/>
                  </a:ext>
                </a:extLst>
              </p:cNvPr>
              <p:cNvPicPr/>
              <p:nvPr/>
            </p:nvPicPr>
            <p:blipFill>
              <a:blip r:embed="rId9" cstate="print"/>
              <a:stretch>
                <a:fillRect/>
              </a:stretch>
            </p:blipFill>
            <p:spPr>
              <a:xfrm>
                <a:off x="10771367" y="253872"/>
                <a:ext cx="383006" cy="322630"/>
              </a:xfrm>
              <a:prstGeom prst="rect">
                <a:avLst/>
              </a:prstGeom>
            </p:spPr>
          </p:pic>
          <p:sp>
            <p:nvSpPr>
              <p:cNvPr id="51" name="object 43">
                <a:extLst>
                  <a:ext uri="{FF2B5EF4-FFF2-40B4-BE49-F238E27FC236}">
                    <a16:creationId xmlns:a16="http://schemas.microsoft.com/office/drawing/2014/main" id="{1D03EE51-6230-4990-BA4F-BD342070289A}"/>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2" name="object 44">
                <a:extLst>
                  <a:ext uri="{FF2B5EF4-FFF2-40B4-BE49-F238E27FC236}">
                    <a16:creationId xmlns:a16="http://schemas.microsoft.com/office/drawing/2014/main" id="{388B35A1-E1D1-4016-9526-CDEEBC174203}"/>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3" name="object 45">
                <a:extLst>
                  <a:ext uri="{FF2B5EF4-FFF2-40B4-BE49-F238E27FC236}">
                    <a16:creationId xmlns:a16="http://schemas.microsoft.com/office/drawing/2014/main" id="{8D454A35-B9F9-4D39-A3F5-C8606EE0F982}"/>
                  </a:ext>
                </a:extLst>
              </p:cNvPr>
              <p:cNvPicPr/>
              <p:nvPr/>
            </p:nvPicPr>
            <p:blipFill>
              <a:blip r:embed="rId10" cstate="print"/>
              <a:stretch>
                <a:fillRect/>
              </a:stretch>
            </p:blipFill>
            <p:spPr>
              <a:xfrm>
                <a:off x="10925962" y="472221"/>
                <a:ext cx="103212" cy="119964"/>
              </a:xfrm>
              <a:prstGeom prst="rect">
                <a:avLst/>
              </a:prstGeom>
            </p:spPr>
          </p:pic>
          <p:sp>
            <p:nvSpPr>
              <p:cNvPr id="54" name="object 46">
                <a:extLst>
                  <a:ext uri="{FF2B5EF4-FFF2-40B4-BE49-F238E27FC236}">
                    <a16:creationId xmlns:a16="http://schemas.microsoft.com/office/drawing/2014/main" id="{67516475-CE5D-4AE0-A517-4820A071C633}"/>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5" name="object 47">
                <a:extLst>
                  <a:ext uri="{FF2B5EF4-FFF2-40B4-BE49-F238E27FC236}">
                    <a16:creationId xmlns:a16="http://schemas.microsoft.com/office/drawing/2014/main" id="{624B1593-3BB1-4BCE-997F-F8DCAAE02614}"/>
                  </a:ext>
                </a:extLst>
              </p:cNvPr>
              <p:cNvPicPr/>
              <p:nvPr/>
            </p:nvPicPr>
            <p:blipFill>
              <a:blip r:embed="rId11" cstate="print"/>
              <a:stretch>
                <a:fillRect/>
              </a:stretch>
            </p:blipFill>
            <p:spPr>
              <a:xfrm>
                <a:off x="194951" y="260619"/>
                <a:ext cx="582104" cy="494753"/>
              </a:xfrm>
              <a:prstGeom prst="rect">
                <a:avLst/>
              </a:prstGeom>
            </p:spPr>
          </p:pic>
          <p:pic>
            <p:nvPicPr>
              <p:cNvPr id="56" name="object 48">
                <a:extLst>
                  <a:ext uri="{FF2B5EF4-FFF2-40B4-BE49-F238E27FC236}">
                    <a16:creationId xmlns:a16="http://schemas.microsoft.com/office/drawing/2014/main" id="{BA6C861C-04AA-41E9-BBD2-5B5F41105937}"/>
                  </a:ext>
                </a:extLst>
              </p:cNvPr>
              <p:cNvPicPr/>
              <p:nvPr/>
            </p:nvPicPr>
            <p:blipFill>
              <a:blip r:embed="rId12" cstate="print"/>
              <a:stretch>
                <a:fillRect/>
              </a:stretch>
            </p:blipFill>
            <p:spPr>
              <a:xfrm>
                <a:off x="186258" y="251942"/>
                <a:ext cx="599490" cy="512114"/>
              </a:xfrm>
              <a:prstGeom prst="rect">
                <a:avLst/>
              </a:prstGeom>
            </p:spPr>
          </p:pic>
        </p:grpSp>
      </p:grpSp>
      <p:grpSp>
        <p:nvGrpSpPr>
          <p:cNvPr id="57" name="グループ化 56">
            <a:extLst>
              <a:ext uri="{FF2B5EF4-FFF2-40B4-BE49-F238E27FC236}">
                <a16:creationId xmlns:a16="http://schemas.microsoft.com/office/drawing/2014/main" id="{DECF55A8-4EC4-4D17-BA67-24BE7C971E47}"/>
              </a:ext>
            </a:extLst>
          </p:cNvPr>
          <p:cNvGrpSpPr/>
          <p:nvPr/>
        </p:nvGrpSpPr>
        <p:grpSpPr>
          <a:xfrm>
            <a:off x="819372" y="1259331"/>
            <a:ext cx="10553255" cy="1594667"/>
            <a:chOff x="819372" y="1259331"/>
            <a:chExt cx="10553255" cy="1594667"/>
          </a:xfrm>
        </p:grpSpPr>
        <p:sp>
          <p:nvSpPr>
            <p:cNvPr id="58" name="テキスト ボックス 57">
              <a:extLst>
                <a:ext uri="{FF2B5EF4-FFF2-40B4-BE49-F238E27FC236}">
                  <a16:creationId xmlns:a16="http://schemas.microsoft.com/office/drawing/2014/main" id="{E012E546-4737-4B90-9FB1-A12549FBD38B}"/>
                </a:ext>
              </a:extLst>
            </p:cNvPr>
            <p:cNvSpPr txBox="1"/>
            <p:nvPr/>
          </p:nvSpPr>
          <p:spPr>
            <a:xfrm>
              <a:off x="819372" y="1259331"/>
              <a:ext cx="10553255" cy="1594667"/>
            </a:xfrm>
            <a:prstGeom prst="rect">
              <a:avLst/>
            </a:prstGeom>
            <a:noFill/>
          </p:spPr>
          <p:txBody>
            <a:bodyPr wrap="square" rtlCol="0">
              <a:spAutoFit/>
            </a:bodyPr>
            <a:lstStyle/>
            <a:p>
              <a:pPr>
                <a:spcAft>
                  <a:spcPts val="20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機械学習はＡＩの「頭脳」を鍛えるプロセスです。　</a:t>
              </a:r>
              <a:endParaRPr lang="en-US" altLang="ja-JP" sz="2800" b="1" dirty="0">
                <a:solidFill>
                  <a:schemeClr val="accent5">
                    <a:lumMod val="60000"/>
                    <a:lumOff val="40000"/>
                  </a:schemeClr>
                </a:solidFill>
                <a:latin typeface="BIZ UDPゴシック" panose="020B0400000000000000" pitchFamily="50" charset="-128"/>
                <a:ea typeface="BIZ UDPゴシック" panose="020B0400000000000000" pitchFamily="50" charset="-128"/>
              </a:endParaRPr>
            </a:p>
            <a:p>
              <a:pPr marL="309600">
                <a:lnSpc>
                  <a:spcPts val="3400"/>
                </a:lnSpc>
              </a:pPr>
              <a:r>
                <a:rPr lang="ja-JP" altLang="en-US" sz="2400" dirty="0">
                  <a:latin typeface="HGMaruGothicMPRO" panose="020F0600000000000000" pitchFamily="34" charset="-128"/>
                  <a:ea typeface="HGMaruGothicMPRO" panose="020F0600000000000000" pitchFamily="34" charset="-128"/>
                </a:rPr>
                <a:t>機械学習の３つの方法を目的に応じて使いわけます。</a:t>
              </a:r>
            </a:p>
            <a:p>
              <a:pPr marL="309600">
                <a:lnSpc>
                  <a:spcPts val="3400"/>
                </a:lnSpc>
              </a:pPr>
              <a:r>
                <a:rPr lang="ja-JP" altLang="en-US" sz="2400" dirty="0">
                  <a:latin typeface="HGMaruGothicMPRO" panose="020F0600000000000000" pitchFamily="34" charset="-128"/>
                  <a:ea typeface="HGMaruGothicMPRO" panose="020F0600000000000000" pitchFamily="34" charset="-128"/>
                </a:rPr>
                <a:t>→それぞれの特徴を理解し、目的に合わせて使い分けることが重要です。</a:t>
              </a:r>
            </a:p>
          </p:txBody>
        </p:sp>
        <p:cxnSp>
          <p:nvCxnSpPr>
            <p:cNvPr id="59" name="直線コネクタ 58">
              <a:extLst>
                <a:ext uri="{FF2B5EF4-FFF2-40B4-BE49-F238E27FC236}">
                  <a16:creationId xmlns:a16="http://schemas.microsoft.com/office/drawing/2014/main" id="{FB5DC200-7788-474E-9CB9-BAFD4298CE5B}"/>
                </a:ext>
              </a:extLst>
            </p:cNvPr>
            <p:cNvCxnSpPr>
              <a:cxnSpLocks/>
            </p:cNvCxnSpPr>
            <p:nvPr/>
          </p:nvCxnSpPr>
          <p:spPr>
            <a:xfrm>
              <a:off x="923109" y="1760076"/>
              <a:ext cx="7253328"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1995630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515FE7-B458-F6D6-08F3-E15465583D4B}"/>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CE7D241-C4A4-F9E8-EBAF-C57D07BED3C1}"/>
              </a:ext>
            </a:extLst>
          </p:cNvPr>
          <p:cNvSpPr txBox="1"/>
          <p:nvPr/>
        </p:nvSpPr>
        <p:spPr>
          <a:xfrm>
            <a:off x="1274245" y="1904797"/>
            <a:ext cx="9643509" cy="1015663"/>
          </a:xfrm>
          <a:prstGeom prst="rect">
            <a:avLst/>
          </a:prstGeom>
          <a:noFill/>
        </p:spPr>
        <p:txBody>
          <a:bodyPr wrap="square" rtlCol="0">
            <a:spAutoFit/>
          </a:bodyPr>
          <a:lstStyle/>
          <a:p>
            <a:pPr algn="ctr"/>
            <a:endParaRPr kumimoji="1" lang="ja-JP" altLang="en-US" sz="6000" dirty="0">
              <a:solidFill>
                <a:srgbClr val="414E5A"/>
              </a:solidFill>
              <a:latin typeface="ＭＳ ゴシック" panose="020B0609070205080204" pitchFamily="49" charset="-128"/>
              <a:ea typeface="ＭＳ ゴシック" panose="020B0609070205080204" pitchFamily="49" charset="-128"/>
            </a:endParaRPr>
          </a:p>
        </p:txBody>
      </p:sp>
      <p:grpSp>
        <p:nvGrpSpPr>
          <p:cNvPr id="7" name="グループ化 6">
            <a:extLst>
              <a:ext uri="{FF2B5EF4-FFF2-40B4-BE49-F238E27FC236}">
                <a16:creationId xmlns:a16="http://schemas.microsoft.com/office/drawing/2014/main" id="{1A28084B-117D-4C33-B4E4-EF7165DB82A7}"/>
              </a:ext>
            </a:extLst>
          </p:cNvPr>
          <p:cNvGrpSpPr/>
          <p:nvPr/>
        </p:nvGrpSpPr>
        <p:grpSpPr>
          <a:xfrm>
            <a:off x="0" y="0"/>
            <a:ext cx="12192001" cy="6858000"/>
            <a:chOff x="0" y="0"/>
            <a:chExt cx="12192001" cy="6858000"/>
          </a:xfrm>
        </p:grpSpPr>
        <p:pic>
          <p:nvPicPr>
            <p:cNvPr id="8" name="object 3">
              <a:extLst>
                <a:ext uri="{FF2B5EF4-FFF2-40B4-BE49-F238E27FC236}">
                  <a16:creationId xmlns:a16="http://schemas.microsoft.com/office/drawing/2014/main" id="{10E16C1B-8D77-47F1-9FAF-D14762FFE57A}"/>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9" name="object 3">
              <a:extLst>
                <a:ext uri="{FF2B5EF4-FFF2-40B4-BE49-F238E27FC236}">
                  <a16:creationId xmlns:a16="http://schemas.microsoft.com/office/drawing/2014/main" id="{C28F8CC2-82D8-49DA-B5C4-18EBAA7F24D9}"/>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12" name="テキスト ボックス 11">
            <a:extLst>
              <a:ext uri="{FF2B5EF4-FFF2-40B4-BE49-F238E27FC236}">
                <a16:creationId xmlns:a16="http://schemas.microsoft.com/office/drawing/2014/main" id="{0AD8A4CA-9DC2-4533-B8B5-4A525D9A7A37}"/>
              </a:ext>
            </a:extLst>
          </p:cNvPr>
          <p:cNvSpPr txBox="1"/>
          <p:nvPr/>
        </p:nvSpPr>
        <p:spPr>
          <a:xfrm>
            <a:off x="696000" y="2921168"/>
            <a:ext cx="10800000" cy="1015663"/>
          </a:xfrm>
          <a:prstGeom prst="rect">
            <a:avLst/>
          </a:prstGeom>
          <a:noFill/>
        </p:spPr>
        <p:txBody>
          <a:bodyPr wrap="square" rtlCol="0">
            <a:spAutoFit/>
          </a:bodyPr>
          <a:lstStyle/>
          <a:p>
            <a:pPr algn="ctr"/>
            <a:r>
              <a:rPr lang="ja-JP" altLang="en-US" sz="6000" dirty="0">
                <a:latin typeface="ＭＳ ゴシック" panose="020B0609070205080204" pitchFamily="49" charset="-128"/>
                <a:ea typeface="ＭＳ ゴシック" panose="020B0609070205080204" pitchFamily="49" charset="-128"/>
              </a:rPr>
              <a:t>３</a:t>
            </a:r>
            <a:r>
              <a:rPr lang="en-US" altLang="ja-JP" sz="6000" dirty="0">
                <a:latin typeface="ＭＳ ゴシック" panose="020B0609070205080204" pitchFamily="49" charset="-128"/>
                <a:ea typeface="ＭＳ ゴシック" panose="020B0609070205080204" pitchFamily="49" charset="-128"/>
              </a:rPr>
              <a:t>.</a:t>
            </a:r>
            <a:r>
              <a:rPr lang="ja-JP" altLang="en-US" sz="6000" dirty="0">
                <a:latin typeface="ＭＳ ゴシック" panose="020B0609070205080204" pitchFamily="49" charset="-128"/>
                <a:ea typeface="ＭＳ ゴシック" panose="020B0609070205080204" pitchFamily="49" charset="-128"/>
              </a:rPr>
              <a:t>進化する機械学習</a:t>
            </a:r>
            <a:endParaRPr kumimoji="1" lang="ja-JP" altLang="en-US" sz="6000" dirty="0">
              <a:latin typeface="ＭＳ ゴシック" panose="020B0609070205080204" pitchFamily="49" charset="-128"/>
              <a:ea typeface="ＭＳ ゴシック" panose="020B0609070205080204" pitchFamily="49" charset="-128"/>
            </a:endParaRPr>
          </a:p>
        </p:txBody>
      </p:sp>
      <p:sp>
        <p:nvSpPr>
          <p:cNvPr id="13" name="テキスト ボックス 12">
            <a:extLst>
              <a:ext uri="{FF2B5EF4-FFF2-40B4-BE49-F238E27FC236}">
                <a16:creationId xmlns:a16="http://schemas.microsoft.com/office/drawing/2014/main" id="{60A25CD1-7D6B-4CB0-A58A-7FA24B13297C}"/>
              </a:ext>
            </a:extLst>
          </p:cNvPr>
          <p:cNvSpPr txBox="1"/>
          <p:nvPr/>
        </p:nvSpPr>
        <p:spPr>
          <a:xfrm>
            <a:off x="1596000" y="4680000"/>
            <a:ext cx="9000000" cy="1438169"/>
          </a:xfrm>
          <a:prstGeom prst="rect">
            <a:avLst/>
          </a:prstGeom>
          <a:noFill/>
          <a:ln w="38100" cap="rnd">
            <a:solidFill>
              <a:srgbClr val="156082"/>
            </a:solidFill>
          </a:ln>
        </p:spPr>
        <p:txBody>
          <a:bodyPr wrap="square" lIns="180000" tIns="180000" rIns="180000" bIns="180000" rtlCol="0" anchor="ctr" anchorCtr="0">
            <a:noAutofit/>
          </a:bodyPr>
          <a:lstStyle/>
          <a:p>
            <a:pPr algn="just">
              <a:lnSpc>
                <a:spcPts val="3000"/>
              </a:lnSpc>
            </a:pPr>
            <a:r>
              <a:rPr lang="ja-JP" altLang="en-US" sz="2400" dirty="0">
                <a:solidFill>
                  <a:srgbClr val="156082"/>
                </a:solidFill>
                <a:latin typeface="HG丸ｺﾞｼｯｸM-PRO" panose="020F0600000000000000" pitchFamily="50" charset="-128"/>
                <a:ea typeface="HG丸ｺﾞｼｯｸM-PRO" panose="020F0600000000000000" pitchFamily="50" charset="-128"/>
              </a:rPr>
              <a:t>機械学習は日々進化しており、その発展の中心にあるのが「ニューラルネットワーク」と「ディープラーニング」です。</a:t>
            </a:r>
          </a:p>
          <a:p>
            <a:pPr algn="just">
              <a:lnSpc>
                <a:spcPts val="3000"/>
              </a:lnSpc>
            </a:pPr>
            <a:r>
              <a:rPr lang="ja-JP" altLang="en-US" sz="2400" dirty="0">
                <a:solidFill>
                  <a:srgbClr val="156082"/>
                </a:solidFill>
                <a:latin typeface="HG丸ｺﾞｼｯｸM-PRO" panose="020F0600000000000000" pitchFamily="50" charset="-128"/>
                <a:ea typeface="HG丸ｺﾞｼｯｸM-PRO" panose="020F0600000000000000" pitchFamily="50" charset="-128"/>
              </a:rPr>
              <a:t>次のページから詳しく見ていきましょう。</a:t>
            </a:r>
          </a:p>
        </p:txBody>
      </p:sp>
    </p:spTree>
    <p:extLst>
      <p:ext uri="{BB962C8B-B14F-4D97-AF65-F5344CB8AC3E}">
        <p14:creationId xmlns:p14="http://schemas.microsoft.com/office/powerpoint/2010/main" val="41032040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2184A6-2180-0B41-8518-094253698CEA}"/>
            </a:ext>
          </a:extLst>
        </p:cNvPr>
        <p:cNvGrpSpPr/>
        <p:nvPr/>
      </p:nvGrpSpPr>
      <p:grpSpPr>
        <a:xfrm>
          <a:off x="0" y="0"/>
          <a:ext cx="0" cy="0"/>
          <a:chOff x="0" y="0"/>
          <a:chExt cx="0" cy="0"/>
        </a:xfrm>
      </p:grpSpPr>
      <p:grpSp>
        <p:nvGrpSpPr>
          <p:cNvPr id="14" name="グループ化 13">
            <a:extLst>
              <a:ext uri="{FF2B5EF4-FFF2-40B4-BE49-F238E27FC236}">
                <a16:creationId xmlns:a16="http://schemas.microsoft.com/office/drawing/2014/main" id="{F70A1EE5-E27E-4879-86C6-3971650F59AF}"/>
              </a:ext>
            </a:extLst>
          </p:cNvPr>
          <p:cNvGrpSpPr/>
          <p:nvPr/>
        </p:nvGrpSpPr>
        <p:grpSpPr>
          <a:xfrm>
            <a:off x="819372" y="1099836"/>
            <a:ext cx="10553255" cy="1889620"/>
            <a:chOff x="819372" y="1259331"/>
            <a:chExt cx="10553255" cy="1889620"/>
          </a:xfrm>
        </p:grpSpPr>
        <p:sp>
          <p:nvSpPr>
            <p:cNvPr id="15" name="テキスト ボックス 14">
              <a:extLst>
                <a:ext uri="{FF2B5EF4-FFF2-40B4-BE49-F238E27FC236}">
                  <a16:creationId xmlns:a16="http://schemas.microsoft.com/office/drawing/2014/main" id="{EFD676B3-78BE-4B7C-984D-5F357BAE07FA}"/>
                </a:ext>
              </a:extLst>
            </p:cNvPr>
            <p:cNvSpPr txBox="1"/>
            <p:nvPr/>
          </p:nvSpPr>
          <p:spPr>
            <a:xfrm>
              <a:off x="819372" y="1259331"/>
              <a:ext cx="10553255" cy="1889620"/>
            </a:xfrm>
            <a:prstGeom prst="rect">
              <a:avLst/>
            </a:prstGeom>
            <a:noFill/>
          </p:spPr>
          <p:txBody>
            <a:bodyPr wrap="square" rtlCol="0">
              <a:spAutoFit/>
            </a:bodyPr>
            <a:lstStyle/>
            <a:p>
              <a:pPr>
                <a:spcAft>
                  <a:spcPts val="20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ニューラルネットワークとは　</a:t>
              </a:r>
              <a:endParaRPr lang="en-US" altLang="ja-JP" sz="2800" b="1" dirty="0">
                <a:solidFill>
                  <a:schemeClr val="accent5">
                    <a:lumMod val="60000"/>
                    <a:lumOff val="40000"/>
                  </a:schemeClr>
                </a:solidFill>
                <a:latin typeface="BIZ UDPゴシック" panose="020B0400000000000000" pitchFamily="50" charset="-128"/>
                <a:ea typeface="BIZ UDPゴシック" panose="020B0400000000000000" pitchFamily="50" charset="-128"/>
              </a:endParaRPr>
            </a:p>
            <a:p>
              <a:pPr marL="309600">
                <a:lnSpc>
                  <a:spcPts val="3000"/>
                </a:lnSpc>
              </a:pPr>
              <a:r>
                <a:rPr lang="ja-JP" altLang="en-US" sz="2400" dirty="0">
                  <a:latin typeface="HGMaruGothicMPRO" panose="020F0600000000000000" pitchFamily="34" charset="-128"/>
                  <a:ea typeface="HGMaruGothicMPRO" panose="020F0600000000000000" pitchFamily="34" charset="-128"/>
                </a:rPr>
                <a:t>人の脳をヒントに作られたＡＩの学習モデルです。</a:t>
              </a:r>
            </a:p>
            <a:p>
              <a:pPr marL="309600">
                <a:lnSpc>
                  <a:spcPts val="3000"/>
                </a:lnSpc>
              </a:pPr>
              <a:r>
                <a:rPr lang="ja-JP" altLang="en-US" sz="2400" dirty="0">
                  <a:latin typeface="HGMaruGothicMPRO" panose="020F0600000000000000" pitchFamily="34" charset="-128"/>
                  <a:ea typeface="HGMaruGothicMPRO" panose="020F0600000000000000" pitchFamily="34" charset="-128"/>
                </a:rPr>
                <a:t>たくさんの「ニューロン（神経細胞）」のような仕組みが層になっており、データの入力・出力を通じて、パターンや特徴を学習します。</a:t>
              </a:r>
            </a:p>
          </p:txBody>
        </p:sp>
        <p:cxnSp>
          <p:nvCxnSpPr>
            <p:cNvPr id="16" name="直線コネクタ 15">
              <a:extLst>
                <a:ext uri="{FF2B5EF4-FFF2-40B4-BE49-F238E27FC236}">
                  <a16:creationId xmlns:a16="http://schemas.microsoft.com/office/drawing/2014/main" id="{70696F27-DF7A-442A-B8E9-46B4133CB464}"/>
                </a:ext>
              </a:extLst>
            </p:cNvPr>
            <p:cNvCxnSpPr>
              <a:cxnSpLocks/>
            </p:cNvCxnSpPr>
            <p:nvPr/>
          </p:nvCxnSpPr>
          <p:spPr>
            <a:xfrm>
              <a:off x="923109" y="1760076"/>
              <a:ext cx="4306813"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17" name="グループ化 16">
            <a:extLst>
              <a:ext uri="{FF2B5EF4-FFF2-40B4-BE49-F238E27FC236}">
                <a16:creationId xmlns:a16="http://schemas.microsoft.com/office/drawing/2014/main" id="{526AB7B1-6E51-4E2C-82C9-BA08FB7D1080}"/>
              </a:ext>
            </a:extLst>
          </p:cNvPr>
          <p:cNvGrpSpPr/>
          <p:nvPr/>
        </p:nvGrpSpPr>
        <p:grpSpPr>
          <a:xfrm>
            <a:off x="0" y="-47041"/>
            <a:ext cx="12192001" cy="6905041"/>
            <a:chOff x="0" y="-47041"/>
            <a:chExt cx="12192001" cy="6905041"/>
          </a:xfrm>
        </p:grpSpPr>
        <p:pic>
          <p:nvPicPr>
            <p:cNvPr id="18" name="object 3">
              <a:extLst>
                <a:ext uri="{FF2B5EF4-FFF2-40B4-BE49-F238E27FC236}">
                  <a16:creationId xmlns:a16="http://schemas.microsoft.com/office/drawing/2014/main" id="{315B43C2-03F7-4474-8FC2-87CFF3FA1F2F}"/>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9" name="正方形/長方形 18">
              <a:extLst>
                <a:ext uri="{FF2B5EF4-FFF2-40B4-BE49-F238E27FC236}">
                  <a16:creationId xmlns:a16="http://schemas.microsoft.com/office/drawing/2014/main" id="{05E4A4BF-6B2F-4677-8C3A-C28053C805FA}"/>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ニューラルネットワーク</a:t>
              </a:r>
            </a:p>
          </p:txBody>
        </p:sp>
        <p:pic>
          <p:nvPicPr>
            <p:cNvPr id="20" name="object 3">
              <a:extLst>
                <a:ext uri="{FF2B5EF4-FFF2-40B4-BE49-F238E27FC236}">
                  <a16:creationId xmlns:a16="http://schemas.microsoft.com/office/drawing/2014/main" id="{084DCB7D-50E0-45B2-B227-2783C7B2E97C}"/>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21" name="object 6">
              <a:extLst>
                <a:ext uri="{FF2B5EF4-FFF2-40B4-BE49-F238E27FC236}">
                  <a16:creationId xmlns:a16="http://schemas.microsoft.com/office/drawing/2014/main" id="{6D061FD6-F8F6-4399-AB04-5252431F0E29}"/>
                </a:ext>
              </a:extLst>
            </p:cNvPr>
            <p:cNvGrpSpPr/>
            <p:nvPr/>
          </p:nvGrpSpPr>
          <p:grpSpPr>
            <a:xfrm>
              <a:off x="131445" y="203359"/>
              <a:ext cx="11929110" cy="657225"/>
              <a:chOff x="186258" y="210936"/>
              <a:chExt cx="11929110" cy="657225"/>
            </a:xfrm>
          </p:grpSpPr>
          <p:sp>
            <p:nvSpPr>
              <p:cNvPr id="22" name="object 7">
                <a:extLst>
                  <a:ext uri="{FF2B5EF4-FFF2-40B4-BE49-F238E27FC236}">
                    <a16:creationId xmlns:a16="http://schemas.microsoft.com/office/drawing/2014/main" id="{A7CD4839-5BD2-465C-8213-4C3AEC41FAD3}"/>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23" name="object 8">
                <a:extLst>
                  <a:ext uri="{FF2B5EF4-FFF2-40B4-BE49-F238E27FC236}">
                    <a16:creationId xmlns:a16="http://schemas.microsoft.com/office/drawing/2014/main" id="{219DD462-E693-4480-B18A-29CEF9A896AB}"/>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24" name="object 9">
                <a:extLst>
                  <a:ext uri="{FF2B5EF4-FFF2-40B4-BE49-F238E27FC236}">
                    <a16:creationId xmlns:a16="http://schemas.microsoft.com/office/drawing/2014/main" id="{84F647BA-B67E-4425-894B-8F7425276D30}"/>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25" name="object 10">
                <a:extLst>
                  <a:ext uri="{FF2B5EF4-FFF2-40B4-BE49-F238E27FC236}">
                    <a16:creationId xmlns:a16="http://schemas.microsoft.com/office/drawing/2014/main" id="{21436B70-51E1-478C-AB45-7BD0D43E0DB3}"/>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26" name="object 11">
                <a:extLst>
                  <a:ext uri="{FF2B5EF4-FFF2-40B4-BE49-F238E27FC236}">
                    <a16:creationId xmlns:a16="http://schemas.microsoft.com/office/drawing/2014/main" id="{D12E24F1-6672-4F27-A398-A19EAF31AF78}"/>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7" name="object 12">
                <a:extLst>
                  <a:ext uri="{FF2B5EF4-FFF2-40B4-BE49-F238E27FC236}">
                    <a16:creationId xmlns:a16="http://schemas.microsoft.com/office/drawing/2014/main" id="{1B3864BB-DD28-4404-B838-D05007EB0A04}"/>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28" name="object 13">
                <a:extLst>
                  <a:ext uri="{FF2B5EF4-FFF2-40B4-BE49-F238E27FC236}">
                    <a16:creationId xmlns:a16="http://schemas.microsoft.com/office/drawing/2014/main" id="{E96D75D4-01EE-4777-AE28-2838AA35F935}"/>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9" name="object 14">
                <a:extLst>
                  <a:ext uri="{FF2B5EF4-FFF2-40B4-BE49-F238E27FC236}">
                    <a16:creationId xmlns:a16="http://schemas.microsoft.com/office/drawing/2014/main" id="{6C22FEEB-D761-46AF-9188-9B21150D75A6}"/>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0" name="object 15">
                <a:extLst>
                  <a:ext uri="{FF2B5EF4-FFF2-40B4-BE49-F238E27FC236}">
                    <a16:creationId xmlns:a16="http://schemas.microsoft.com/office/drawing/2014/main" id="{3DDDD6A2-252E-40B5-80DC-C2FE44696804}"/>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1" name="object 16">
                <a:extLst>
                  <a:ext uri="{FF2B5EF4-FFF2-40B4-BE49-F238E27FC236}">
                    <a16:creationId xmlns:a16="http://schemas.microsoft.com/office/drawing/2014/main" id="{EA7F467F-CDD0-4F21-B1A5-939E6AB4EEFC}"/>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32" name="object 17">
                <a:extLst>
                  <a:ext uri="{FF2B5EF4-FFF2-40B4-BE49-F238E27FC236}">
                    <a16:creationId xmlns:a16="http://schemas.microsoft.com/office/drawing/2014/main" id="{1891FC08-26F3-4369-8727-685AAEFDC613}"/>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3" name="object 18">
                <a:extLst>
                  <a:ext uri="{FF2B5EF4-FFF2-40B4-BE49-F238E27FC236}">
                    <a16:creationId xmlns:a16="http://schemas.microsoft.com/office/drawing/2014/main" id="{B113BBFD-8894-4BF7-A2AB-A91989484E12}"/>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4" name="object 19">
                <a:extLst>
                  <a:ext uri="{FF2B5EF4-FFF2-40B4-BE49-F238E27FC236}">
                    <a16:creationId xmlns:a16="http://schemas.microsoft.com/office/drawing/2014/main" id="{C0C9AA81-82DC-4A82-BA3D-5D3EF7C98EFA}"/>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35" name="object 20">
                <a:extLst>
                  <a:ext uri="{FF2B5EF4-FFF2-40B4-BE49-F238E27FC236}">
                    <a16:creationId xmlns:a16="http://schemas.microsoft.com/office/drawing/2014/main" id="{8C247487-0409-4B4C-AC2A-94125DA5A16F}"/>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36" name="object 21">
                <a:extLst>
                  <a:ext uri="{FF2B5EF4-FFF2-40B4-BE49-F238E27FC236}">
                    <a16:creationId xmlns:a16="http://schemas.microsoft.com/office/drawing/2014/main" id="{D513F17F-18D4-4FDA-A159-6EBF5F780911}"/>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7" name="object 22">
                <a:extLst>
                  <a:ext uri="{FF2B5EF4-FFF2-40B4-BE49-F238E27FC236}">
                    <a16:creationId xmlns:a16="http://schemas.microsoft.com/office/drawing/2014/main" id="{4C86A888-023A-4E8F-A0FE-6BCFDE391B70}"/>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38" name="object 23">
                <a:extLst>
                  <a:ext uri="{FF2B5EF4-FFF2-40B4-BE49-F238E27FC236}">
                    <a16:creationId xmlns:a16="http://schemas.microsoft.com/office/drawing/2014/main" id="{E4CE4825-CEF4-40B9-9518-047F411EFF0E}"/>
                  </a:ext>
                </a:extLst>
              </p:cNvPr>
              <p:cNvPicPr/>
              <p:nvPr/>
            </p:nvPicPr>
            <p:blipFill>
              <a:blip r:embed="rId4" cstate="print"/>
              <a:stretch>
                <a:fillRect/>
              </a:stretch>
            </p:blipFill>
            <p:spPr>
              <a:xfrm>
                <a:off x="12026795" y="575918"/>
                <a:ext cx="88216" cy="97080"/>
              </a:xfrm>
              <a:prstGeom prst="rect">
                <a:avLst/>
              </a:prstGeom>
            </p:spPr>
          </p:pic>
          <p:sp>
            <p:nvSpPr>
              <p:cNvPr id="39" name="object 24">
                <a:extLst>
                  <a:ext uri="{FF2B5EF4-FFF2-40B4-BE49-F238E27FC236}">
                    <a16:creationId xmlns:a16="http://schemas.microsoft.com/office/drawing/2014/main" id="{0BFD3CEB-BE9A-4C7A-8699-0D8E9A7AD265}"/>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0" name="object 25">
                <a:extLst>
                  <a:ext uri="{FF2B5EF4-FFF2-40B4-BE49-F238E27FC236}">
                    <a16:creationId xmlns:a16="http://schemas.microsoft.com/office/drawing/2014/main" id="{C3E161E5-4406-4538-888B-6957AF600790}"/>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41" name="object 26">
                <a:extLst>
                  <a:ext uri="{FF2B5EF4-FFF2-40B4-BE49-F238E27FC236}">
                    <a16:creationId xmlns:a16="http://schemas.microsoft.com/office/drawing/2014/main" id="{EE719764-01FC-43D0-89CF-DF031FB449FE}"/>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2" name="object 27">
                <a:extLst>
                  <a:ext uri="{FF2B5EF4-FFF2-40B4-BE49-F238E27FC236}">
                    <a16:creationId xmlns:a16="http://schemas.microsoft.com/office/drawing/2014/main" id="{4905C385-4CF5-498F-A0B2-47AF414B1E71}"/>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43" name="object 28">
                <a:extLst>
                  <a:ext uri="{FF2B5EF4-FFF2-40B4-BE49-F238E27FC236}">
                    <a16:creationId xmlns:a16="http://schemas.microsoft.com/office/drawing/2014/main" id="{FF4A960C-B53C-47E4-84F8-717479C12A9D}"/>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44" name="object 29">
                <a:extLst>
                  <a:ext uri="{FF2B5EF4-FFF2-40B4-BE49-F238E27FC236}">
                    <a16:creationId xmlns:a16="http://schemas.microsoft.com/office/drawing/2014/main" id="{2AAE6BE8-9765-4DBD-8C4A-6A243D3779A4}"/>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45" name="object 30">
                <a:extLst>
                  <a:ext uri="{FF2B5EF4-FFF2-40B4-BE49-F238E27FC236}">
                    <a16:creationId xmlns:a16="http://schemas.microsoft.com/office/drawing/2014/main" id="{0B091428-8B63-4ADF-B433-D8B18DEB1BC2}"/>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46" name="object 31">
                <a:extLst>
                  <a:ext uri="{FF2B5EF4-FFF2-40B4-BE49-F238E27FC236}">
                    <a16:creationId xmlns:a16="http://schemas.microsoft.com/office/drawing/2014/main" id="{9B99A08F-3BF4-4D00-B63B-2A236E3F5907}"/>
                  </a:ext>
                </a:extLst>
              </p:cNvPr>
              <p:cNvPicPr/>
              <p:nvPr/>
            </p:nvPicPr>
            <p:blipFill>
              <a:blip r:embed="rId5" cstate="print"/>
              <a:stretch>
                <a:fillRect/>
              </a:stretch>
            </p:blipFill>
            <p:spPr>
              <a:xfrm>
                <a:off x="10546225" y="211835"/>
                <a:ext cx="139128" cy="139128"/>
              </a:xfrm>
              <a:prstGeom prst="rect">
                <a:avLst/>
              </a:prstGeom>
            </p:spPr>
          </p:pic>
          <p:pic>
            <p:nvPicPr>
              <p:cNvPr id="47" name="object 32">
                <a:extLst>
                  <a:ext uri="{FF2B5EF4-FFF2-40B4-BE49-F238E27FC236}">
                    <a16:creationId xmlns:a16="http://schemas.microsoft.com/office/drawing/2014/main" id="{77F43384-9B90-4687-9020-E28CF7C3B477}"/>
                  </a:ext>
                </a:extLst>
              </p:cNvPr>
              <p:cNvPicPr/>
              <p:nvPr/>
            </p:nvPicPr>
            <p:blipFill>
              <a:blip r:embed="rId6" cstate="print"/>
              <a:stretch>
                <a:fillRect/>
              </a:stretch>
            </p:blipFill>
            <p:spPr>
              <a:xfrm>
                <a:off x="9828669" y="360944"/>
                <a:ext cx="244449" cy="244449"/>
              </a:xfrm>
              <a:prstGeom prst="rect">
                <a:avLst/>
              </a:prstGeom>
            </p:spPr>
          </p:pic>
          <p:sp>
            <p:nvSpPr>
              <p:cNvPr id="48" name="object 33">
                <a:extLst>
                  <a:ext uri="{FF2B5EF4-FFF2-40B4-BE49-F238E27FC236}">
                    <a16:creationId xmlns:a16="http://schemas.microsoft.com/office/drawing/2014/main" id="{45F54ED3-1571-433E-975B-BDCA7AB13CA6}"/>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9" name="object 34">
                <a:extLst>
                  <a:ext uri="{FF2B5EF4-FFF2-40B4-BE49-F238E27FC236}">
                    <a16:creationId xmlns:a16="http://schemas.microsoft.com/office/drawing/2014/main" id="{2CEA378D-AFE6-49C9-ACEA-F81BF3424A8C}"/>
                  </a:ext>
                </a:extLst>
              </p:cNvPr>
              <p:cNvPicPr/>
              <p:nvPr/>
            </p:nvPicPr>
            <p:blipFill>
              <a:blip r:embed="rId7" cstate="print"/>
              <a:stretch>
                <a:fillRect/>
              </a:stretch>
            </p:blipFill>
            <p:spPr>
              <a:xfrm>
                <a:off x="9688294" y="622557"/>
                <a:ext cx="160297" cy="160395"/>
              </a:xfrm>
              <a:prstGeom prst="rect">
                <a:avLst/>
              </a:prstGeom>
            </p:spPr>
          </p:pic>
          <p:sp>
            <p:nvSpPr>
              <p:cNvPr id="50" name="object 35">
                <a:extLst>
                  <a:ext uri="{FF2B5EF4-FFF2-40B4-BE49-F238E27FC236}">
                    <a16:creationId xmlns:a16="http://schemas.microsoft.com/office/drawing/2014/main" id="{FC5FAE41-34D7-4C71-935E-C98EF3491551}"/>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51" name="object 36">
                <a:extLst>
                  <a:ext uri="{FF2B5EF4-FFF2-40B4-BE49-F238E27FC236}">
                    <a16:creationId xmlns:a16="http://schemas.microsoft.com/office/drawing/2014/main" id="{3A065D3E-9708-4255-8B71-9BC5E6B014B9}"/>
                  </a:ext>
                </a:extLst>
              </p:cNvPr>
              <p:cNvPicPr/>
              <p:nvPr/>
            </p:nvPicPr>
            <p:blipFill>
              <a:blip r:embed="rId8" cstate="print"/>
              <a:stretch>
                <a:fillRect/>
              </a:stretch>
            </p:blipFill>
            <p:spPr>
              <a:xfrm>
                <a:off x="9648025" y="373900"/>
                <a:ext cx="90690" cy="68618"/>
              </a:xfrm>
              <a:prstGeom prst="rect">
                <a:avLst/>
              </a:prstGeom>
            </p:spPr>
          </p:pic>
          <p:sp>
            <p:nvSpPr>
              <p:cNvPr id="52" name="object 37">
                <a:extLst>
                  <a:ext uri="{FF2B5EF4-FFF2-40B4-BE49-F238E27FC236}">
                    <a16:creationId xmlns:a16="http://schemas.microsoft.com/office/drawing/2014/main" id="{99450FA0-40E8-4FE1-9928-607AC2DE9CCF}"/>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53" name="object 38">
                <a:extLst>
                  <a:ext uri="{FF2B5EF4-FFF2-40B4-BE49-F238E27FC236}">
                    <a16:creationId xmlns:a16="http://schemas.microsoft.com/office/drawing/2014/main" id="{7113A7B3-EC2D-4CCC-A5BC-1970AFCA6A2C}"/>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54" name="object 39">
                <a:extLst>
                  <a:ext uri="{FF2B5EF4-FFF2-40B4-BE49-F238E27FC236}">
                    <a16:creationId xmlns:a16="http://schemas.microsoft.com/office/drawing/2014/main" id="{4BDCFDF8-77E3-41C4-8BB1-95EA92844C82}"/>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55" name="object 40">
                <a:extLst>
                  <a:ext uri="{FF2B5EF4-FFF2-40B4-BE49-F238E27FC236}">
                    <a16:creationId xmlns:a16="http://schemas.microsoft.com/office/drawing/2014/main" id="{424475B2-EF90-484F-B9BF-F66A1E9A12F8}"/>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56" name="object 41">
                <a:extLst>
                  <a:ext uri="{FF2B5EF4-FFF2-40B4-BE49-F238E27FC236}">
                    <a16:creationId xmlns:a16="http://schemas.microsoft.com/office/drawing/2014/main" id="{D11DA85F-4E29-4BB8-8DC2-6F447027013F}"/>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57" name="object 42">
                <a:extLst>
                  <a:ext uri="{FF2B5EF4-FFF2-40B4-BE49-F238E27FC236}">
                    <a16:creationId xmlns:a16="http://schemas.microsoft.com/office/drawing/2014/main" id="{AB3840E7-E73A-437A-8294-A7C2F98E41B0}"/>
                  </a:ext>
                </a:extLst>
              </p:cNvPr>
              <p:cNvPicPr/>
              <p:nvPr/>
            </p:nvPicPr>
            <p:blipFill>
              <a:blip r:embed="rId9" cstate="print"/>
              <a:stretch>
                <a:fillRect/>
              </a:stretch>
            </p:blipFill>
            <p:spPr>
              <a:xfrm>
                <a:off x="10771367" y="253872"/>
                <a:ext cx="383006" cy="322630"/>
              </a:xfrm>
              <a:prstGeom prst="rect">
                <a:avLst/>
              </a:prstGeom>
            </p:spPr>
          </p:pic>
          <p:sp>
            <p:nvSpPr>
              <p:cNvPr id="58" name="object 43">
                <a:extLst>
                  <a:ext uri="{FF2B5EF4-FFF2-40B4-BE49-F238E27FC236}">
                    <a16:creationId xmlns:a16="http://schemas.microsoft.com/office/drawing/2014/main" id="{998275A2-8618-4C7B-9BE7-7CB76CE927D5}"/>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9" name="object 44">
                <a:extLst>
                  <a:ext uri="{FF2B5EF4-FFF2-40B4-BE49-F238E27FC236}">
                    <a16:creationId xmlns:a16="http://schemas.microsoft.com/office/drawing/2014/main" id="{4EE473F9-B5E6-4F8D-9F78-03F3B18C4388}"/>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60" name="object 45">
                <a:extLst>
                  <a:ext uri="{FF2B5EF4-FFF2-40B4-BE49-F238E27FC236}">
                    <a16:creationId xmlns:a16="http://schemas.microsoft.com/office/drawing/2014/main" id="{ADB3D89F-730B-4493-A9F8-5E8BFE147C3A}"/>
                  </a:ext>
                </a:extLst>
              </p:cNvPr>
              <p:cNvPicPr/>
              <p:nvPr/>
            </p:nvPicPr>
            <p:blipFill>
              <a:blip r:embed="rId10" cstate="print"/>
              <a:stretch>
                <a:fillRect/>
              </a:stretch>
            </p:blipFill>
            <p:spPr>
              <a:xfrm>
                <a:off x="10925962" y="472221"/>
                <a:ext cx="103212" cy="119964"/>
              </a:xfrm>
              <a:prstGeom prst="rect">
                <a:avLst/>
              </a:prstGeom>
            </p:spPr>
          </p:pic>
          <p:sp>
            <p:nvSpPr>
              <p:cNvPr id="61" name="object 46">
                <a:extLst>
                  <a:ext uri="{FF2B5EF4-FFF2-40B4-BE49-F238E27FC236}">
                    <a16:creationId xmlns:a16="http://schemas.microsoft.com/office/drawing/2014/main" id="{B6E0883C-8407-40C2-B9D0-4494C81AE118}"/>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62" name="object 47">
                <a:extLst>
                  <a:ext uri="{FF2B5EF4-FFF2-40B4-BE49-F238E27FC236}">
                    <a16:creationId xmlns:a16="http://schemas.microsoft.com/office/drawing/2014/main" id="{067D4751-83F5-4538-9EDC-61C5BC810D28}"/>
                  </a:ext>
                </a:extLst>
              </p:cNvPr>
              <p:cNvPicPr/>
              <p:nvPr/>
            </p:nvPicPr>
            <p:blipFill>
              <a:blip r:embed="rId11" cstate="print"/>
              <a:stretch>
                <a:fillRect/>
              </a:stretch>
            </p:blipFill>
            <p:spPr>
              <a:xfrm>
                <a:off x="194951" y="260619"/>
                <a:ext cx="582104" cy="494753"/>
              </a:xfrm>
              <a:prstGeom prst="rect">
                <a:avLst/>
              </a:prstGeom>
            </p:spPr>
          </p:pic>
          <p:pic>
            <p:nvPicPr>
              <p:cNvPr id="63" name="object 48">
                <a:extLst>
                  <a:ext uri="{FF2B5EF4-FFF2-40B4-BE49-F238E27FC236}">
                    <a16:creationId xmlns:a16="http://schemas.microsoft.com/office/drawing/2014/main" id="{CF746CA3-A2A2-4F10-8035-E27F62063DAB}"/>
                  </a:ext>
                </a:extLst>
              </p:cNvPr>
              <p:cNvPicPr/>
              <p:nvPr/>
            </p:nvPicPr>
            <p:blipFill>
              <a:blip r:embed="rId12" cstate="print"/>
              <a:stretch>
                <a:fillRect/>
              </a:stretch>
            </p:blipFill>
            <p:spPr>
              <a:xfrm>
                <a:off x="186258" y="251942"/>
                <a:ext cx="599490" cy="512114"/>
              </a:xfrm>
              <a:prstGeom prst="rect">
                <a:avLst/>
              </a:prstGeom>
            </p:spPr>
          </p:pic>
        </p:grpSp>
      </p:grpSp>
      <p:grpSp>
        <p:nvGrpSpPr>
          <p:cNvPr id="2" name="グループ化 1">
            <a:extLst>
              <a:ext uri="{FF2B5EF4-FFF2-40B4-BE49-F238E27FC236}">
                <a16:creationId xmlns:a16="http://schemas.microsoft.com/office/drawing/2014/main" id="{C8A38314-11C9-4CCD-A2F9-676A0ED06C3C}"/>
              </a:ext>
            </a:extLst>
          </p:cNvPr>
          <p:cNvGrpSpPr/>
          <p:nvPr/>
        </p:nvGrpSpPr>
        <p:grpSpPr>
          <a:xfrm>
            <a:off x="2177598" y="2921496"/>
            <a:ext cx="7993533" cy="3478156"/>
            <a:chOff x="2002161" y="2690960"/>
            <a:chExt cx="8553600" cy="3721854"/>
          </a:xfrm>
        </p:grpSpPr>
        <p:grpSp>
          <p:nvGrpSpPr>
            <p:cNvPr id="67" name="グループ化 66">
              <a:extLst>
                <a:ext uri="{FF2B5EF4-FFF2-40B4-BE49-F238E27FC236}">
                  <a16:creationId xmlns:a16="http://schemas.microsoft.com/office/drawing/2014/main" id="{CDF0D106-29B8-439D-8E4D-2913F04EFF6B}"/>
                </a:ext>
              </a:extLst>
            </p:cNvPr>
            <p:cNvGrpSpPr/>
            <p:nvPr/>
          </p:nvGrpSpPr>
          <p:grpSpPr>
            <a:xfrm>
              <a:off x="2541540" y="3022849"/>
              <a:ext cx="6859948" cy="3389965"/>
              <a:chOff x="2541540" y="3022849"/>
              <a:chExt cx="6859948" cy="3389965"/>
            </a:xfrm>
          </p:grpSpPr>
          <p:sp>
            <p:nvSpPr>
              <p:cNvPr id="9" name="テキスト ボックス 8">
                <a:extLst>
                  <a:ext uri="{FF2B5EF4-FFF2-40B4-BE49-F238E27FC236}">
                    <a16:creationId xmlns:a16="http://schemas.microsoft.com/office/drawing/2014/main" id="{A01D1BD5-A9BA-FFF1-5397-80DF97C9F009}"/>
                  </a:ext>
                </a:extLst>
              </p:cNvPr>
              <p:cNvSpPr txBox="1"/>
              <p:nvPr/>
            </p:nvSpPr>
            <p:spPr>
              <a:xfrm>
                <a:off x="2974554" y="5759524"/>
                <a:ext cx="1641513" cy="461665"/>
              </a:xfrm>
              <a:prstGeom prst="rect">
                <a:avLst/>
              </a:prstGeom>
              <a:noFill/>
            </p:spPr>
            <p:txBody>
              <a:bodyPr wrap="square" rtlCol="0">
                <a:spAutoFit/>
              </a:bodyPr>
              <a:lstStyle/>
              <a:p>
                <a:pPr algn="ctr"/>
                <a:r>
                  <a:rPr kumimoji="1" lang="ja-JP" altLang="en-US" sz="2400" dirty="0">
                    <a:latin typeface="HGPｺﾞｼｯｸE" panose="020B0900000000000000" pitchFamily="50" charset="-128"/>
                    <a:ea typeface="HGPｺﾞｼｯｸE" panose="020B0900000000000000" pitchFamily="50" charset="-128"/>
                  </a:rPr>
                  <a:t>入力層</a:t>
                </a:r>
              </a:p>
            </p:txBody>
          </p:sp>
          <p:sp>
            <p:nvSpPr>
              <p:cNvPr id="11" name="テキスト ボックス 10">
                <a:extLst>
                  <a:ext uri="{FF2B5EF4-FFF2-40B4-BE49-F238E27FC236}">
                    <a16:creationId xmlns:a16="http://schemas.microsoft.com/office/drawing/2014/main" id="{B6F4649D-EC0B-5636-C541-55F9FD05923B}"/>
                  </a:ext>
                </a:extLst>
              </p:cNvPr>
              <p:cNvSpPr txBox="1"/>
              <p:nvPr/>
            </p:nvSpPr>
            <p:spPr>
              <a:xfrm>
                <a:off x="5150758" y="5759523"/>
                <a:ext cx="1641513" cy="461665"/>
              </a:xfrm>
              <a:prstGeom prst="rect">
                <a:avLst/>
              </a:prstGeom>
              <a:noFill/>
            </p:spPr>
            <p:txBody>
              <a:bodyPr wrap="square" rtlCol="0">
                <a:spAutoFit/>
              </a:bodyPr>
              <a:lstStyle/>
              <a:p>
                <a:pPr algn="ctr"/>
                <a:r>
                  <a:rPr lang="ja-JP" altLang="en-US" sz="2400" dirty="0">
                    <a:latin typeface="HGPｺﾞｼｯｸE" panose="020B0900000000000000" pitchFamily="50" charset="-128"/>
                    <a:ea typeface="HGPｺﾞｼｯｸE" panose="020B0900000000000000" pitchFamily="50" charset="-128"/>
                  </a:rPr>
                  <a:t>中間</a:t>
                </a:r>
                <a:r>
                  <a:rPr kumimoji="1" lang="ja-JP" altLang="en-US" sz="2400" dirty="0">
                    <a:latin typeface="HGPｺﾞｼｯｸE" panose="020B0900000000000000" pitchFamily="50" charset="-128"/>
                    <a:ea typeface="HGPｺﾞｼｯｸE" panose="020B0900000000000000" pitchFamily="50" charset="-128"/>
                  </a:rPr>
                  <a:t>層</a:t>
                </a:r>
              </a:p>
            </p:txBody>
          </p:sp>
          <p:sp>
            <p:nvSpPr>
              <p:cNvPr id="12" name="テキスト ボックス 11">
                <a:extLst>
                  <a:ext uri="{FF2B5EF4-FFF2-40B4-BE49-F238E27FC236}">
                    <a16:creationId xmlns:a16="http://schemas.microsoft.com/office/drawing/2014/main" id="{B64337B5-0A8A-FDC0-980F-3AEFC2B50FEA}"/>
                  </a:ext>
                </a:extLst>
              </p:cNvPr>
              <p:cNvSpPr txBox="1"/>
              <p:nvPr/>
            </p:nvSpPr>
            <p:spPr>
              <a:xfrm>
                <a:off x="7326962" y="5759522"/>
                <a:ext cx="1641513" cy="461665"/>
              </a:xfrm>
              <a:prstGeom prst="rect">
                <a:avLst/>
              </a:prstGeom>
              <a:noFill/>
            </p:spPr>
            <p:txBody>
              <a:bodyPr wrap="square" rtlCol="0">
                <a:spAutoFit/>
              </a:bodyPr>
              <a:lstStyle/>
              <a:p>
                <a:pPr algn="ctr"/>
                <a:r>
                  <a:rPr lang="ja-JP" altLang="en-US" sz="2400" dirty="0">
                    <a:latin typeface="HGPｺﾞｼｯｸE" panose="020B0900000000000000" pitchFamily="50" charset="-128"/>
                    <a:ea typeface="HGPｺﾞｼｯｸE" panose="020B0900000000000000" pitchFamily="50" charset="-128"/>
                  </a:rPr>
                  <a:t>出力</a:t>
                </a:r>
                <a:r>
                  <a:rPr kumimoji="1" lang="ja-JP" altLang="en-US" sz="2400" dirty="0">
                    <a:latin typeface="HGPｺﾞｼｯｸE" panose="020B0900000000000000" pitchFamily="50" charset="-128"/>
                    <a:ea typeface="HGPｺﾞｼｯｸE" panose="020B0900000000000000" pitchFamily="50" charset="-128"/>
                  </a:rPr>
                  <a:t>層</a:t>
                </a:r>
              </a:p>
            </p:txBody>
          </p:sp>
          <p:sp>
            <p:nvSpPr>
              <p:cNvPr id="13" name="正方形/長方形 12">
                <a:extLst>
                  <a:ext uri="{FF2B5EF4-FFF2-40B4-BE49-F238E27FC236}">
                    <a16:creationId xmlns:a16="http://schemas.microsoft.com/office/drawing/2014/main" id="{AED18F96-9A58-1711-E3A0-63582DE1C35E}"/>
                  </a:ext>
                </a:extLst>
              </p:cNvPr>
              <p:cNvSpPr/>
              <p:nvPr/>
            </p:nvSpPr>
            <p:spPr>
              <a:xfrm>
                <a:off x="2541540" y="3022849"/>
                <a:ext cx="6859948" cy="3389965"/>
              </a:xfrm>
              <a:prstGeom prst="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75" name="図 74">
              <a:extLst>
                <a:ext uri="{FF2B5EF4-FFF2-40B4-BE49-F238E27FC236}">
                  <a16:creationId xmlns:a16="http://schemas.microsoft.com/office/drawing/2014/main" id="{C36D3CDE-F4D1-4838-952A-83797685BF1C}"/>
                </a:ext>
              </a:extLst>
            </p:cNvPr>
            <p:cNvPicPr>
              <a:picLocks/>
            </p:cNvPicPr>
            <p:nvPr/>
          </p:nvPicPr>
          <p:blipFill>
            <a:blip r:embed="rId13">
              <a:extLst>
                <a:ext uri="{28A0092B-C50C-407E-A947-70E740481C1C}">
                  <a14:useLocalDpi xmlns:a14="http://schemas.microsoft.com/office/drawing/2010/main" val="0"/>
                </a:ext>
              </a:extLst>
            </a:blip>
            <a:stretch>
              <a:fillRect/>
            </a:stretch>
          </p:blipFill>
          <p:spPr>
            <a:xfrm>
              <a:off x="2002161" y="2690960"/>
              <a:ext cx="8553600" cy="3343621"/>
            </a:xfrm>
            <a:prstGeom prst="rect">
              <a:avLst/>
            </a:prstGeom>
          </p:spPr>
        </p:pic>
      </p:grpSp>
    </p:spTree>
    <p:extLst>
      <p:ext uri="{BB962C8B-B14F-4D97-AF65-F5344CB8AC3E}">
        <p14:creationId xmlns:p14="http://schemas.microsoft.com/office/powerpoint/2010/main" val="18894642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C150E0-FC07-27F9-FB4B-A086AFF64C25}"/>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68720BC7-C294-EC1C-F7AC-DD113CE5D575}"/>
              </a:ext>
            </a:extLst>
          </p:cNvPr>
          <p:cNvSpPr txBox="1"/>
          <p:nvPr/>
        </p:nvSpPr>
        <p:spPr>
          <a:xfrm>
            <a:off x="934762" y="1627347"/>
            <a:ext cx="9781792" cy="4395434"/>
          </a:xfrm>
          <a:prstGeom prst="rect">
            <a:avLst/>
          </a:prstGeom>
          <a:noFill/>
        </p:spPr>
        <p:txBody>
          <a:bodyPr wrap="square" rtlCol="0">
            <a:spAutoFit/>
          </a:bodyPr>
          <a:lstStyle/>
          <a:p>
            <a:pPr>
              <a:lnSpc>
                <a:spcPts val="3400"/>
              </a:lnSpc>
            </a:pPr>
            <a:r>
              <a:rPr lang="ja-JP" altLang="en-US" sz="2400" dirty="0">
                <a:latin typeface="HG丸ｺﾞｼｯｸM-PRO" panose="020F0600000000000000" pitchFamily="50" charset="-128"/>
                <a:ea typeface="HG丸ｺﾞｼｯｸM-PRO" panose="020F0600000000000000" pitchFamily="50" charset="-128"/>
              </a:rPr>
              <a:t>従来は人間が教えていた“</a:t>
            </a:r>
            <a:r>
              <a:rPr lang="ja-JP" altLang="en-US" sz="2400" b="1" dirty="0">
                <a:solidFill>
                  <a:srgbClr val="FF0000"/>
                </a:solidFill>
                <a:latin typeface="HG丸ｺﾞｼｯｸM-PRO" panose="020F0600000000000000" pitchFamily="50" charset="-128"/>
                <a:ea typeface="HG丸ｺﾞｼｯｸM-PRO" panose="020F0600000000000000" pitchFamily="50" charset="-128"/>
              </a:rPr>
              <a:t>特徴量</a:t>
            </a:r>
            <a:r>
              <a:rPr lang="ja-JP" altLang="en-US" sz="2400" dirty="0">
                <a:latin typeface="HG丸ｺﾞｼｯｸM-PRO" panose="020F0600000000000000" pitchFamily="50" charset="-128"/>
                <a:ea typeface="HG丸ｺﾞｼｯｸM-PRO" panose="020F0600000000000000" pitchFamily="50" charset="-128"/>
              </a:rPr>
              <a:t>”を</a:t>
            </a:r>
            <a:endParaRPr lang="en-US" altLang="ja-JP" sz="2400" dirty="0">
              <a:latin typeface="HG丸ｺﾞｼｯｸM-PRO" panose="020F0600000000000000" pitchFamily="50" charset="-128"/>
              <a:ea typeface="HG丸ｺﾞｼｯｸM-PRO" panose="020F0600000000000000" pitchFamily="50" charset="-128"/>
            </a:endParaRPr>
          </a:p>
          <a:p>
            <a:pPr>
              <a:lnSpc>
                <a:spcPts val="3400"/>
              </a:lnSpc>
            </a:pPr>
            <a:r>
              <a:rPr lang="ja-JP" altLang="en-US" sz="2400" dirty="0">
                <a:latin typeface="HG丸ｺﾞｼｯｸM-PRO" panose="020F0600000000000000" pitchFamily="50" charset="-128"/>
                <a:ea typeface="HG丸ｺﾞｼｯｸM-PRO" panose="020F0600000000000000" pitchFamily="50" charset="-128"/>
              </a:rPr>
              <a:t>ニューラルネットワークではＡＩが大量のデータから自動抽出します。</a:t>
            </a:r>
            <a:endParaRPr lang="en-US" altLang="ja-JP" sz="2400" dirty="0">
              <a:latin typeface="HG丸ｺﾞｼｯｸM-PRO" panose="020F0600000000000000" pitchFamily="50" charset="-128"/>
              <a:ea typeface="HG丸ｺﾞｼｯｸM-PRO" panose="020F0600000000000000" pitchFamily="50" charset="-128"/>
            </a:endParaRPr>
          </a:p>
          <a:p>
            <a:pPr>
              <a:lnSpc>
                <a:spcPts val="3400"/>
              </a:lnSpc>
            </a:pPr>
            <a:r>
              <a:rPr lang="ja-JP" altLang="en-US" sz="3200" b="1" dirty="0">
                <a:latin typeface="HG丸ｺﾞｼｯｸM-PRO" panose="020F0600000000000000" pitchFamily="50" charset="-128"/>
                <a:ea typeface="HG丸ｺﾞｼｯｸM-PRO" panose="020F0600000000000000" pitchFamily="50" charset="-128"/>
              </a:rPr>
              <a:t>　</a:t>
            </a:r>
            <a:endParaRPr lang="en-US" altLang="ja-JP" sz="3200" b="1" dirty="0">
              <a:latin typeface="HG丸ｺﾞｼｯｸM-PRO" panose="020F0600000000000000" pitchFamily="50" charset="-128"/>
              <a:ea typeface="HG丸ｺﾞｼｯｸM-PRO" panose="020F0600000000000000" pitchFamily="50" charset="-128"/>
            </a:endParaRPr>
          </a:p>
          <a:p>
            <a:pPr>
              <a:lnSpc>
                <a:spcPts val="3400"/>
              </a:lnSpc>
            </a:pPr>
            <a:endParaRPr lang="en-US" altLang="ja-JP" sz="2400" dirty="0">
              <a:latin typeface="HG丸ｺﾞｼｯｸM-PRO" panose="020F0600000000000000" pitchFamily="50" charset="-128"/>
              <a:ea typeface="HG丸ｺﾞｼｯｸM-PRO" panose="020F0600000000000000" pitchFamily="50" charset="-128"/>
            </a:endParaRPr>
          </a:p>
          <a:p>
            <a:pPr>
              <a:lnSpc>
                <a:spcPts val="3400"/>
              </a:lnSpc>
            </a:pPr>
            <a:endParaRPr lang="en-US" altLang="ja-JP" sz="2400" dirty="0">
              <a:latin typeface="HG丸ｺﾞｼｯｸM-PRO" panose="020F0600000000000000" pitchFamily="50" charset="-128"/>
              <a:ea typeface="HG丸ｺﾞｼｯｸM-PRO" panose="020F0600000000000000" pitchFamily="50" charset="-128"/>
            </a:endParaRPr>
          </a:p>
          <a:p>
            <a:pPr>
              <a:lnSpc>
                <a:spcPts val="3400"/>
              </a:lnSpc>
            </a:pPr>
            <a:endParaRPr lang="en-US" altLang="ja-JP" sz="2400" dirty="0">
              <a:latin typeface="HG丸ｺﾞｼｯｸM-PRO" panose="020F0600000000000000" pitchFamily="50" charset="-128"/>
              <a:ea typeface="HG丸ｺﾞｼｯｸM-PRO" panose="020F0600000000000000" pitchFamily="50" charset="-128"/>
            </a:endParaRPr>
          </a:p>
          <a:p>
            <a:pPr>
              <a:lnSpc>
                <a:spcPts val="3400"/>
              </a:lnSpc>
            </a:pPr>
            <a:endParaRPr lang="en-US" altLang="ja-JP" sz="2400" dirty="0">
              <a:latin typeface="HG丸ｺﾞｼｯｸM-PRO" panose="020F0600000000000000" pitchFamily="50" charset="-128"/>
              <a:ea typeface="HG丸ｺﾞｼｯｸM-PRO" panose="020F0600000000000000" pitchFamily="50" charset="-128"/>
            </a:endParaRPr>
          </a:p>
          <a:p>
            <a:pPr>
              <a:lnSpc>
                <a:spcPts val="3400"/>
              </a:lnSpc>
            </a:pPr>
            <a:r>
              <a:rPr lang="ja-JP" altLang="en-US" sz="2400" dirty="0">
                <a:latin typeface="HG丸ｺﾞｼｯｸM-PRO" panose="020F0600000000000000" pitchFamily="50" charset="-128"/>
                <a:ea typeface="HG丸ｺﾞｼｯｸM-PRO" panose="020F0600000000000000" pitchFamily="50" charset="-128"/>
              </a:rPr>
              <a:t>ニューラルネットワークを活用したディープラーニングでは</a:t>
            </a:r>
            <a:endParaRPr lang="en-US" altLang="ja-JP" sz="2400" dirty="0">
              <a:latin typeface="HG丸ｺﾞｼｯｸM-PRO" panose="020F0600000000000000" pitchFamily="50" charset="-128"/>
              <a:ea typeface="HG丸ｺﾞｼｯｸM-PRO" panose="020F0600000000000000" pitchFamily="50" charset="-128"/>
            </a:endParaRPr>
          </a:p>
          <a:p>
            <a:pPr>
              <a:lnSpc>
                <a:spcPts val="3400"/>
              </a:lnSpc>
            </a:pPr>
            <a:r>
              <a:rPr lang="ja-JP" altLang="en-US" sz="2400" dirty="0">
                <a:latin typeface="HG丸ｺﾞｼｯｸM-PRO" panose="020F0600000000000000" pitchFamily="50" charset="-128"/>
                <a:ea typeface="HG丸ｺﾞｼｯｸM-PRO" panose="020F0600000000000000" pitchFamily="50" charset="-128"/>
              </a:rPr>
              <a:t>文章・画像・音声など複雑な情報を処理することが得意です。</a:t>
            </a:r>
            <a:endParaRPr lang="en-US" altLang="ja-JP" sz="2400" dirty="0">
              <a:latin typeface="HG丸ｺﾞｼｯｸM-PRO" panose="020F0600000000000000" pitchFamily="50" charset="-128"/>
              <a:ea typeface="HG丸ｺﾞｼｯｸM-PRO" panose="020F0600000000000000" pitchFamily="50" charset="-128"/>
            </a:endParaRPr>
          </a:p>
          <a:p>
            <a:pPr>
              <a:lnSpc>
                <a:spcPts val="3400"/>
              </a:lnSpc>
            </a:pPr>
            <a:r>
              <a:rPr lang="ja-JP" altLang="en-US" sz="2400" dirty="0">
                <a:latin typeface="HG丸ｺﾞｼｯｸM-PRO" panose="020F0600000000000000" pitchFamily="50" charset="-128"/>
                <a:ea typeface="HG丸ｺﾞｼｯｸM-PRO" panose="020F0600000000000000" pitchFamily="50" charset="-128"/>
              </a:rPr>
              <a:t>そのため、生成ＡＩなど最新技術の基盤として使われています。</a:t>
            </a:r>
            <a:endParaRPr lang="en-US" altLang="ja-JP" sz="2400" dirty="0">
              <a:latin typeface="HG丸ｺﾞｼｯｸM-PRO" panose="020F0600000000000000" pitchFamily="50" charset="-128"/>
              <a:ea typeface="HG丸ｺﾞｼｯｸM-PRO" panose="020F0600000000000000" pitchFamily="50" charset="-128"/>
            </a:endParaRPr>
          </a:p>
        </p:txBody>
      </p:sp>
      <p:grpSp>
        <p:nvGrpSpPr>
          <p:cNvPr id="12" name="グループ化 11">
            <a:extLst>
              <a:ext uri="{FF2B5EF4-FFF2-40B4-BE49-F238E27FC236}">
                <a16:creationId xmlns:a16="http://schemas.microsoft.com/office/drawing/2014/main" id="{81E3447A-9A29-46EC-8B76-FB8BF5105C48}"/>
              </a:ext>
            </a:extLst>
          </p:cNvPr>
          <p:cNvGrpSpPr/>
          <p:nvPr/>
        </p:nvGrpSpPr>
        <p:grpSpPr>
          <a:xfrm>
            <a:off x="0" y="-47041"/>
            <a:ext cx="12192001" cy="6905041"/>
            <a:chOff x="0" y="-47041"/>
            <a:chExt cx="12192001" cy="6905041"/>
          </a:xfrm>
        </p:grpSpPr>
        <p:pic>
          <p:nvPicPr>
            <p:cNvPr id="13" name="object 3">
              <a:extLst>
                <a:ext uri="{FF2B5EF4-FFF2-40B4-BE49-F238E27FC236}">
                  <a16:creationId xmlns:a16="http://schemas.microsoft.com/office/drawing/2014/main" id="{73A5E704-B21B-432D-825E-8489F226BCDD}"/>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4" name="正方形/長方形 13">
              <a:extLst>
                <a:ext uri="{FF2B5EF4-FFF2-40B4-BE49-F238E27FC236}">
                  <a16:creationId xmlns:a16="http://schemas.microsoft.com/office/drawing/2014/main" id="{97DCB2DA-C48D-4670-9FB2-85D4E1EE87C2}"/>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ニューラルネットワークの強み</a:t>
              </a:r>
            </a:p>
          </p:txBody>
        </p:sp>
        <p:pic>
          <p:nvPicPr>
            <p:cNvPr id="15" name="object 3">
              <a:extLst>
                <a:ext uri="{FF2B5EF4-FFF2-40B4-BE49-F238E27FC236}">
                  <a16:creationId xmlns:a16="http://schemas.microsoft.com/office/drawing/2014/main" id="{95011181-E3E8-417C-BCBE-C55BB3EB69C1}"/>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6" name="object 6">
              <a:extLst>
                <a:ext uri="{FF2B5EF4-FFF2-40B4-BE49-F238E27FC236}">
                  <a16:creationId xmlns:a16="http://schemas.microsoft.com/office/drawing/2014/main" id="{F6AEE96C-C58C-490F-9B4A-2276AE5D7CCD}"/>
                </a:ext>
              </a:extLst>
            </p:cNvPr>
            <p:cNvGrpSpPr/>
            <p:nvPr/>
          </p:nvGrpSpPr>
          <p:grpSpPr>
            <a:xfrm>
              <a:off x="131445" y="203359"/>
              <a:ext cx="11929110" cy="657225"/>
              <a:chOff x="186258" y="210936"/>
              <a:chExt cx="11929110" cy="657225"/>
            </a:xfrm>
          </p:grpSpPr>
          <p:sp>
            <p:nvSpPr>
              <p:cNvPr id="17" name="object 7">
                <a:extLst>
                  <a:ext uri="{FF2B5EF4-FFF2-40B4-BE49-F238E27FC236}">
                    <a16:creationId xmlns:a16="http://schemas.microsoft.com/office/drawing/2014/main" id="{782BA595-DC02-43DC-8F75-B38DAE36B9FA}"/>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8" name="object 8">
                <a:extLst>
                  <a:ext uri="{FF2B5EF4-FFF2-40B4-BE49-F238E27FC236}">
                    <a16:creationId xmlns:a16="http://schemas.microsoft.com/office/drawing/2014/main" id="{BCD2C3BB-B780-4260-A667-B2FC0D652299}"/>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9" name="object 9">
                <a:extLst>
                  <a:ext uri="{FF2B5EF4-FFF2-40B4-BE49-F238E27FC236}">
                    <a16:creationId xmlns:a16="http://schemas.microsoft.com/office/drawing/2014/main" id="{7E062E64-8883-45C1-8CD8-C3EDF1FA1837}"/>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20" name="object 10">
                <a:extLst>
                  <a:ext uri="{FF2B5EF4-FFF2-40B4-BE49-F238E27FC236}">
                    <a16:creationId xmlns:a16="http://schemas.microsoft.com/office/drawing/2014/main" id="{A46264CF-7357-4FAF-B366-B9AFBD7533E1}"/>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21" name="object 11">
                <a:extLst>
                  <a:ext uri="{FF2B5EF4-FFF2-40B4-BE49-F238E27FC236}">
                    <a16:creationId xmlns:a16="http://schemas.microsoft.com/office/drawing/2014/main" id="{A7AC8F63-F964-42A7-974F-086AB3DA3BE0}"/>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2" name="object 12">
                <a:extLst>
                  <a:ext uri="{FF2B5EF4-FFF2-40B4-BE49-F238E27FC236}">
                    <a16:creationId xmlns:a16="http://schemas.microsoft.com/office/drawing/2014/main" id="{88C7B30A-FD50-4E7E-9729-5539AAB32D7C}"/>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23" name="object 13">
                <a:extLst>
                  <a:ext uri="{FF2B5EF4-FFF2-40B4-BE49-F238E27FC236}">
                    <a16:creationId xmlns:a16="http://schemas.microsoft.com/office/drawing/2014/main" id="{437E6CC6-5C39-4CC2-B26F-C3E965498C84}"/>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4" name="object 14">
                <a:extLst>
                  <a:ext uri="{FF2B5EF4-FFF2-40B4-BE49-F238E27FC236}">
                    <a16:creationId xmlns:a16="http://schemas.microsoft.com/office/drawing/2014/main" id="{D99E3FA1-ABAA-4E98-A9B1-3A6ADA2497F9}"/>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5" name="object 15">
                <a:extLst>
                  <a:ext uri="{FF2B5EF4-FFF2-40B4-BE49-F238E27FC236}">
                    <a16:creationId xmlns:a16="http://schemas.microsoft.com/office/drawing/2014/main" id="{BB14DB4A-950F-463D-B782-69A748314790}"/>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6" name="object 16">
                <a:extLst>
                  <a:ext uri="{FF2B5EF4-FFF2-40B4-BE49-F238E27FC236}">
                    <a16:creationId xmlns:a16="http://schemas.microsoft.com/office/drawing/2014/main" id="{A2BF42F9-9AED-422A-9754-307B62D022E9}"/>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7" name="object 17">
                <a:extLst>
                  <a:ext uri="{FF2B5EF4-FFF2-40B4-BE49-F238E27FC236}">
                    <a16:creationId xmlns:a16="http://schemas.microsoft.com/office/drawing/2014/main" id="{8C366BDE-A2E0-4756-9238-5F583957CE37}"/>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8" name="object 18">
                <a:extLst>
                  <a:ext uri="{FF2B5EF4-FFF2-40B4-BE49-F238E27FC236}">
                    <a16:creationId xmlns:a16="http://schemas.microsoft.com/office/drawing/2014/main" id="{B5EA7A69-33E6-46E4-B4FD-A8F9002CA4A7}"/>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9" name="object 19">
                <a:extLst>
                  <a:ext uri="{FF2B5EF4-FFF2-40B4-BE49-F238E27FC236}">
                    <a16:creationId xmlns:a16="http://schemas.microsoft.com/office/drawing/2014/main" id="{1859C3FA-CCB0-42A4-8403-11C07FA2E736}"/>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30" name="object 20">
                <a:extLst>
                  <a:ext uri="{FF2B5EF4-FFF2-40B4-BE49-F238E27FC236}">
                    <a16:creationId xmlns:a16="http://schemas.microsoft.com/office/drawing/2014/main" id="{E26BEE26-C528-4928-AD13-61DE6522D096}"/>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31" name="object 21">
                <a:extLst>
                  <a:ext uri="{FF2B5EF4-FFF2-40B4-BE49-F238E27FC236}">
                    <a16:creationId xmlns:a16="http://schemas.microsoft.com/office/drawing/2014/main" id="{92E93486-E41A-4709-8071-EDEB4974F49F}"/>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2" name="object 22">
                <a:extLst>
                  <a:ext uri="{FF2B5EF4-FFF2-40B4-BE49-F238E27FC236}">
                    <a16:creationId xmlns:a16="http://schemas.microsoft.com/office/drawing/2014/main" id="{1793AD60-65A6-42F2-932D-0E2809333753}"/>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33" name="object 23">
                <a:extLst>
                  <a:ext uri="{FF2B5EF4-FFF2-40B4-BE49-F238E27FC236}">
                    <a16:creationId xmlns:a16="http://schemas.microsoft.com/office/drawing/2014/main" id="{09AB294B-46EC-4BE6-B9CC-E3DB49C65971}"/>
                  </a:ext>
                </a:extLst>
              </p:cNvPr>
              <p:cNvPicPr/>
              <p:nvPr/>
            </p:nvPicPr>
            <p:blipFill>
              <a:blip r:embed="rId4" cstate="print"/>
              <a:stretch>
                <a:fillRect/>
              </a:stretch>
            </p:blipFill>
            <p:spPr>
              <a:xfrm>
                <a:off x="12026795" y="575918"/>
                <a:ext cx="88216" cy="97080"/>
              </a:xfrm>
              <a:prstGeom prst="rect">
                <a:avLst/>
              </a:prstGeom>
            </p:spPr>
          </p:pic>
          <p:sp>
            <p:nvSpPr>
              <p:cNvPr id="34" name="object 24">
                <a:extLst>
                  <a:ext uri="{FF2B5EF4-FFF2-40B4-BE49-F238E27FC236}">
                    <a16:creationId xmlns:a16="http://schemas.microsoft.com/office/drawing/2014/main" id="{FD1BCBAE-786D-441B-8CF4-BDAC1657C4A9}"/>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5" name="object 25">
                <a:extLst>
                  <a:ext uri="{FF2B5EF4-FFF2-40B4-BE49-F238E27FC236}">
                    <a16:creationId xmlns:a16="http://schemas.microsoft.com/office/drawing/2014/main" id="{9F31CA7B-6B10-4715-BB3D-8A4C4DAE4212}"/>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6" name="object 26">
                <a:extLst>
                  <a:ext uri="{FF2B5EF4-FFF2-40B4-BE49-F238E27FC236}">
                    <a16:creationId xmlns:a16="http://schemas.microsoft.com/office/drawing/2014/main" id="{403B95C1-6647-4793-96E1-91F6C485E4FC}"/>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7" name="object 27">
                <a:extLst>
                  <a:ext uri="{FF2B5EF4-FFF2-40B4-BE49-F238E27FC236}">
                    <a16:creationId xmlns:a16="http://schemas.microsoft.com/office/drawing/2014/main" id="{3E3CC195-14BB-41AA-84AB-A2A836D02AC4}"/>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8" name="object 28">
                <a:extLst>
                  <a:ext uri="{FF2B5EF4-FFF2-40B4-BE49-F238E27FC236}">
                    <a16:creationId xmlns:a16="http://schemas.microsoft.com/office/drawing/2014/main" id="{23095848-14D9-4314-89B7-CD23F85D5C4C}"/>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9" name="object 29">
                <a:extLst>
                  <a:ext uri="{FF2B5EF4-FFF2-40B4-BE49-F238E27FC236}">
                    <a16:creationId xmlns:a16="http://schemas.microsoft.com/office/drawing/2014/main" id="{327E1394-FDCE-4D24-9D14-479E7E4EF732}"/>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40" name="object 30">
                <a:extLst>
                  <a:ext uri="{FF2B5EF4-FFF2-40B4-BE49-F238E27FC236}">
                    <a16:creationId xmlns:a16="http://schemas.microsoft.com/office/drawing/2014/main" id="{93DFF659-B758-4DFB-B17F-08E6489DFFBB}"/>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41" name="object 31">
                <a:extLst>
                  <a:ext uri="{FF2B5EF4-FFF2-40B4-BE49-F238E27FC236}">
                    <a16:creationId xmlns:a16="http://schemas.microsoft.com/office/drawing/2014/main" id="{B7E876F3-44D6-44E8-8C0E-15BE93BA6CD1}"/>
                  </a:ext>
                </a:extLst>
              </p:cNvPr>
              <p:cNvPicPr/>
              <p:nvPr/>
            </p:nvPicPr>
            <p:blipFill>
              <a:blip r:embed="rId5" cstate="print"/>
              <a:stretch>
                <a:fillRect/>
              </a:stretch>
            </p:blipFill>
            <p:spPr>
              <a:xfrm>
                <a:off x="10546225" y="211835"/>
                <a:ext cx="139128" cy="139128"/>
              </a:xfrm>
              <a:prstGeom prst="rect">
                <a:avLst/>
              </a:prstGeom>
            </p:spPr>
          </p:pic>
          <p:pic>
            <p:nvPicPr>
              <p:cNvPr id="42" name="object 32">
                <a:extLst>
                  <a:ext uri="{FF2B5EF4-FFF2-40B4-BE49-F238E27FC236}">
                    <a16:creationId xmlns:a16="http://schemas.microsoft.com/office/drawing/2014/main" id="{075799EB-A337-4F90-B184-8F1ECB0F173F}"/>
                  </a:ext>
                </a:extLst>
              </p:cNvPr>
              <p:cNvPicPr/>
              <p:nvPr/>
            </p:nvPicPr>
            <p:blipFill>
              <a:blip r:embed="rId6" cstate="print"/>
              <a:stretch>
                <a:fillRect/>
              </a:stretch>
            </p:blipFill>
            <p:spPr>
              <a:xfrm>
                <a:off x="9828669" y="360944"/>
                <a:ext cx="244449" cy="244449"/>
              </a:xfrm>
              <a:prstGeom prst="rect">
                <a:avLst/>
              </a:prstGeom>
            </p:spPr>
          </p:pic>
          <p:sp>
            <p:nvSpPr>
              <p:cNvPr id="43" name="object 33">
                <a:extLst>
                  <a:ext uri="{FF2B5EF4-FFF2-40B4-BE49-F238E27FC236}">
                    <a16:creationId xmlns:a16="http://schemas.microsoft.com/office/drawing/2014/main" id="{BD6994C9-EA75-4995-98CE-0CB2471E8B66}"/>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4" name="object 34">
                <a:extLst>
                  <a:ext uri="{FF2B5EF4-FFF2-40B4-BE49-F238E27FC236}">
                    <a16:creationId xmlns:a16="http://schemas.microsoft.com/office/drawing/2014/main" id="{E24EF3F3-A5E4-4906-9E4D-FC3512991504}"/>
                  </a:ext>
                </a:extLst>
              </p:cNvPr>
              <p:cNvPicPr/>
              <p:nvPr/>
            </p:nvPicPr>
            <p:blipFill>
              <a:blip r:embed="rId7" cstate="print"/>
              <a:stretch>
                <a:fillRect/>
              </a:stretch>
            </p:blipFill>
            <p:spPr>
              <a:xfrm>
                <a:off x="9688294" y="622557"/>
                <a:ext cx="160297" cy="160395"/>
              </a:xfrm>
              <a:prstGeom prst="rect">
                <a:avLst/>
              </a:prstGeom>
            </p:spPr>
          </p:pic>
          <p:sp>
            <p:nvSpPr>
              <p:cNvPr id="45" name="object 35">
                <a:extLst>
                  <a:ext uri="{FF2B5EF4-FFF2-40B4-BE49-F238E27FC236}">
                    <a16:creationId xmlns:a16="http://schemas.microsoft.com/office/drawing/2014/main" id="{765C7D80-37E4-486E-A90D-87469F9D80CE}"/>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6" name="object 36">
                <a:extLst>
                  <a:ext uri="{FF2B5EF4-FFF2-40B4-BE49-F238E27FC236}">
                    <a16:creationId xmlns:a16="http://schemas.microsoft.com/office/drawing/2014/main" id="{E4CC13D0-40C7-427C-AA8A-D40E9E69B8D5}"/>
                  </a:ext>
                </a:extLst>
              </p:cNvPr>
              <p:cNvPicPr/>
              <p:nvPr/>
            </p:nvPicPr>
            <p:blipFill>
              <a:blip r:embed="rId8" cstate="print"/>
              <a:stretch>
                <a:fillRect/>
              </a:stretch>
            </p:blipFill>
            <p:spPr>
              <a:xfrm>
                <a:off x="9648025" y="373900"/>
                <a:ext cx="90690" cy="68618"/>
              </a:xfrm>
              <a:prstGeom prst="rect">
                <a:avLst/>
              </a:prstGeom>
            </p:spPr>
          </p:pic>
          <p:sp>
            <p:nvSpPr>
              <p:cNvPr id="47" name="object 37">
                <a:extLst>
                  <a:ext uri="{FF2B5EF4-FFF2-40B4-BE49-F238E27FC236}">
                    <a16:creationId xmlns:a16="http://schemas.microsoft.com/office/drawing/2014/main" id="{3C8C093E-34C8-4CD0-8515-8B5743DFD700}"/>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8" name="object 38">
                <a:extLst>
                  <a:ext uri="{FF2B5EF4-FFF2-40B4-BE49-F238E27FC236}">
                    <a16:creationId xmlns:a16="http://schemas.microsoft.com/office/drawing/2014/main" id="{CB3F6890-4264-4775-8FD6-1536D8656F64}"/>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9" name="object 39">
                <a:extLst>
                  <a:ext uri="{FF2B5EF4-FFF2-40B4-BE49-F238E27FC236}">
                    <a16:creationId xmlns:a16="http://schemas.microsoft.com/office/drawing/2014/main" id="{9FF2B1B6-7E5E-44C8-B014-6BE58BA9C416}"/>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50" name="object 40">
                <a:extLst>
                  <a:ext uri="{FF2B5EF4-FFF2-40B4-BE49-F238E27FC236}">
                    <a16:creationId xmlns:a16="http://schemas.microsoft.com/office/drawing/2014/main" id="{DC8F55B6-43C4-4669-837A-586FF66CD682}"/>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51" name="object 41">
                <a:extLst>
                  <a:ext uri="{FF2B5EF4-FFF2-40B4-BE49-F238E27FC236}">
                    <a16:creationId xmlns:a16="http://schemas.microsoft.com/office/drawing/2014/main" id="{EFE576D2-EE39-48FC-AC84-E37CB5A67D2C}"/>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52" name="object 42">
                <a:extLst>
                  <a:ext uri="{FF2B5EF4-FFF2-40B4-BE49-F238E27FC236}">
                    <a16:creationId xmlns:a16="http://schemas.microsoft.com/office/drawing/2014/main" id="{B195D374-E2AB-4113-A7CA-7B4A83F7EEEA}"/>
                  </a:ext>
                </a:extLst>
              </p:cNvPr>
              <p:cNvPicPr/>
              <p:nvPr/>
            </p:nvPicPr>
            <p:blipFill>
              <a:blip r:embed="rId9" cstate="print"/>
              <a:stretch>
                <a:fillRect/>
              </a:stretch>
            </p:blipFill>
            <p:spPr>
              <a:xfrm>
                <a:off x="10771367" y="253872"/>
                <a:ext cx="383006" cy="322630"/>
              </a:xfrm>
              <a:prstGeom prst="rect">
                <a:avLst/>
              </a:prstGeom>
            </p:spPr>
          </p:pic>
          <p:sp>
            <p:nvSpPr>
              <p:cNvPr id="53" name="object 43">
                <a:extLst>
                  <a:ext uri="{FF2B5EF4-FFF2-40B4-BE49-F238E27FC236}">
                    <a16:creationId xmlns:a16="http://schemas.microsoft.com/office/drawing/2014/main" id="{E8995A26-1F47-4793-B95D-B04E34FF3B1D}"/>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4" name="object 44">
                <a:extLst>
                  <a:ext uri="{FF2B5EF4-FFF2-40B4-BE49-F238E27FC236}">
                    <a16:creationId xmlns:a16="http://schemas.microsoft.com/office/drawing/2014/main" id="{2B40FB0F-E264-4BD9-B467-E47E8C37CB74}"/>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5" name="object 45">
                <a:extLst>
                  <a:ext uri="{FF2B5EF4-FFF2-40B4-BE49-F238E27FC236}">
                    <a16:creationId xmlns:a16="http://schemas.microsoft.com/office/drawing/2014/main" id="{F783D349-AB2B-45C2-A209-C442B92B2E50}"/>
                  </a:ext>
                </a:extLst>
              </p:cNvPr>
              <p:cNvPicPr/>
              <p:nvPr/>
            </p:nvPicPr>
            <p:blipFill>
              <a:blip r:embed="rId10" cstate="print"/>
              <a:stretch>
                <a:fillRect/>
              </a:stretch>
            </p:blipFill>
            <p:spPr>
              <a:xfrm>
                <a:off x="10925962" y="472221"/>
                <a:ext cx="103212" cy="119964"/>
              </a:xfrm>
              <a:prstGeom prst="rect">
                <a:avLst/>
              </a:prstGeom>
            </p:spPr>
          </p:pic>
          <p:sp>
            <p:nvSpPr>
              <p:cNvPr id="56" name="object 46">
                <a:extLst>
                  <a:ext uri="{FF2B5EF4-FFF2-40B4-BE49-F238E27FC236}">
                    <a16:creationId xmlns:a16="http://schemas.microsoft.com/office/drawing/2014/main" id="{33A2A288-5223-4431-9767-57111F6DE595}"/>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7" name="object 47">
                <a:extLst>
                  <a:ext uri="{FF2B5EF4-FFF2-40B4-BE49-F238E27FC236}">
                    <a16:creationId xmlns:a16="http://schemas.microsoft.com/office/drawing/2014/main" id="{BBD90FC0-2D1B-499E-95A7-4C55C603190B}"/>
                  </a:ext>
                </a:extLst>
              </p:cNvPr>
              <p:cNvPicPr/>
              <p:nvPr/>
            </p:nvPicPr>
            <p:blipFill>
              <a:blip r:embed="rId11" cstate="print"/>
              <a:stretch>
                <a:fillRect/>
              </a:stretch>
            </p:blipFill>
            <p:spPr>
              <a:xfrm>
                <a:off x="194951" y="260619"/>
                <a:ext cx="582104" cy="494753"/>
              </a:xfrm>
              <a:prstGeom prst="rect">
                <a:avLst/>
              </a:prstGeom>
            </p:spPr>
          </p:pic>
          <p:pic>
            <p:nvPicPr>
              <p:cNvPr id="58" name="object 48">
                <a:extLst>
                  <a:ext uri="{FF2B5EF4-FFF2-40B4-BE49-F238E27FC236}">
                    <a16:creationId xmlns:a16="http://schemas.microsoft.com/office/drawing/2014/main" id="{19DA6E27-365F-4932-94A6-9750D626ADAA}"/>
                  </a:ext>
                </a:extLst>
              </p:cNvPr>
              <p:cNvPicPr/>
              <p:nvPr/>
            </p:nvPicPr>
            <p:blipFill>
              <a:blip r:embed="rId12" cstate="print"/>
              <a:stretch>
                <a:fillRect/>
              </a:stretch>
            </p:blipFill>
            <p:spPr>
              <a:xfrm>
                <a:off x="186258" y="251942"/>
                <a:ext cx="599490" cy="512114"/>
              </a:xfrm>
              <a:prstGeom prst="rect">
                <a:avLst/>
              </a:prstGeom>
            </p:spPr>
          </p:pic>
        </p:grpSp>
      </p:grpSp>
      <p:grpSp>
        <p:nvGrpSpPr>
          <p:cNvPr id="3" name="グループ化 2">
            <a:extLst>
              <a:ext uri="{FF2B5EF4-FFF2-40B4-BE49-F238E27FC236}">
                <a16:creationId xmlns:a16="http://schemas.microsoft.com/office/drawing/2014/main" id="{0C926048-8CE3-42C7-B886-E6B482D2EB99}"/>
              </a:ext>
            </a:extLst>
          </p:cNvPr>
          <p:cNvGrpSpPr/>
          <p:nvPr/>
        </p:nvGrpSpPr>
        <p:grpSpPr>
          <a:xfrm>
            <a:off x="934762" y="2880245"/>
            <a:ext cx="9595691" cy="1512000"/>
            <a:chOff x="1217831" y="2939320"/>
            <a:chExt cx="9595691" cy="1512000"/>
          </a:xfrm>
        </p:grpSpPr>
        <p:sp>
          <p:nvSpPr>
            <p:cNvPr id="9" name="四角形: 角を丸くする 8">
              <a:extLst>
                <a:ext uri="{FF2B5EF4-FFF2-40B4-BE49-F238E27FC236}">
                  <a16:creationId xmlns:a16="http://schemas.microsoft.com/office/drawing/2014/main" id="{727077E2-20FF-1B51-789F-36C7B8099D5A}"/>
                </a:ext>
              </a:extLst>
            </p:cNvPr>
            <p:cNvSpPr/>
            <p:nvPr/>
          </p:nvSpPr>
          <p:spPr>
            <a:xfrm>
              <a:off x="1217831" y="2939320"/>
              <a:ext cx="9595691" cy="1512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b" anchorCtr="0"/>
            <a:lstStyle/>
            <a:p>
              <a:r>
                <a:rPr lang="ja-JP" altLang="en-US" sz="2400" b="1" dirty="0">
                  <a:solidFill>
                    <a:schemeClr val="tx1"/>
                  </a:solidFill>
                  <a:latin typeface="ＭＳ ゴシック" panose="020B0609070205080204" pitchFamily="49" charset="-128"/>
                  <a:ea typeface="ＭＳ ゴシック" panose="020B0609070205080204" pitchFamily="49" charset="-128"/>
                </a:rPr>
                <a:t>　</a:t>
              </a:r>
              <a:endParaRPr lang="en-US" altLang="ja-JP" sz="2400" b="1" u="heavy" dirty="0">
                <a:solidFill>
                  <a:schemeClr val="tx1"/>
                </a:solidFill>
                <a:latin typeface="ＭＳ ゴシック" panose="020B0609070205080204" pitchFamily="49" charset="-128"/>
                <a:ea typeface="ＭＳ ゴシック" panose="020B0609070205080204" pitchFamily="49" charset="-128"/>
              </a:endParaRPr>
            </a:p>
            <a:p>
              <a:r>
                <a:rPr lang="ja-JP" altLang="en-US" sz="2400" dirty="0">
                  <a:solidFill>
                    <a:schemeClr val="tx1"/>
                  </a:solidFill>
                  <a:latin typeface="ＭＳ ゴシック" panose="020B0609070205080204" pitchFamily="49" charset="-128"/>
                  <a:ea typeface="ＭＳ ゴシック" panose="020B0609070205080204" pitchFamily="49" charset="-128"/>
                </a:rPr>
                <a:t>　　</a:t>
              </a:r>
              <a:r>
                <a:rPr lang="ja-JP" altLang="en-US" sz="2400" dirty="0">
                  <a:solidFill>
                    <a:schemeClr val="tx1"/>
                  </a:solidFill>
                  <a:latin typeface="HG丸ｺﾞｼｯｸM-PRO" panose="020F0600000000000000" pitchFamily="50" charset="-128"/>
                  <a:ea typeface="HG丸ｺﾞｼｯｸM-PRO" panose="020F0600000000000000" pitchFamily="50" charset="-128"/>
                </a:rPr>
                <a:t>ＡＩが学ぶための重要なポイント（特徴）のこと。　</a:t>
              </a: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2400" dirty="0">
                  <a:solidFill>
                    <a:schemeClr val="tx1"/>
                  </a:solidFill>
                  <a:latin typeface="HG丸ｺﾞｼｯｸM-PRO" panose="020F0600000000000000" pitchFamily="50" charset="-128"/>
                  <a:ea typeface="HG丸ｺﾞｼｯｸM-PRO" panose="020F0600000000000000" pitchFamily="50" charset="-128"/>
                </a:rPr>
                <a:t>　　（例）猫の特徴　→　「４本足」「ひげ」「三角の耳」など</a:t>
              </a: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p:txBody>
        </p:sp>
        <p:grpSp>
          <p:nvGrpSpPr>
            <p:cNvPr id="60" name="グループ化 59">
              <a:extLst>
                <a:ext uri="{FF2B5EF4-FFF2-40B4-BE49-F238E27FC236}">
                  <a16:creationId xmlns:a16="http://schemas.microsoft.com/office/drawing/2014/main" id="{8B103754-BA32-4B52-9553-B34483DB28A2}"/>
                </a:ext>
              </a:extLst>
            </p:cNvPr>
            <p:cNvGrpSpPr/>
            <p:nvPr/>
          </p:nvGrpSpPr>
          <p:grpSpPr>
            <a:xfrm>
              <a:off x="1575245" y="3042445"/>
              <a:ext cx="2440164" cy="492443"/>
              <a:chOff x="819372" y="1259331"/>
              <a:chExt cx="2387155" cy="492443"/>
            </a:xfrm>
          </p:grpSpPr>
          <p:sp>
            <p:nvSpPr>
              <p:cNvPr id="61" name="テキスト ボックス 60">
                <a:extLst>
                  <a:ext uri="{FF2B5EF4-FFF2-40B4-BE49-F238E27FC236}">
                    <a16:creationId xmlns:a16="http://schemas.microsoft.com/office/drawing/2014/main" id="{93C983B9-4D7C-4446-B554-30552835A3AF}"/>
                  </a:ext>
                </a:extLst>
              </p:cNvPr>
              <p:cNvSpPr txBox="1"/>
              <p:nvPr/>
            </p:nvSpPr>
            <p:spPr>
              <a:xfrm>
                <a:off x="819372" y="1259331"/>
                <a:ext cx="2387155" cy="492443"/>
              </a:xfrm>
              <a:prstGeom prst="rect">
                <a:avLst/>
              </a:prstGeom>
              <a:noFill/>
            </p:spPr>
            <p:txBody>
              <a:bodyPr wrap="square" rtlCol="0">
                <a:spAutoFit/>
              </a:bodyPr>
              <a:lstStyle/>
              <a:p>
                <a:pPr>
                  <a:spcAft>
                    <a:spcPts val="1400"/>
                  </a:spcAft>
                </a:pPr>
                <a:r>
                  <a:rPr lang="ja-JP" altLang="en-US" sz="2600" b="1" dirty="0">
                    <a:solidFill>
                      <a:srgbClr val="FF0000"/>
                    </a:solidFill>
                    <a:latin typeface="BIZ UDPゴシック" panose="020B0400000000000000" pitchFamily="50" charset="-128"/>
                    <a:ea typeface="BIZ UDPゴシック" panose="020B0400000000000000" pitchFamily="50" charset="-128"/>
                  </a:rPr>
                  <a:t>特徴量とは</a:t>
                </a:r>
              </a:p>
            </p:txBody>
          </p:sp>
          <p:cxnSp>
            <p:nvCxnSpPr>
              <p:cNvPr id="62" name="直線コネクタ 61">
                <a:extLst>
                  <a:ext uri="{FF2B5EF4-FFF2-40B4-BE49-F238E27FC236}">
                    <a16:creationId xmlns:a16="http://schemas.microsoft.com/office/drawing/2014/main" id="{96F3435F-4D5F-40F9-9C20-213188470659}"/>
                  </a:ext>
                </a:extLst>
              </p:cNvPr>
              <p:cNvCxnSpPr>
                <a:cxnSpLocks/>
              </p:cNvCxnSpPr>
              <p:nvPr/>
            </p:nvCxnSpPr>
            <p:spPr>
              <a:xfrm>
                <a:off x="923109" y="1740198"/>
                <a:ext cx="1593068" cy="11576"/>
              </a:xfrm>
              <a:prstGeom prst="line">
                <a:avLst/>
              </a:prstGeom>
              <a:ln w="25400">
                <a:solidFill>
                  <a:srgbClr val="FF0000"/>
                </a:solidFill>
              </a:ln>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37779435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5C370F-9438-4A7C-82BE-05A8F138257C}"/>
            </a:ext>
          </a:extLst>
        </p:cNvPr>
        <p:cNvGrpSpPr/>
        <p:nvPr/>
      </p:nvGrpSpPr>
      <p:grpSpPr>
        <a:xfrm>
          <a:off x="0" y="0"/>
          <a:ext cx="0" cy="0"/>
          <a:chOff x="0" y="0"/>
          <a:chExt cx="0" cy="0"/>
        </a:xfrm>
      </p:grpSpPr>
      <p:grpSp>
        <p:nvGrpSpPr>
          <p:cNvPr id="18" name="グループ化 17">
            <a:extLst>
              <a:ext uri="{FF2B5EF4-FFF2-40B4-BE49-F238E27FC236}">
                <a16:creationId xmlns:a16="http://schemas.microsoft.com/office/drawing/2014/main" id="{B1191AB2-3702-447B-89B2-11712E3CCAA1}"/>
              </a:ext>
            </a:extLst>
          </p:cNvPr>
          <p:cNvGrpSpPr/>
          <p:nvPr/>
        </p:nvGrpSpPr>
        <p:grpSpPr>
          <a:xfrm>
            <a:off x="819372" y="1106931"/>
            <a:ext cx="10647050" cy="1889620"/>
            <a:chOff x="819372" y="1259331"/>
            <a:chExt cx="10647050" cy="1889620"/>
          </a:xfrm>
        </p:grpSpPr>
        <p:sp>
          <p:nvSpPr>
            <p:cNvPr id="19" name="テキスト ボックス 18">
              <a:extLst>
                <a:ext uri="{FF2B5EF4-FFF2-40B4-BE49-F238E27FC236}">
                  <a16:creationId xmlns:a16="http://schemas.microsoft.com/office/drawing/2014/main" id="{D7651D1D-8366-427C-BF92-7B4E607DD6ED}"/>
                </a:ext>
              </a:extLst>
            </p:cNvPr>
            <p:cNvSpPr txBox="1"/>
            <p:nvPr/>
          </p:nvSpPr>
          <p:spPr>
            <a:xfrm>
              <a:off x="819372" y="1259331"/>
              <a:ext cx="10647050" cy="1889620"/>
            </a:xfrm>
            <a:prstGeom prst="rect">
              <a:avLst/>
            </a:prstGeom>
            <a:noFill/>
          </p:spPr>
          <p:txBody>
            <a:bodyPr wrap="square" rtlCol="0">
              <a:spAutoFit/>
            </a:bodyPr>
            <a:lstStyle/>
            <a:p>
              <a:pPr>
                <a:spcAft>
                  <a:spcPts val="20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ディープラーニングとは</a:t>
              </a:r>
              <a:endParaRPr lang="en-US" altLang="ja-JP" sz="2800" b="1" dirty="0">
                <a:solidFill>
                  <a:schemeClr val="accent5">
                    <a:lumMod val="60000"/>
                    <a:lumOff val="40000"/>
                  </a:schemeClr>
                </a:solidFill>
                <a:latin typeface="BIZ UDPゴシック" panose="020B0400000000000000" pitchFamily="50" charset="-128"/>
                <a:ea typeface="BIZ UDPゴシック" panose="020B0400000000000000" pitchFamily="50" charset="-128"/>
              </a:endParaRPr>
            </a:p>
            <a:p>
              <a:pPr marL="309600">
                <a:lnSpc>
                  <a:spcPts val="3000"/>
                </a:lnSpc>
              </a:pPr>
              <a:r>
                <a:rPr lang="ja-JP" altLang="en-US" sz="2400" dirty="0">
                  <a:latin typeface="HGMaruGothicMPRO" panose="020F0600000000000000" pitchFamily="34" charset="-128"/>
                  <a:ea typeface="HGMaruGothicMPRO" panose="020F0600000000000000" pitchFamily="34" charset="-128"/>
                </a:rPr>
                <a:t>ニューラルネットワークをさらに多層化した学習モデルです。</a:t>
              </a:r>
            </a:p>
            <a:p>
              <a:pPr marL="309600">
                <a:lnSpc>
                  <a:spcPts val="3000"/>
                </a:lnSpc>
              </a:pPr>
              <a:r>
                <a:rPr lang="ja-JP" altLang="en-US" sz="2400" dirty="0">
                  <a:latin typeface="HGMaruGothicMPRO" panose="020F0600000000000000" pitchFamily="34" charset="-128"/>
                  <a:ea typeface="HGMaruGothicMPRO" panose="020F0600000000000000" pitchFamily="34" charset="-128"/>
                </a:rPr>
                <a:t>大量のデータを使い、人間が教えなくても</a:t>
              </a:r>
              <a:r>
                <a:rPr lang="ja-JP" altLang="en-US" sz="2400" b="1" dirty="0">
                  <a:solidFill>
                    <a:srgbClr val="FF0000"/>
                  </a:solidFill>
                  <a:latin typeface="HGMaruGothicMPRO" panose="020F0600000000000000" pitchFamily="34" charset="-128"/>
                  <a:ea typeface="HGMaruGothicMPRO" panose="020F0600000000000000" pitchFamily="34" charset="-128"/>
                </a:rPr>
                <a:t>ＡＩが自分で重要な特徴を</a:t>
              </a:r>
              <a:endParaRPr lang="en-US" altLang="ja-JP" sz="2400" b="1" dirty="0">
                <a:solidFill>
                  <a:srgbClr val="FF0000"/>
                </a:solidFill>
                <a:latin typeface="HGMaruGothicMPRO" panose="020F0600000000000000" pitchFamily="34" charset="-128"/>
                <a:ea typeface="HGMaruGothicMPRO" panose="020F0600000000000000" pitchFamily="34" charset="-128"/>
              </a:endParaRPr>
            </a:p>
            <a:p>
              <a:pPr marL="309600">
                <a:lnSpc>
                  <a:spcPts val="3000"/>
                </a:lnSpc>
              </a:pPr>
              <a:r>
                <a:rPr lang="ja-JP" altLang="en-US" sz="2400" b="1" dirty="0">
                  <a:solidFill>
                    <a:srgbClr val="FF0000"/>
                  </a:solidFill>
                  <a:latin typeface="HGMaruGothicMPRO" panose="020F0600000000000000" pitchFamily="34" charset="-128"/>
                  <a:ea typeface="HGMaruGothicMPRO" panose="020F0600000000000000" pitchFamily="34" charset="-128"/>
                </a:rPr>
                <a:t>見つけ出し、高精度の判断や予測</a:t>
              </a:r>
              <a:r>
                <a:rPr lang="ja-JP" altLang="en-US" sz="2400" dirty="0">
                  <a:latin typeface="HGMaruGothicMPRO" panose="020F0600000000000000" pitchFamily="34" charset="-128"/>
                  <a:ea typeface="HGMaruGothicMPRO" panose="020F0600000000000000" pitchFamily="34" charset="-128"/>
                </a:rPr>
                <a:t>を行えます。</a:t>
              </a:r>
            </a:p>
          </p:txBody>
        </p:sp>
        <p:cxnSp>
          <p:nvCxnSpPr>
            <p:cNvPr id="20" name="直線コネクタ 19">
              <a:extLst>
                <a:ext uri="{FF2B5EF4-FFF2-40B4-BE49-F238E27FC236}">
                  <a16:creationId xmlns:a16="http://schemas.microsoft.com/office/drawing/2014/main" id="{2A5195F6-B8D8-410A-87E2-84B844A37121}"/>
                </a:ext>
              </a:extLst>
            </p:cNvPr>
            <p:cNvCxnSpPr>
              <a:cxnSpLocks/>
            </p:cNvCxnSpPr>
            <p:nvPr/>
          </p:nvCxnSpPr>
          <p:spPr>
            <a:xfrm>
              <a:off x="923109" y="1760076"/>
              <a:ext cx="3704647"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21" name="グループ化 20">
            <a:extLst>
              <a:ext uri="{FF2B5EF4-FFF2-40B4-BE49-F238E27FC236}">
                <a16:creationId xmlns:a16="http://schemas.microsoft.com/office/drawing/2014/main" id="{2F63B340-F6C2-424C-96ED-5D1A3173B278}"/>
              </a:ext>
            </a:extLst>
          </p:cNvPr>
          <p:cNvGrpSpPr/>
          <p:nvPr/>
        </p:nvGrpSpPr>
        <p:grpSpPr>
          <a:xfrm>
            <a:off x="0" y="-47041"/>
            <a:ext cx="12192001" cy="6905041"/>
            <a:chOff x="0" y="-47041"/>
            <a:chExt cx="12192001" cy="6905041"/>
          </a:xfrm>
        </p:grpSpPr>
        <p:pic>
          <p:nvPicPr>
            <p:cNvPr id="22" name="object 3">
              <a:extLst>
                <a:ext uri="{FF2B5EF4-FFF2-40B4-BE49-F238E27FC236}">
                  <a16:creationId xmlns:a16="http://schemas.microsoft.com/office/drawing/2014/main" id="{B2AAD1E6-AEFD-4EDD-B8F4-3BB4E1D52F1F}"/>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23" name="正方形/長方形 22">
              <a:extLst>
                <a:ext uri="{FF2B5EF4-FFF2-40B4-BE49-F238E27FC236}">
                  <a16:creationId xmlns:a16="http://schemas.microsoft.com/office/drawing/2014/main" id="{A3A13844-7716-4ABE-8FAA-AF24FE2F36B1}"/>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ディープラーニング</a:t>
              </a:r>
            </a:p>
          </p:txBody>
        </p:sp>
        <p:pic>
          <p:nvPicPr>
            <p:cNvPr id="24" name="object 3">
              <a:extLst>
                <a:ext uri="{FF2B5EF4-FFF2-40B4-BE49-F238E27FC236}">
                  <a16:creationId xmlns:a16="http://schemas.microsoft.com/office/drawing/2014/main" id="{5BC93094-E797-43BC-AD16-478825CD10C3}"/>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25" name="object 6">
              <a:extLst>
                <a:ext uri="{FF2B5EF4-FFF2-40B4-BE49-F238E27FC236}">
                  <a16:creationId xmlns:a16="http://schemas.microsoft.com/office/drawing/2014/main" id="{3D6062BB-6901-4006-92AF-B9012FD708BC}"/>
                </a:ext>
              </a:extLst>
            </p:cNvPr>
            <p:cNvGrpSpPr/>
            <p:nvPr/>
          </p:nvGrpSpPr>
          <p:grpSpPr>
            <a:xfrm>
              <a:off x="131445" y="203359"/>
              <a:ext cx="11929110" cy="657225"/>
              <a:chOff x="186258" y="210936"/>
              <a:chExt cx="11929110" cy="657225"/>
            </a:xfrm>
          </p:grpSpPr>
          <p:sp>
            <p:nvSpPr>
              <p:cNvPr id="26" name="object 7">
                <a:extLst>
                  <a:ext uri="{FF2B5EF4-FFF2-40B4-BE49-F238E27FC236}">
                    <a16:creationId xmlns:a16="http://schemas.microsoft.com/office/drawing/2014/main" id="{0A18801A-D507-4EC5-9E33-EEAFF9658BC6}"/>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27" name="object 8">
                <a:extLst>
                  <a:ext uri="{FF2B5EF4-FFF2-40B4-BE49-F238E27FC236}">
                    <a16:creationId xmlns:a16="http://schemas.microsoft.com/office/drawing/2014/main" id="{6B87BBFB-CED7-41EC-9457-8BCF69EEDF86}"/>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28" name="object 9">
                <a:extLst>
                  <a:ext uri="{FF2B5EF4-FFF2-40B4-BE49-F238E27FC236}">
                    <a16:creationId xmlns:a16="http://schemas.microsoft.com/office/drawing/2014/main" id="{37988668-BAEF-4438-AFB7-76C8C2166C51}"/>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29" name="object 10">
                <a:extLst>
                  <a:ext uri="{FF2B5EF4-FFF2-40B4-BE49-F238E27FC236}">
                    <a16:creationId xmlns:a16="http://schemas.microsoft.com/office/drawing/2014/main" id="{F8E809E6-ED2C-4810-9C14-B289F82F4F81}"/>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30" name="object 11">
                <a:extLst>
                  <a:ext uri="{FF2B5EF4-FFF2-40B4-BE49-F238E27FC236}">
                    <a16:creationId xmlns:a16="http://schemas.microsoft.com/office/drawing/2014/main" id="{B6B2848E-8284-487D-8E93-4DA50DBBBFF5}"/>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31" name="object 12">
                <a:extLst>
                  <a:ext uri="{FF2B5EF4-FFF2-40B4-BE49-F238E27FC236}">
                    <a16:creationId xmlns:a16="http://schemas.microsoft.com/office/drawing/2014/main" id="{C0BC05CD-45FE-414E-93A3-C4672CE691CA}"/>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32" name="object 13">
                <a:extLst>
                  <a:ext uri="{FF2B5EF4-FFF2-40B4-BE49-F238E27FC236}">
                    <a16:creationId xmlns:a16="http://schemas.microsoft.com/office/drawing/2014/main" id="{2230AED4-5F9B-4999-AAEA-6064B00598B3}"/>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33" name="object 14">
                <a:extLst>
                  <a:ext uri="{FF2B5EF4-FFF2-40B4-BE49-F238E27FC236}">
                    <a16:creationId xmlns:a16="http://schemas.microsoft.com/office/drawing/2014/main" id="{B617D37A-7768-41C4-B49E-A4900E22AD2C}"/>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4" name="object 15">
                <a:extLst>
                  <a:ext uri="{FF2B5EF4-FFF2-40B4-BE49-F238E27FC236}">
                    <a16:creationId xmlns:a16="http://schemas.microsoft.com/office/drawing/2014/main" id="{76D48087-5B30-42DA-AA41-941BF23C1271}"/>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5" name="object 16">
                <a:extLst>
                  <a:ext uri="{FF2B5EF4-FFF2-40B4-BE49-F238E27FC236}">
                    <a16:creationId xmlns:a16="http://schemas.microsoft.com/office/drawing/2014/main" id="{0F285395-ED7E-4AF8-B142-EFE1E0032EAE}"/>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36" name="object 17">
                <a:extLst>
                  <a:ext uri="{FF2B5EF4-FFF2-40B4-BE49-F238E27FC236}">
                    <a16:creationId xmlns:a16="http://schemas.microsoft.com/office/drawing/2014/main" id="{D6406D79-C404-4512-8EB5-6FC5E9DA14B3}"/>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7" name="object 18">
                <a:extLst>
                  <a:ext uri="{FF2B5EF4-FFF2-40B4-BE49-F238E27FC236}">
                    <a16:creationId xmlns:a16="http://schemas.microsoft.com/office/drawing/2014/main" id="{6013D51B-F13D-4334-9890-59932429202F}"/>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8" name="object 19">
                <a:extLst>
                  <a:ext uri="{FF2B5EF4-FFF2-40B4-BE49-F238E27FC236}">
                    <a16:creationId xmlns:a16="http://schemas.microsoft.com/office/drawing/2014/main" id="{34DC8505-B48C-4812-86B2-C7CB11CC4215}"/>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39" name="object 20">
                <a:extLst>
                  <a:ext uri="{FF2B5EF4-FFF2-40B4-BE49-F238E27FC236}">
                    <a16:creationId xmlns:a16="http://schemas.microsoft.com/office/drawing/2014/main" id="{1A8BBB8E-23EC-4B5E-B8B6-1325AF58A3F5}"/>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40" name="object 21">
                <a:extLst>
                  <a:ext uri="{FF2B5EF4-FFF2-40B4-BE49-F238E27FC236}">
                    <a16:creationId xmlns:a16="http://schemas.microsoft.com/office/drawing/2014/main" id="{4846D73A-8040-483A-A098-F6445FA5EA13}"/>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1" name="object 22">
                <a:extLst>
                  <a:ext uri="{FF2B5EF4-FFF2-40B4-BE49-F238E27FC236}">
                    <a16:creationId xmlns:a16="http://schemas.microsoft.com/office/drawing/2014/main" id="{966A2144-DBD4-4EBE-8B5F-F4B34A74F52A}"/>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42" name="object 23">
                <a:extLst>
                  <a:ext uri="{FF2B5EF4-FFF2-40B4-BE49-F238E27FC236}">
                    <a16:creationId xmlns:a16="http://schemas.microsoft.com/office/drawing/2014/main" id="{AE3CBD53-6D61-485D-8A73-AC773F550C04}"/>
                  </a:ext>
                </a:extLst>
              </p:cNvPr>
              <p:cNvPicPr/>
              <p:nvPr/>
            </p:nvPicPr>
            <p:blipFill>
              <a:blip r:embed="rId4" cstate="print"/>
              <a:stretch>
                <a:fillRect/>
              </a:stretch>
            </p:blipFill>
            <p:spPr>
              <a:xfrm>
                <a:off x="12026795" y="575918"/>
                <a:ext cx="88216" cy="97080"/>
              </a:xfrm>
              <a:prstGeom prst="rect">
                <a:avLst/>
              </a:prstGeom>
            </p:spPr>
          </p:pic>
          <p:sp>
            <p:nvSpPr>
              <p:cNvPr id="43" name="object 24">
                <a:extLst>
                  <a:ext uri="{FF2B5EF4-FFF2-40B4-BE49-F238E27FC236}">
                    <a16:creationId xmlns:a16="http://schemas.microsoft.com/office/drawing/2014/main" id="{63EE5B20-1E0B-4BCC-A906-42ED5D5A441B}"/>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4" name="object 25">
                <a:extLst>
                  <a:ext uri="{FF2B5EF4-FFF2-40B4-BE49-F238E27FC236}">
                    <a16:creationId xmlns:a16="http://schemas.microsoft.com/office/drawing/2014/main" id="{73BD10EA-DE9B-4FEC-9841-179094B4CF88}"/>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45" name="object 26">
                <a:extLst>
                  <a:ext uri="{FF2B5EF4-FFF2-40B4-BE49-F238E27FC236}">
                    <a16:creationId xmlns:a16="http://schemas.microsoft.com/office/drawing/2014/main" id="{73355682-545E-44B1-968C-30AB86F369AF}"/>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6" name="object 27">
                <a:extLst>
                  <a:ext uri="{FF2B5EF4-FFF2-40B4-BE49-F238E27FC236}">
                    <a16:creationId xmlns:a16="http://schemas.microsoft.com/office/drawing/2014/main" id="{90B061BB-0DCE-465B-B578-FEE046F26556}"/>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47" name="object 28">
                <a:extLst>
                  <a:ext uri="{FF2B5EF4-FFF2-40B4-BE49-F238E27FC236}">
                    <a16:creationId xmlns:a16="http://schemas.microsoft.com/office/drawing/2014/main" id="{9A7FA4F5-111D-409D-AAAC-8E0737ADF06B}"/>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48" name="object 29">
                <a:extLst>
                  <a:ext uri="{FF2B5EF4-FFF2-40B4-BE49-F238E27FC236}">
                    <a16:creationId xmlns:a16="http://schemas.microsoft.com/office/drawing/2014/main" id="{191C2FD6-12FB-467B-B20F-10A26D58E3A9}"/>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49" name="object 30">
                <a:extLst>
                  <a:ext uri="{FF2B5EF4-FFF2-40B4-BE49-F238E27FC236}">
                    <a16:creationId xmlns:a16="http://schemas.microsoft.com/office/drawing/2014/main" id="{CBF20C25-7DAC-4390-B04F-E52CEB066429}"/>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50" name="object 31">
                <a:extLst>
                  <a:ext uri="{FF2B5EF4-FFF2-40B4-BE49-F238E27FC236}">
                    <a16:creationId xmlns:a16="http://schemas.microsoft.com/office/drawing/2014/main" id="{D6A09B98-42E6-4BCB-AEB2-124108340AED}"/>
                  </a:ext>
                </a:extLst>
              </p:cNvPr>
              <p:cNvPicPr/>
              <p:nvPr/>
            </p:nvPicPr>
            <p:blipFill>
              <a:blip r:embed="rId5" cstate="print"/>
              <a:stretch>
                <a:fillRect/>
              </a:stretch>
            </p:blipFill>
            <p:spPr>
              <a:xfrm>
                <a:off x="10546225" y="211835"/>
                <a:ext cx="139128" cy="139128"/>
              </a:xfrm>
              <a:prstGeom prst="rect">
                <a:avLst/>
              </a:prstGeom>
            </p:spPr>
          </p:pic>
          <p:pic>
            <p:nvPicPr>
              <p:cNvPr id="51" name="object 32">
                <a:extLst>
                  <a:ext uri="{FF2B5EF4-FFF2-40B4-BE49-F238E27FC236}">
                    <a16:creationId xmlns:a16="http://schemas.microsoft.com/office/drawing/2014/main" id="{34532D6B-FA91-47EA-8E9C-91D6F51143AC}"/>
                  </a:ext>
                </a:extLst>
              </p:cNvPr>
              <p:cNvPicPr/>
              <p:nvPr/>
            </p:nvPicPr>
            <p:blipFill>
              <a:blip r:embed="rId6" cstate="print"/>
              <a:stretch>
                <a:fillRect/>
              </a:stretch>
            </p:blipFill>
            <p:spPr>
              <a:xfrm>
                <a:off x="9828669" y="360944"/>
                <a:ext cx="244449" cy="244449"/>
              </a:xfrm>
              <a:prstGeom prst="rect">
                <a:avLst/>
              </a:prstGeom>
            </p:spPr>
          </p:pic>
          <p:sp>
            <p:nvSpPr>
              <p:cNvPr id="52" name="object 33">
                <a:extLst>
                  <a:ext uri="{FF2B5EF4-FFF2-40B4-BE49-F238E27FC236}">
                    <a16:creationId xmlns:a16="http://schemas.microsoft.com/office/drawing/2014/main" id="{980693D8-6B1A-41CC-8D3B-408D16B48928}"/>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53" name="object 34">
                <a:extLst>
                  <a:ext uri="{FF2B5EF4-FFF2-40B4-BE49-F238E27FC236}">
                    <a16:creationId xmlns:a16="http://schemas.microsoft.com/office/drawing/2014/main" id="{CAE3028F-8A32-44F0-AD5D-D92AE679D3AF}"/>
                  </a:ext>
                </a:extLst>
              </p:cNvPr>
              <p:cNvPicPr/>
              <p:nvPr/>
            </p:nvPicPr>
            <p:blipFill>
              <a:blip r:embed="rId7" cstate="print"/>
              <a:stretch>
                <a:fillRect/>
              </a:stretch>
            </p:blipFill>
            <p:spPr>
              <a:xfrm>
                <a:off x="9688294" y="622557"/>
                <a:ext cx="160297" cy="160395"/>
              </a:xfrm>
              <a:prstGeom prst="rect">
                <a:avLst/>
              </a:prstGeom>
            </p:spPr>
          </p:pic>
          <p:sp>
            <p:nvSpPr>
              <p:cNvPr id="54" name="object 35">
                <a:extLst>
                  <a:ext uri="{FF2B5EF4-FFF2-40B4-BE49-F238E27FC236}">
                    <a16:creationId xmlns:a16="http://schemas.microsoft.com/office/drawing/2014/main" id="{A8D065AC-A746-4D10-B80A-DBA06102FC76}"/>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55" name="object 36">
                <a:extLst>
                  <a:ext uri="{FF2B5EF4-FFF2-40B4-BE49-F238E27FC236}">
                    <a16:creationId xmlns:a16="http://schemas.microsoft.com/office/drawing/2014/main" id="{59CFB120-F3B6-493E-B9B5-422B11DABB29}"/>
                  </a:ext>
                </a:extLst>
              </p:cNvPr>
              <p:cNvPicPr/>
              <p:nvPr/>
            </p:nvPicPr>
            <p:blipFill>
              <a:blip r:embed="rId8" cstate="print"/>
              <a:stretch>
                <a:fillRect/>
              </a:stretch>
            </p:blipFill>
            <p:spPr>
              <a:xfrm>
                <a:off x="9648025" y="373900"/>
                <a:ext cx="90690" cy="68618"/>
              </a:xfrm>
              <a:prstGeom prst="rect">
                <a:avLst/>
              </a:prstGeom>
            </p:spPr>
          </p:pic>
          <p:sp>
            <p:nvSpPr>
              <p:cNvPr id="56" name="object 37">
                <a:extLst>
                  <a:ext uri="{FF2B5EF4-FFF2-40B4-BE49-F238E27FC236}">
                    <a16:creationId xmlns:a16="http://schemas.microsoft.com/office/drawing/2014/main" id="{220AD2C7-91C7-45E4-9854-80B0F6B3E77D}"/>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57" name="object 38">
                <a:extLst>
                  <a:ext uri="{FF2B5EF4-FFF2-40B4-BE49-F238E27FC236}">
                    <a16:creationId xmlns:a16="http://schemas.microsoft.com/office/drawing/2014/main" id="{59459719-400E-4E39-91ED-0D4939D1FEDF}"/>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58" name="object 39">
                <a:extLst>
                  <a:ext uri="{FF2B5EF4-FFF2-40B4-BE49-F238E27FC236}">
                    <a16:creationId xmlns:a16="http://schemas.microsoft.com/office/drawing/2014/main" id="{9B9C5B75-E597-46DC-A979-83B694425BE1}"/>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59" name="object 40">
                <a:extLst>
                  <a:ext uri="{FF2B5EF4-FFF2-40B4-BE49-F238E27FC236}">
                    <a16:creationId xmlns:a16="http://schemas.microsoft.com/office/drawing/2014/main" id="{8987EAD4-8DC6-4D6D-AFD1-5E11B0153A9D}"/>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60" name="object 41">
                <a:extLst>
                  <a:ext uri="{FF2B5EF4-FFF2-40B4-BE49-F238E27FC236}">
                    <a16:creationId xmlns:a16="http://schemas.microsoft.com/office/drawing/2014/main" id="{BCF3C6CA-E75D-4A4F-9F85-965D879BBA86}"/>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61" name="object 42">
                <a:extLst>
                  <a:ext uri="{FF2B5EF4-FFF2-40B4-BE49-F238E27FC236}">
                    <a16:creationId xmlns:a16="http://schemas.microsoft.com/office/drawing/2014/main" id="{CB1B8004-898F-4FF4-9540-952D3C06D010}"/>
                  </a:ext>
                </a:extLst>
              </p:cNvPr>
              <p:cNvPicPr/>
              <p:nvPr/>
            </p:nvPicPr>
            <p:blipFill>
              <a:blip r:embed="rId9" cstate="print"/>
              <a:stretch>
                <a:fillRect/>
              </a:stretch>
            </p:blipFill>
            <p:spPr>
              <a:xfrm>
                <a:off x="10771367" y="253872"/>
                <a:ext cx="383006" cy="322630"/>
              </a:xfrm>
              <a:prstGeom prst="rect">
                <a:avLst/>
              </a:prstGeom>
            </p:spPr>
          </p:pic>
          <p:sp>
            <p:nvSpPr>
              <p:cNvPr id="62" name="object 43">
                <a:extLst>
                  <a:ext uri="{FF2B5EF4-FFF2-40B4-BE49-F238E27FC236}">
                    <a16:creationId xmlns:a16="http://schemas.microsoft.com/office/drawing/2014/main" id="{45FF2D8B-28D0-4A9E-BE1D-550BF4186B8E}"/>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63" name="object 44">
                <a:extLst>
                  <a:ext uri="{FF2B5EF4-FFF2-40B4-BE49-F238E27FC236}">
                    <a16:creationId xmlns:a16="http://schemas.microsoft.com/office/drawing/2014/main" id="{A8456338-3D4B-4F7A-A279-60B9365C6363}"/>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64" name="object 45">
                <a:extLst>
                  <a:ext uri="{FF2B5EF4-FFF2-40B4-BE49-F238E27FC236}">
                    <a16:creationId xmlns:a16="http://schemas.microsoft.com/office/drawing/2014/main" id="{15172CB0-8871-46EB-8812-3C7F13B3D8D9}"/>
                  </a:ext>
                </a:extLst>
              </p:cNvPr>
              <p:cNvPicPr/>
              <p:nvPr/>
            </p:nvPicPr>
            <p:blipFill>
              <a:blip r:embed="rId10" cstate="print"/>
              <a:stretch>
                <a:fillRect/>
              </a:stretch>
            </p:blipFill>
            <p:spPr>
              <a:xfrm>
                <a:off x="10925962" y="472221"/>
                <a:ext cx="103212" cy="119964"/>
              </a:xfrm>
              <a:prstGeom prst="rect">
                <a:avLst/>
              </a:prstGeom>
            </p:spPr>
          </p:pic>
          <p:sp>
            <p:nvSpPr>
              <p:cNvPr id="65" name="object 46">
                <a:extLst>
                  <a:ext uri="{FF2B5EF4-FFF2-40B4-BE49-F238E27FC236}">
                    <a16:creationId xmlns:a16="http://schemas.microsoft.com/office/drawing/2014/main" id="{1D824937-AB81-435B-BBF7-D0D9D9DED66F}"/>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66" name="object 47">
                <a:extLst>
                  <a:ext uri="{FF2B5EF4-FFF2-40B4-BE49-F238E27FC236}">
                    <a16:creationId xmlns:a16="http://schemas.microsoft.com/office/drawing/2014/main" id="{D435C21B-C734-4193-A39B-59B43D0EE56C}"/>
                  </a:ext>
                </a:extLst>
              </p:cNvPr>
              <p:cNvPicPr/>
              <p:nvPr/>
            </p:nvPicPr>
            <p:blipFill>
              <a:blip r:embed="rId11" cstate="print"/>
              <a:stretch>
                <a:fillRect/>
              </a:stretch>
            </p:blipFill>
            <p:spPr>
              <a:xfrm>
                <a:off x="194951" y="260619"/>
                <a:ext cx="582104" cy="494753"/>
              </a:xfrm>
              <a:prstGeom prst="rect">
                <a:avLst/>
              </a:prstGeom>
            </p:spPr>
          </p:pic>
          <p:pic>
            <p:nvPicPr>
              <p:cNvPr id="67" name="object 48">
                <a:extLst>
                  <a:ext uri="{FF2B5EF4-FFF2-40B4-BE49-F238E27FC236}">
                    <a16:creationId xmlns:a16="http://schemas.microsoft.com/office/drawing/2014/main" id="{F9384019-6256-40AC-8B4E-7AEDFC0A729F}"/>
                  </a:ext>
                </a:extLst>
              </p:cNvPr>
              <p:cNvPicPr/>
              <p:nvPr/>
            </p:nvPicPr>
            <p:blipFill>
              <a:blip r:embed="rId12" cstate="print"/>
              <a:stretch>
                <a:fillRect/>
              </a:stretch>
            </p:blipFill>
            <p:spPr>
              <a:xfrm>
                <a:off x="186258" y="251942"/>
                <a:ext cx="599490" cy="512114"/>
              </a:xfrm>
              <a:prstGeom prst="rect">
                <a:avLst/>
              </a:prstGeom>
            </p:spPr>
          </p:pic>
        </p:grpSp>
      </p:grpSp>
      <p:grpSp>
        <p:nvGrpSpPr>
          <p:cNvPr id="3" name="グループ化 2">
            <a:extLst>
              <a:ext uri="{FF2B5EF4-FFF2-40B4-BE49-F238E27FC236}">
                <a16:creationId xmlns:a16="http://schemas.microsoft.com/office/drawing/2014/main" id="{A386A0DC-CF29-413E-9E0F-D759EC8B636A}"/>
              </a:ext>
            </a:extLst>
          </p:cNvPr>
          <p:cNvGrpSpPr/>
          <p:nvPr/>
        </p:nvGrpSpPr>
        <p:grpSpPr>
          <a:xfrm>
            <a:off x="2414828" y="2983794"/>
            <a:ext cx="6944475" cy="3395898"/>
            <a:chOff x="2319310" y="2716073"/>
            <a:chExt cx="7758000" cy="3793719"/>
          </a:xfrm>
        </p:grpSpPr>
        <p:grpSp>
          <p:nvGrpSpPr>
            <p:cNvPr id="14" name="グループ化 13">
              <a:extLst>
                <a:ext uri="{FF2B5EF4-FFF2-40B4-BE49-F238E27FC236}">
                  <a16:creationId xmlns:a16="http://schemas.microsoft.com/office/drawing/2014/main" id="{E9F781CC-CE4D-C97C-F29C-47FB791CB0B4}"/>
                </a:ext>
              </a:extLst>
            </p:cNvPr>
            <p:cNvGrpSpPr/>
            <p:nvPr/>
          </p:nvGrpSpPr>
          <p:grpSpPr>
            <a:xfrm>
              <a:off x="2616890" y="2970669"/>
              <a:ext cx="7162700" cy="3539123"/>
              <a:chOff x="2791747" y="2966918"/>
              <a:chExt cx="7162700" cy="3539122"/>
            </a:xfrm>
          </p:grpSpPr>
          <p:sp>
            <p:nvSpPr>
              <p:cNvPr id="7" name="正方形/長方形 6">
                <a:extLst>
                  <a:ext uri="{FF2B5EF4-FFF2-40B4-BE49-F238E27FC236}">
                    <a16:creationId xmlns:a16="http://schemas.microsoft.com/office/drawing/2014/main" id="{5150C12C-94C6-394C-38D5-FBE69F1DC849}"/>
                  </a:ext>
                </a:extLst>
              </p:cNvPr>
              <p:cNvSpPr/>
              <p:nvPr/>
            </p:nvSpPr>
            <p:spPr>
              <a:xfrm>
                <a:off x="2791747" y="2966918"/>
                <a:ext cx="7162700" cy="3539122"/>
              </a:xfrm>
              <a:prstGeom prst="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A0BB7F06-7A5B-D58B-22E3-88554E682427}"/>
                  </a:ext>
                </a:extLst>
              </p:cNvPr>
              <p:cNvSpPr txBox="1"/>
              <p:nvPr/>
            </p:nvSpPr>
            <p:spPr>
              <a:xfrm>
                <a:off x="3249975" y="5931366"/>
                <a:ext cx="1641513" cy="461665"/>
              </a:xfrm>
              <a:prstGeom prst="rect">
                <a:avLst/>
              </a:prstGeom>
              <a:noFill/>
            </p:spPr>
            <p:txBody>
              <a:bodyPr wrap="square" rtlCol="0">
                <a:spAutoFit/>
              </a:bodyPr>
              <a:lstStyle/>
              <a:p>
                <a:pPr algn="ctr"/>
                <a:r>
                  <a:rPr kumimoji="1" lang="ja-JP" altLang="en-US" sz="2400" dirty="0">
                    <a:latin typeface="HGPｺﾞｼｯｸE" panose="020B0900000000000000" pitchFamily="50" charset="-128"/>
                    <a:ea typeface="HGPｺﾞｼｯｸE" panose="020B0900000000000000" pitchFamily="50" charset="-128"/>
                  </a:rPr>
                  <a:t>入力層</a:t>
                </a:r>
              </a:p>
            </p:txBody>
          </p:sp>
          <p:sp>
            <p:nvSpPr>
              <p:cNvPr id="11" name="テキスト ボックス 10">
                <a:extLst>
                  <a:ext uri="{FF2B5EF4-FFF2-40B4-BE49-F238E27FC236}">
                    <a16:creationId xmlns:a16="http://schemas.microsoft.com/office/drawing/2014/main" id="{97CCE4CA-2343-F635-5CBC-8934DDBA61D2}"/>
                  </a:ext>
                </a:extLst>
              </p:cNvPr>
              <p:cNvSpPr txBox="1"/>
              <p:nvPr/>
            </p:nvSpPr>
            <p:spPr>
              <a:xfrm>
                <a:off x="5552342" y="5934614"/>
                <a:ext cx="1641513" cy="461665"/>
              </a:xfrm>
              <a:prstGeom prst="rect">
                <a:avLst/>
              </a:prstGeom>
              <a:noFill/>
            </p:spPr>
            <p:txBody>
              <a:bodyPr wrap="square" rtlCol="0">
                <a:spAutoFit/>
              </a:bodyPr>
              <a:lstStyle/>
              <a:p>
                <a:pPr algn="ctr"/>
                <a:r>
                  <a:rPr lang="ja-JP" altLang="en-US" sz="2400" dirty="0">
                    <a:latin typeface="HGPｺﾞｼｯｸE" panose="020B0900000000000000" pitchFamily="50" charset="-128"/>
                    <a:ea typeface="HGPｺﾞｼｯｸE" panose="020B0900000000000000" pitchFamily="50" charset="-128"/>
                  </a:rPr>
                  <a:t>中間層</a:t>
                </a:r>
                <a:endParaRPr kumimoji="1" lang="ja-JP" altLang="en-US" sz="2400" dirty="0">
                  <a:latin typeface="HGPｺﾞｼｯｸE" panose="020B0900000000000000" pitchFamily="50" charset="-128"/>
                  <a:ea typeface="HGPｺﾞｼｯｸE" panose="020B0900000000000000" pitchFamily="50" charset="-128"/>
                </a:endParaRPr>
              </a:p>
            </p:txBody>
          </p:sp>
          <p:sp>
            <p:nvSpPr>
              <p:cNvPr id="12" name="左中かっこ 11">
                <a:extLst>
                  <a:ext uri="{FF2B5EF4-FFF2-40B4-BE49-F238E27FC236}">
                    <a16:creationId xmlns:a16="http://schemas.microsoft.com/office/drawing/2014/main" id="{CFAFB02A-B3DB-9856-701D-1CD78D5577FC}"/>
                  </a:ext>
                </a:extLst>
              </p:cNvPr>
              <p:cNvSpPr/>
              <p:nvPr/>
            </p:nvSpPr>
            <p:spPr>
              <a:xfrm rot="16200000">
                <a:off x="6259166" y="4743601"/>
                <a:ext cx="227869" cy="2237557"/>
              </a:xfrm>
              <a:prstGeom prst="leftBrace">
                <a:avLst>
                  <a:gd name="adj1" fmla="val 0"/>
                  <a:gd name="adj2" fmla="val 50000"/>
                </a:avLst>
              </a:prstGeom>
              <a:ln w="28575">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02129F02-23C4-BB33-53CD-CAC97A6A8335}"/>
                  </a:ext>
                </a:extLst>
              </p:cNvPr>
              <p:cNvSpPr txBox="1"/>
              <p:nvPr/>
            </p:nvSpPr>
            <p:spPr>
              <a:xfrm>
                <a:off x="7854709" y="5931365"/>
                <a:ext cx="1641513" cy="461665"/>
              </a:xfrm>
              <a:prstGeom prst="rect">
                <a:avLst/>
              </a:prstGeom>
              <a:noFill/>
            </p:spPr>
            <p:txBody>
              <a:bodyPr wrap="square" rtlCol="0">
                <a:spAutoFit/>
              </a:bodyPr>
              <a:lstStyle/>
              <a:p>
                <a:pPr algn="ctr"/>
                <a:r>
                  <a:rPr kumimoji="1" lang="ja-JP" altLang="en-US" sz="2400" dirty="0">
                    <a:latin typeface="HGPｺﾞｼｯｸE" panose="020B0900000000000000" pitchFamily="50" charset="-128"/>
                    <a:ea typeface="HGPｺﾞｼｯｸE" panose="020B0900000000000000" pitchFamily="50" charset="-128"/>
                  </a:rPr>
                  <a:t>出力層</a:t>
                </a:r>
              </a:p>
            </p:txBody>
          </p:sp>
        </p:grpSp>
        <p:pic>
          <p:nvPicPr>
            <p:cNvPr id="76" name="図 75">
              <a:extLst>
                <a:ext uri="{FF2B5EF4-FFF2-40B4-BE49-F238E27FC236}">
                  <a16:creationId xmlns:a16="http://schemas.microsoft.com/office/drawing/2014/main" id="{AB659958-236C-46EB-BA36-104E94A8D169}"/>
                </a:ext>
              </a:extLst>
            </p:cNvPr>
            <p:cNvPicPr>
              <a:picLocks/>
            </p:cNvPicPr>
            <p:nvPr/>
          </p:nvPicPr>
          <p:blipFill>
            <a:blip r:embed="rId13">
              <a:extLst>
                <a:ext uri="{28A0092B-C50C-407E-A947-70E740481C1C}">
                  <a14:useLocalDpi xmlns:a14="http://schemas.microsoft.com/office/drawing/2010/main" val="0"/>
                </a:ext>
              </a:extLst>
            </a:blip>
            <a:stretch>
              <a:fillRect/>
            </a:stretch>
          </p:blipFill>
          <p:spPr>
            <a:xfrm>
              <a:off x="2319310" y="2716073"/>
              <a:ext cx="7758000" cy="3448801"/>
            </a:xfrm>
            <a:prstGeom prst="rect">
              <a:avLst/>
            </a:prstGeom>
          </p:spPr>
        </p:pic>
      </p:grpSp>
    </p:spTree>
    <p:extLst>
      <p:ext uri="{BB962C8B-B14F-4D97-AF65-F5344CB8AC3E}">
        <p14:creationId xmlns:p14="http://schemas.microsoft.com/office/powerpoint/2010/main" val="27664120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37C77-7178-827B-3221-BF072FFB2D7C}"/>
            </a:ext>
          </a:extLst>
        </p:cNvPr>
        <p:cNvGrpSpPr/>
        <p:nvPr/>
      </p:nvGrpSpPr>
      <p:grpSpPr>
        <a:xfrm>
          <a:off x="0" y="0"/>
          <a:ext cx="0" cy="0"/>
          <a:chOff x="0" y="0"/>
          <a:chExt cx="0" cy="0"/>
        </a:xfrm>
      </p:grpSpPr>
      <p:pic>
        <p:nvPicPr>
          <p:cNvPr id="15" name="図 14">
            <a:extLst>
              <a:ext uri="{FF2B5EF4-FFF2-40B4-BE49-F238E27FC236}">
                <a16:creationId xmlns:a16="http://schemas.microsoft.com/office/drawing/2014/main" id="{2BCDFF6D-3D55-E9A9-CAEB-6AB4450104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4318" y="2467778"/>
            <a:ext cx="3707176" cy="3707176"/>
          </a:xfrm>
          <a:prstGeom prst="rect">
            <a:avLst/>
          </a:prstGeom>
        </p:spPr>
      </p:pic>
      <p:sp>
        <p:nvSpPr>
          <p:cNvPr id="17" name="雲 16">
            <a:extLst>
              <a:ext uri="{FF2B5EF4-FFF2-40B4-BE49-F238E27FC236}">
                <a16:creationId xmlns:a16="http://schemas.microsoft.com/office/drawing/2014/main" id="{FEA8E881-13AA-AF2C-616F-11A700A657EB}"/>
              </a:ext>
            </a:extLst>
          </p:cNvPr>
          <p:cNvSpPr/>
          <p:nvPr/>
        </p:nvSpPr>
        <p:spPr>
          <a:xfrm>
            <a:off x="1178805" y="1109677"/>
            <a:ext cx="7546554" cy="2570401"/>
          </a:xfrm>
          <a:prstGeom prst="cloud">
            <a:avLst/>
          </a:prstGeom>
          <a:no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latin typeface="HG丸ｺﾞｼｯｸM-PRO" panose="020F0600000000000000" pitchFamily="50" charset="-128"/>
                <a:ea typeface="HG丸ｺﾞｼｯｸM-PRO" panose="020F0600000000000000" pitchFamily="50" charset="-128"/>
              </a:rPr>
              <a:t>ディープラーニングは</a:t>
            </a:r>
            <a:endParaRPr kumimoji="1" lang="en-US" altLang="ja-JP" sz="2800" dirty="0">
              <a:solidFill>
                <a:schemeClr val="tx1"/>
              </a:solidFill>
              <a:latin typeface="HG丸ｺﾞｼｯｸM-PRO" panose="020F0600000000000000" pitchFamily="50" charset="-128"/>
              <a:ea typeface="HG丸ｺﾞｼｯｸM-PRO" panose="020F0600000000000000" pitchFamily="50" charset="-128"/>
            </a:endParaRPr>
          </a:p>
          <a:p>
            <a:pPr algn="ctr"/>
            <a:r>
              <a:rPr kumimoji="1" lang="ja-JP" altLang="en-US" sz="2800" dirty="0">
                <a:solidFill>
                  <a:schemeClr val="tx1"/>
                </a:solidFill>
                <a:latin typeface="HG丸ｺﾞｼｯｸM-PRO" panose="020F0600000000000000" pitchFamily="50" charset="-128"/>
                <a:ea typeface="HG丸ｺﾞｼｯｸM-PRO" panose="020F0600000000000000" pitchFamily="50" charset="-128"/>
              </a:rPr>
              <a:t>とても優れている</a:t>
            </a:r>
            <a:r>
              <a:rPr lang="ja-JP" altLang="en-US" sz="2800" dirty="0">
                <a:solidFill>
                  <a:schemeClr val="tx1"/>
                </a:solidFill>
                <a:latin typeface="HG丸ｺﾞｼｯｸM-PRO" panose="020F0600000000000000" pitchFamily="50" charset="-128"/>
                <a:ea typeface="HG丸ｺﾞｼｯｸM-PRO" panose="020F0600000000000000" pitchFamily="50" charset="-128"/>
              </a:rPr>
              <a:t>ん</a:t>
            </a:r>
            <a:r>
              <a:rPr kumimoji="1" lang="ja-JP" altLang="en-US" sz="2800" dirty="0">
                <a:solidFill>
                  <a:schemeClr val="tx1"/>
                </a:solidFill>
                <a:latin typeface="HG丸ｺﾞｼｯｸM-PRO" panose="020F0600000000000000" pitchFamily="50" charset="-128"/>
                <a:ea typeface="HG丸ｺﾞｼｯｸM-PRO" panose="020F0600000000000000" pitchFamily="50" charset="-128"/>
              </a:rPr>
              <a:t>だなぁ</a:t>
            </a:r>
            <a:r>
              <a:rPr kumimoji="1" lang="en-US" altLang="ja-JP" sz="2800" dirty="0">
                <a:solidFill>
                  <a:schemeClr val="tx1"/>
                </a:solidFill>
                <a:latin typeface="HG丸ｺﾞｼｯｸM-PRO" panose="020F0600000000000000" pitchFamily="50" charset="-128"/>
                <a:ea typeface="HG丸ｺﾞｼｯｸM-PRO" panose="020F0600000000000000" pitchFamily="50" charset="-128"/>
              </a:rPr>
              <a:t>...</a:t>
            </a:r>
            <a:endParaRPr kumimoji="1" lang="ja-JP" altLang="en-US" sz="2400" dirty="0">
              <a:solidFill>
                <a:schemeClr val="tx1"/>
              </a:solidFill>
              <a:latin typeface="HG丸ｺﾞｼｯｸM-PRO" panose="020F0600000000000000" pitchFamily="50" charset="-128"/>
              <a:ea typeface="HG丸ｺﾞｼｯｸM-PRO" panose="020F0600000000000000" pitchFamily="50" charset="-128"/>
            </a:endParaRPr>
          </a:p>
        </p:txBody>
      </p:sp>
      <p:grpSp>
        <p:nvGrpSpPr>
          <p:cNvPr id="2" name="グループ化 1">
            <a:extLst>
              <a:ext uri="{FF2B5EF4-FFF2-40B4-BE49-F238E27FC236}">
                <a16:creationId xmlns:a16="http://schemas.microsoft.com/office/drawing/2014/main" id="{7930AFA7-0B6E-44A3-8E98-10385BF81289}"/>
              </a:ext>
            </a:extLst>
          </p:cNvPr>
          <p:cNvGrpSpPr/>
          <p:nvPr/>
        </p:nvGrpSpPr>
        <p:grpSpPr>
          <a:xfrm>
            <a:off x="4686759" y="5142520"/>
            <a:ext cx="2818482" cy="1410690"/>
            <a:chOff x="4686759" y="5238776"/>
            <a:chExt cx="2818482" cy="1410690"/>
          </a:xfrm>
        </p:grpSpPr>
        <p:sp>
          <p:nvSpPr>
            <p:cNvPr id="26" name="矢印: 下 25">
              <a:extLst>
                <a:ext uri="{FF2B5EF4-FFF2-40B4-BE49-F238E27FC236}">
                  <a16:creationId xmlns:a16="http://schemas.microsoft.com/office/drawing/2014/main" id="{3221AB62-0EEB-1046-CACD-263D31C20203}"/>
                </a:ext>
              </a:extLst>
            </p:cNvPr>
            <p:cNvSpPr/>
            <p:nvPr/>
          </p:nvSpPr>
          <p:spPr>
            <a:xfrm>
              <a:off x="4686759" y="5238776"/>
              <a:ext cx="2818482" cy="141069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73503C7F-FB75-DBA9-9AFA-7C51F9B1030B}"/>
                </a:ext>
              </a:extLst>
            </p:cNvPr>
            <p:cNvSpPr txBox="1"/>
            <p:nvPr/>
          </p:nvSpPr>
          <p:spPr>
            <a:xfrm>
              <a:off x="4729431" y="5748323"/>
              <a:ext cx="2733138" cy="461665"/>
            </a:xfrm>
            <a:prstGeom prst="rect">
              <a:avLst/>
            </a:prstGeom>
            <a:noFill/>
          </p:spPr>
          <p:txBody>
            <a:bodyPr wrap="square" rtlCol="0">
              <a:sp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しかし</a:t>
              </a:r>
              <a:endParaRPr lang="en-US" altLang="ja-JP" sz="2400" dirty="0">
                <a:solidFill>
                  <a:schemeClr val="bg1"/>
                </a:solidFill>
                <a:latin typeface="HGPｺﾞｼｯｸE" panose="020B0900000000000000" pitchFamily="50" charset="-128"/>
                <a:ea typeface="HGPｺﾞｼｯｸE" panose="020B0900000000000000" pitchFamily="50" charset="-128"/>
              </a:endParaRPr>
            </a:p>
          </p:txBody>
        </p:sp>
      </p:grpSp>
      <p:grpSp>
        <p:nvGrpSpPr>
          <p:cNvPr id="7" name="グループ化 6">
            <a:extLst>
              <a:ext uri="{FF2B5EF4-FFF2-40B4-BE49-F238E27FC236}">
                <a16:creationId xmlns:a16="http://schemas.microsoft.com/office/drawing/2014/main" id="{F8077514-B2E0-4D7F-9CA0-81DD5E67A70D}"/>
              </a:ext>
            </a:extLst>
          </p:cNvPr>
          <p:cNvGrpSpPr/>
          <p:nvPr/>
        </p:nvGrpSpPr>
        <p:grpSpPr>
          <a:xfrm>
            <a:off x="0" y="0"/>
            <a:ext cx="12192001" cy="6858000"/>
            <a:chOff x="0" y="0"/>
            <a:chExt cx="12192001" cy="6858000"/>
          </a:xfrm>
        </p:grpSpPr>
        <p:pic>
          <p:nvPicPr>
            <p:cNvPr id="8" name="object 3">
              <a:extLst>
                <a:ext uri="{FF2B5EF4-FFF2-40B4-BE49-F238E27FC236}">
                  <a16:creationId xmlns:a16="http://schemas.microsoft.com/office/drawing/2014/main" id="{4955D16A-9924-42CA-8282-C8E6559CC6E2}"/>
                </a:ext>
              </a:extLst>
            </p:cNvPr>
            <p:cNvPicPr/>
            <p:nvPr/>
          </p:nvPicPr>
          <p:blipFill>
            <a:blip r:embed="rId4"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9" name="object 3">
              <a:extLst>
                <a:ext uri="{FF2B5EF4-FFF2-40B4-BE49-F238E27FC236}">
                  <a16:creationId xmlns:a16="http://schemas.microsoft.com/office/drawing/2014/main" id="{A09A3734-BF34-4289-B51C-4CEE8B0A48FA}"/>
                </a:ext>
              </a:extLst>
            </p:cNvPr>
            <p:cNvPicPr/>
            <p:nvPr/>
          </p:nvPicPr>
          <p:blipFill>
            <a:blip r:embed="rId4"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Tree>
    <p:extLst>
      <p:ext uri="{BB962C8B-B14F-4D97-AF65-F5344CB8AC3E}">
        <p14:creationId xmlns:p14="http://schemas.microsoft.com/office/powerpoint/2010/main" val="42114263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72654A-3B96-8F13-EE61-6142B8109A61}"/>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19BB854B-F1FC-4CDD-8BBC-19EBAA55C925}"/>
              </a:ext>
            </a:extLst>
          </p:cNvPr>
          <p:cNvGrpSpPr/>
          <p:nvPr/>
        </p:nvGrpSpPr>
        <p:grpSpPr>
          <a:xfrm>
            <a:off x="4686759" y="3022538"/>
            <a:ext cx="2818482" cy="1410690"/>
            <a:chOff x="4686759" y="2818002"/>
            <a:chExt cx="2818482" cy="1410690"/>
          </a:xfrm>
        </p:grpSpPr>
        <p:sp>
          <p:nvSpPr>
            <p:cNvPr id="9" name="矢印: 下 8">
              <a:extLst>
                <a:ext uri="{FF2B5EF4-FFF2-40B4-BE49-F238E27FC236}">
                  <a16:creationId xmlns:a16="http://schemas.microsoft.com/office/drawing/2014/main" id="{9ACA3133-241E-5A22-7F4D-E6EB1D401A6C}"/>
                </a:ext>
              </a:extLst>
            </p:cNvPr>
            <p:cNvSpPr/>
            <p:nvPr/>
          </p:nvSpPr>
          <p:spPr>
            <a:xfrm>
              <a:off x="4686759" y="2818002"/>
              <a:ext cx="2818482" cy="141069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DF973EA2-BF8F-D1C2-2ABA-3857A719636C}"/>
                </a:ext>
              </a:extLst>
            </p:cNvPr>
            <p:cNvSpPr txBox="1"/>
            <p:nvPr/>
          </p:nvSpPr>
          <p:spPr>
            <a:xfrm>
              <a:off x="4705673" y="3323464"/>
              <a:ext cx="2733138" cy="461665"/>
            </a:xfrm>
            <a:prstGeom prst="rect">
              <a:avLst/>
            </a:prstGeom>
            <a:noFill/>
          </p:spPr>
          <p:txBody>
            <a:bodyPr wrap="square" rtlCol="0">
              <a:sp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そのため</a:t>
              </a:r>
              <a:endParaRPr lang="en-US" altLang="ja-JP" sz="2400" dirty="0">
                <a:solidFill>
                  <a:schemeClr val="bg1"/>
                </a:solidFill>
                <a:latin typeface="HGPｺﾞｼｯｸE" panose="020B0900000000000000" pitchFamily="50" charset="-128"/>
                <a:ea typeface="HGPｺﾞｼｯｸE" panose="020B0900000000000000" pitchFamily="50" charset="-128"/>
              </a:endParaRPr>
            </a:p>
          </p:txBody>
        </p:sp>
      </p:grpSp>
      <p:pic>
        <p:nvPicPr>
          <p:cNvPr id="14" name="図 13">
            <a:extLst>
              <a:ext uri="{FF2B5EF4-FFF2-40B4-BE49-F238E27FC236}">
                <a16:creationId xmlns:a16="http://schemas.microsoft.com/office/drawing/2014/main" id="{471E6340-1A42-28F0-7ED5-801C3CAB80BD}"/>
              </a:ext>
            </a:extLst>
          </p:cNvPr>
          <p:cNvPicPr>
            <a:picLocks noChangeAspect="1"/>
          </p:cNvPicPr>
          <p:nvPr/>
        </p:nvPicPr>
        <p:blipFill rotWithShape="1">
          <a:blip r:embed="rId3">
            <a:extLst>
              <a:ext uri="{28A0092B-C50C-407E-A947-70E740481C1C}">
                <a14:useLocalDpi xmlns:a14="http://schemas.microsoft.com/office/drawing/2010/main" val="0"/>
              </a:ext>
            </a:extLst>
          </a:blip>
          <a:srcRect l="4450"/>
          <a:stretch/>
        </p:blipFill>
        <p:spPr>
          <a:xfrm>
            <a:off x="9683902" y="2737050"/>
            <a:ext cx="2490478" cy="3911584"/>
          </a:xfrm>
          <a:prstGeom prst="rect">
            <a:avLst/>
          </a:prstGeom>
          <a:noFill/>
          <a:ln>
            <a:noFill/>
          </a:ln>
        </p:spPr>
      </p:pic>
      <p:grpSp>
        <p:nvGrpSpPr>
          <p:cNvPr id="64" name="グループ化 63">
            <a:extLst>
              <a:ext uri="{FF2B5EF4-FFF2-40B4-BE49-F238E27FC236}">
                <a16:creationId xmlns:a16="http://schemas.microsoft.com/office/drawing/2014/main" id="{A73E23AB-B9BE-48F2-93D7-15BF918ABA0D}"/>
              </a:ext>
            </a:extLst>
          </p:cNvPr>
          <p:cNvGrpSpPr/>
          <p:nvPr/>
        </p:nvGrpSpPr>
        <p:grpSpPr>
          <a:xfrm>
            <a:off x="819372" y="4632724"/>
            <a:ext cx="10553255" cy="1594667"/>
            <a:chOff x="819372" y="1259331"/>
            <a:chExt cx="10553255" cy="1594667"/>
          </a:xfrm>
        </p:grpSpPr>
        <p:sp>
          <p:nvSpPr>
            <p:cNvPr id="65" name="テキスト ボックス 64">
              <a:extLst>
                <a:ext uri="{FF2B5EF4-FFF2-40B4-BE49-F238E27FC236}">
                  <a16:creationId xmlns:a16="http://schemas.microsoft.com/office/drawing/2014/main" id="{3DB5BC6A-DF04-46BE-B643-1504A6A36806}"/>
                </a:ext>
              </a:extLst>
            </p:cNvPr>
            <p:cNvSpPr txBox="1"/>
            <p:nvPr/>
          </p:nvSpPr>
          <p:spPr>
            <a:xfrm>
              <a:off x="819372" y="1259331"/>
              <a:ext cx="10553255" cy="1594667"/>
            </a:xfrm>
            <a:prstGeom prst="rect">
              <a:avLst/>
            </a:prstGeom>
            <a:noFill/>
          </p:spPr>
          <p:txBody>
            <a:bodyPr wrap="square" rtlCol="0">
              <a:spAutoFit/>
            </a:bodyPr>
            <a:lstStyle/>
            <a:p>
              <a:pPr>
                <a:spcAft>
                  <a:spcPts val="20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ＸＡＩ（説明可能ＡＩ）の開発</a:t>
              </a:r>
            </a:p>
            <a:p>
              <a:pPr indent="309600">
                <a:lnSpc>
                  <a:spcPts val="3400"/>
                </a:lnSpc>
              </a:pPr>
              <a:r>
                <a:rPr lang="ja-JP" altLang="en-US" sz="2400" dirty="0">
                  <a:latin typeface="HGMaruGothicMPRO" panose="020F0600000000000000" pitchFamily="34" charset="-128"/>
                  <a:ea typeface="HGMaruGothicMPRO" panose="020F0600000000000000" pitchFamily="34" charset="-128"/>
                </a:rPr>
                <a:t>ＡＩがなぜその判断や結果を出したか説明するＡＩ</a:t>
              </a:r>
            </a:p>
            <a:p>
              <a:pPr indent="309600">
                <a:lnSpc>
                  <a:spcPts val="3400"/>
                </a:lnSpc>
              </a:pPr>
              <a:r>
                <a:rPr lang="ja-JP" altLang="en-US" sz="2400" dirty="0">
                  <a:latin typeface="HGMaruGothicMPRO" panose="020F0600000000000000" pitchFamily="34" charset="-128"/>
                  <a:ea typeface="HGMaruGothicMPRO" panose="020F0600000000000000" pitchFamily="34" charset="-128"/>
                </a:rPr>
                <a:t>ＡＩがどの特徴を重視したのか、人が確認できるようにする技術</a:t>
              </a:r>
            </a:p>
          </p:txBody>
        </p:sp>
        <p:cxnSp>
          <p:nvCxnSpPr>
            <p:cNvPr id="66" name="直線コネクタ 65">
              <a:extLst>
                <a:ext uri="{FF2B5EF4-FFF2-40B4-BE49-F238E27FC236}">
                  <a16:creationId xmlns:a16="http://schemas.microsoft.com/office/drawing/2014/main" id="{C23E582E-07EA-4AFB-9B60-5317832B6CEE}"/>
                </a:ext>
              </a:extLst>
            </p:cNvPr>
            <p:cNvCxnSpPr>
              <a:cxnSpLocks/>
            </p:cNvCxnSpPr>
            <p:nvPr/>
          </p:nvCxnSpPr>
          <p:spPr>
            <a:xfrm>
              <a:off x="923109" y="1760076"/>
              <a:ext cx="4016881"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67" name="グループ化 66">
            <a:extLst>
              <a:ext uri="{FF2B5EF4-FFF2-40B4-BE49-F238E27FC236}">
                <a16:creationId xmlns:a16="http://schemas.microsoft.com/office/drawing/2014/main" id="{58DA1B9F-FB20-4F2A-982C-B42C328A105D}"/>
              </a:ext>
            </a:extLst>
          </p:cNvPr>
          <p:cNvGrpSpPr/>
          <p:nvPr/>
        </p:nvGrpSpPr>
        <p:grpSpPr>
          <a:xfrm>
            <a:off x="0" y="-47041"/>
            <a:ext cx="12192001" cy="6905041"/>
            <a:chOff x="0" y="-47041"/>
            <a:chExt cx="12192001" cy="6905041"/>
          </a:xfrm>
        </p:grpSpPr>
        <p:pic>
          <p:nvPicPr>
            <p:cNvPr id="68" name="object 3">
              <a:extLst>
                <a:ext uri="{FF2B5EF4-FFF2-40B4-BE49-F238E27FC236}">
                  <a16:creationId xmlns:a16="http://schemas.microsoft.com/office/drawing/2014/main" id="{01553242-45DB-4CD1-8055-F27E34971958}"/>
                </a:ext>
              </a:extLst>
            </p:cNvPr>
            <p:cNvPicPr>
              <a:picLocks noChangeAspect="1"/>
            </p:cNvPicPr>
            <p:nvPr/>
          </p:nvPicPr>
          <p:blipFill>
            <a:blip r:embed="rId4"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69" name="正方形/長方形 68">
              <a:extLst>
                <a:ext uri="{FF2B5EF4-FFF2-40B4-BE49-F238E27FC236}">
                  <a16:creationId xmlns:a16="http://schemas.microsoft.com/office/drawing/2014/main" id="{565EB7B6-D193-42CB-8A94-116276555CB6}"/>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ディープラーニングの問題点</a:t>
              </a:r>
            </a:p>
          </p:txBody>
        </p:sp>
        <p:pic>
          <p:nvPicPr>
            <p:cNvPr id="70" name="object 3">
              <a:extLst>
                <a:ext uri="{FF2B5EF4-FFF2-40B4-BE49-F238E27FC236}">
                  <a16:creationId xmlns:a16="http://schemas.microsoft.com/office/drawing/2014/main" id="{574B3D26-E7C3-48BD-854B-D14CCE06A8A5}"/>
                </a:ext>
              </a:extLst>
            </p:cNvPr>
            <p:cNvPicPr/>
            <p:nvPr/>
          </p:nvPicPr>
          <p:blipFill>
            <a:blip r:embed="rId4"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71" name="object 6">
              <a:extLst>
                <a:ext uri="{FF2B5EF4-FFF2-40B4-BE49-F238E27FC236}">
                  <a16:creationId xmlns:a16="http://schemas.microsoft.com/office/drawing/2014/main" id="{4AB0D835-51CD-4611-B833-144BAB2CAE6C}"/>
                </a:ext>
              </a:extLst>
            </p:cNvPr>
            <p:cNvGrpSpPr/>
            <p:nvPr/>
          </p:nvGrpSpPr>
          <p:grpSpPr>
            <a:xfrm>
              <a:off x="131445" y="203359"/>
              <a:ext cx="11929110" cy="657225"/>
              <a:chOff x="186258" y="210936"/>
              <a:chExt cx="11929110" cy="657225"/>
            </a:xfrm>
          </p:grpSpPr>
          <p:sp>
            <p:nvSpPr>
              <p:cNvPr id="72" name="object 7">
                <a:extLst>
                  <a:ext uri="{FF2B5EF4-FFF2-40B4-BE49-F238E27FC236}">
                    <a16:creationId xmlns:a16="http://schemas.microsoft.com/office/drawing/2014/main" id="{A5AD9171-8890-4C48-A7B7-9506321696D5}"/>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73" name="object 8">
                <a:extLst>
                  <a:ext uri="{FF2B5EF4-FFF2-40B4-BE49-F238E27FC236}">
                    <a16:creationId xmlns:a16="http://schemas.microsoft.com/office/drawing/2014/main" id="{470675AB-9DAD-4F72-8409-711FDC17794F}"/>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74" name="object 9">
                <a:extLst>
                  <a:ext uri="{FF2B5EF4-FFF2-40B4-BE49-F238E27FC236}">
                    <a16:creationId xmlns:a16="http://schemas.microsoft.com/office/drawing/2014/main" id="{FE961F0E-E322-4DB8-B377-892621A18A91}"/>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75" name="object 10">
                <a:extLst>
                  <a:ext uri="{FF2B5EF4-FFF2-40B4-BE49-F238E27FC236}">
                    <a16:creationId xmlns:a16="http://schemas.microsoft.com/office/drawing/2014/main" id="{7C91004D-DC38-4442-9734-6310C5E37E02}"/>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76" name="object 11">
                <a:extLst>
                  <a:ext uri="{FF2B5EF4-FFF2-40B4-BE49-F238E27FC236}">
                    <a16:creationId xmlns:a16="http://schemas.microsoft.com/office/drawing/2014/main" id="{0B966F24-6E22-4C0F-B362-E5D4D75D24E5}"/>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77" name="object 12">
                <a:extLst>
                  <a:ext uri="{FF2B5EF4-FFF2-40B4-BE49-F238E27FC236}">
                    <a16:creationId xmlns:a16="http://schemas.microsoft.com/office/drawing/2014/main" id="{48ECF99D-ECCA-4946-9556-915FE3E36A25}"/>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78" name="object 13">
                <a:extLst>
                  <a:ext uri="{FF2B5EF4-FFF2-40B4-BE49-F238E27FC236}">
                    <a16:creationId xmlns:a16="http://schemas.microsoft.com/office/drawing/2014/main" id="{38CB9D2A-3732-45BA-A7F3-7C24F41A1286}"/>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79" name="object 14">
                <a:extLst>
                  <a:ext uri="{FF2B5EF4-FFF2-40B4-BE49-F238E27FC236}">
                    <a16:creationId xmlns:a16="http://schemas.microsoft.com/office/drawing/2014/main" id="{E7F01D28-CB5B-4E5D-93FB-2C2F95DB730E}"/>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80" name="object 15">
                <a:extLst>
                  <a:ext uri="{FF2B5EF4-FFF2-40B4-BE49-F238E27FC236}">
                    <a16:creationId xmlns:a16="http://schemas.microsoft.com/office/drawing/2014/main" id="{E0DEEE45-A52E-4106-9104-CAE48880C81E}"/>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81" name="object 16">
                <a:extLst>
                  <a:ext uri="{FF2B5EF4-FFF2-40B4-BE49-F238E27FC236}">
                    <a16:creationId xmlns:a16="http://schemas.microsoft.com/office/drawing/2014/main" id="{D7BBE6E5-21A5-4E5D-9971-AE623EDABCCE}"/>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82" name="object 17">
                <a:extLst>
                  <a:ext uri="{FF2B5EF4-FFF2-40B4-BE49-F238E27FC236}">
                    <a16:creationId xmlns:a16="http://schemas.microsoft.com/office/drawing/2014/main" id="{C20C438A-5C3B-44D2-BCE0-8AB53AD4048A}"/>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83" name="object 18">
                <a:extLst>
                  <a:ext uri="{FF2B5EF4-FFF2-40B4-BE49-F238E27FC236}">
                    <a16:creationId xmlns:a16="http://schemas.microsoft.com/office/drawing/2014/main" id="{5435D9CA-5ADC-4126-B799-924FA0E91CD1}"/>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84" name="object 19">
                <a:extLst>
                  <a:ext uri="{FF2B5EF4-FFF2-40B4-BE49-F238E27FC236}">
                    <a16:creationId xmlns:a16="http://schemas.microsoft.com/office/drawing/2014/main" id="{A491CE8B-FC75-43FA-9E5A-28E5879B292C}"/>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85" name="object 20">
                <a:extLst>
                  <a:ext uri="{FF2B5EF4-FFF2-40B4-BE49-F238E27FC236}">
                    <a16:creationId xmlns:a16="http://schemas.microsoft.com/office/drawing/2014/main" id="{1841AB18-A81F-43BA-83B8-BA4950121DCC}"/>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86" name="object 21">
                <a:extLst>
                  <a:ext uri="{FF2B5EF4-FFF2-40B4-BE49-F238E27FC236}">
                    <a16:creationId xmlns:a16="http://schemas.microsoft.com/office/drawing/2014/main" id="{ADA23C0A-88F4-466B-823E-223AB1D494DD}"/>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87" name="object 22">
                <a:extLst>
                  <a:ext uri="{FF2B5EF4-FFF2-40B4-BE49-F238E27FC236}">
                    <a16:creationId xmlns:a16="http://schemas.microsoft.com/office/drawing/2014/main" id="{A1067609-B034-4C4D-B017-3129EE5486B0}"/>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88" name="object 23">
                <a:extLst>
                  <a:ext uri="{FF2B5EF4-FFF2-40B4-BE49-F238E27FC236}">
                    <a16:creationId xmlns:a16="http://schemas.microsoft.com/office/drawing/2014/main" id="{B65F55B8-7728-4C91-AC18-557BF1850B83}"/>
                  </a:ext>
                </a:extLst>
              </p:cNvPr>
              <p:cNvPicPr/>
              <p:nvPr/>
            </p:nvPicPr>
            <p:blipFill>
              <a:blip r:embed="rId5" cstate="print"/>
              <a:stretch>
                <a:fillRect/>
              </a:stretch>
            </p:blipFill>
            <p:spPr>
              <a:xfrm>
                <a:off x="12026795" y="575918"/>
                <a:ext cx="88216" cy="97080"/>
              </a:xfrm>
              <a:prstGeom prst="rect">
                <a:avLst/>
              </a:prstGeom>
            </p:spPr>
          </p:pic>
          <p:sp>
            <p:nvSpPr>
              <p:cNvPr id="89" name="object 24">
                <a:extLst>
                  <a:ext uri="{FF2B5EF4-FFF2-40B4-BE49-F238E27FC236}">
                    <a16:creationId xmlns:a16="http://schemas.microsoft.com/office/drawing/2014/main" id="{3AB07398-8C8A-41B1-9297-B6C78FA76B4B}"/>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90" name="object 25">
                <a:extLst>
                  <a:ext uri="{FF2B5EF4-FFF2-40B4-BE49-F238E27FC236}">
                    <a16:creationId xmlns:a16="http://schemas.microsoft.com/office/drawing/2014/main" id="{F83A4DC2-67D6-481F-88C9-0B75F188FFD3}"/>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91" name="object 26">
                <a:extLst>
                  <a:ext uri="{FF2B5EF4-FFF2-40B4-BE49-F238E27FC236}">
                    <a16:creationId xmlns:a16="http://schemas.microsoft.com/office/drawing/2014/main" id="{80BB83C1-E0D7-4761-90F6-1AA017D8B0DD}"/>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92" name="object 27">
                <a:extLst>
                  <a:ext uri="{FF2B5EF4-FFF2-40B4-BE49-F238E27FC236}">
                    <a16:creationId xmlns:a16="http://schemas.microsoft.com/office/drawing/2014/main" id="{4F522906-F15C-4057-AE06-EEA4AE6D7ED1}"/>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93" name="object 28">
                <a:extLst>
                  <a:ext uri="{FF2B5EF4-FFF2-40B4-BE49-F238E27FC236}">
                    <a16:creationId xmlns:a16="http://schemas.microsoft.com/office/drawing/2014/main" id="{B457CBDA-252E-403D-9BCB-55E739325D7A}"/>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94" name="object 29">
                <a:extLst>
                  <a:ext uri="{FF2B5EF4-FFF2-40B4-BE49-F238E27FC236}">
                    <a16:creationId xmlns:a16="http://schemas.microsoft.com/office/drawing/2014/main" id="{55CDFF59-E9D8-430D-B554-3610D3996786}"/>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95" name="object 30">
                <a:extLst>
                  <a:ext uri="{FF2B5EF4-FFF2-40B4-BE49-F238E27FC236}">
                    <a16:creationId xmlns:a16="http://schemas.microsoft.com/office/drawing/2014/main" id="{DC237202-0168-4E6B-9C1C-6BCF174D3361}"/>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96" name="object 31">
                <a:extLst>
                  <a:ext uri="{FF2B5EF4-FFF2-40B4-BE49-F238E27FC236}">
                    <a16:creationId xmlns:a16="http://schemas.microsoft.com/office/drawing/2014/main" id="{991115CD-A257-44FE-9058-B3BCCE3ADD4D}"/>
                  </a:ext>
                </a:extLst>
              </p:cNvPr>
              <p:cNvPicPr/>
              <p:nvPr/>
            </p:nvPicPr>
            <p:blipFill>
              <a:blip r:embed="rId6" cstate="print"/>
              <a:stretch>
                <a:fillRect/>
              </a:stretch>
            </p:blipFill>
            <p:spPr>
              <a:xfrm>
                <a:off x="10546225" y="211835"/>
                <a:ext cx="139128" cy="139128"/>
              </a:xfrm>
              <a:prstGeom prst="rect">
                <a:avLst/>
              </a:prstGeom>
            </p:spPr>
          </p:pic>
          <p:pic>
            <p:nvPicPr>
              <p:cNvPr id="97" name="object 32">
                <a:extLst>
                  <a:ext uri="{FF2B5EF4-FFF2-40B4-BE49-F238E27FC236}">
                    <a16:creationId xmlns:a16="http://schemas.microsoft.com/office/drawing/2014/main" id="{9B6F86DD-DB1A-4F33-88B3-9A37730BD265}"/>
                  </a:ext>
                </a:extLst>
              </p:cNvPr>
              <p:cNvPicPr/>
              <p:nvPr/>
            </p:nvPicPr>
            <p:blipFill>
              <a:blip r:embed="rId7" cstate="print"/>
              <a:stretch>
                <a:fillRect/>
              </a:stretch>
            </p:blipFill>
            <p:spPr>
              <a:xfrm>
                <a:off x="9828669" y="360944"/>
                <a:ext cx="244449" cy="244449"/>
              </a:xfrm>
              <a:prstGeom prst="rect">
                <a:avLst/>
              </a:prstGeom>
            </p:spPr>
          </p:pic>
          <p:sp>
            <p:nvSpPr>
              <p:cNvPr id="98" name="object 33">
                <a:extLst>
                  <a:ext uri="{FF2B5EF4-FFF2-40B4-BE49-F238E27FC236}">
                    <a16:creationId xmlns:a16="http://schemas.microsoft.com/office/drawing/2014/main" id="{9AF8CBC8-95FD-454B-9B32-BEA8BC5BC39E}"/>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99" name="object 34">
                <a:extLst>
                  <a:ext uri="{FF2B5EF4-FFF2-40B4-BE49-F238E27FC236}">
                    <a16:creationId xmlns:a16="http://schemas.microsoft.com/office/drawing/2014/main" id="{CBFFC5DF-3577-4AD0-8A9D-C7B0BB87566F}"/>
                  </a:ext>
                </a:extLst>
              </p:cNvPr>
              <p:cNvPicPr/>
              <p:nvPr/>
            </p:nvPicPr>
            <p:blipFill>
              <a:blip r:embed="rId8" cstate="print"/>
              <a:stretch>
                <a:fillRect/>
              </a:stretch>
            </p:blipFill>
            <p:spPr>
              <a:xfrm>
                <a:off x="9688294" y="622557"/>
                <a:ext cx="160297" cy="160395"/>
              </a:xfrm>
              <a:prstGeom prst="rect">
                <a:avLst/>
              </a:prstGeom>
            </p:spPr>
          </p:pic>
          <p:sp>
            <p:nvSpPr>
              <p:cNvPr id="100" name="object 35">
                <a:extLst>
                  <a:ext uri="{FF2B5EF4-FFF2-40B4-BE49-F238E27FC236}">
                    <a16:creationId xmlns:a16="http://schemas.microsoft.com/office/drawing/2014/main" id="{9180C09B-D184-417B-BC0A-9971E9F6D3AA}"/>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101" name="object 36">
                <a:extLst>
                  <a:ext uri="{FF2B5EF4-FFF2-40B4-BE49-F238E27FC236}">
                    <a16:creationId xmlns:a16="http://schemas.microsoft.com/office/drawing/2014/main" id="{D8C9116C-99EA-45DE-A7E5-0B63BEA59CDE}"/>
                  </a:ext>
                </a:extLst>
              </p:cNvPr>
              <p:cNvPicPr/>
              <p:nvPr/>
            </p:nvPicPr>
            <p:blipFill>
              <a:blip r:embed="rId9" cstate="print"/>
              <a:stretch>
                <a:fillRect/>
              </a:stretch>
            </p:blipFill>
            <p:spPr>
              <a:xfrm>
                <a:off x="9648025" y="373900"/>
                <a:ext cx="90690" cy="68618"/>
              </a:xfrm>
              <a:prstGeom prst="rect">
                <a:avLst/>
              </a:prstGeom>
            </p:spPr>
          </p:pic>
          <p:sp>
            <p:nvSpPr>
              <p:cNvPr id="102" name="object 37">
                <a:extLst>
                  <a:ext uri="{FF2B5EF4-FFF2-40B4-BE49-F238E27FC236}">
                    <a16:creationId xmlns:a16="http://schemas.microsoft.com/office/drawing/2014/main" id="{CB53465B-AAD0-4CA6-87B9-D73D73A2E57A}"/>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103" name="object 38">
                <a:extLst>
                  <a:ext uri="{FF2B5EF4-FFF2-40B4-BE49-F238E27FC236}">
                    <a16:creationId xmlns:a16="http://schemas.microsoft.com/office/drawing/2014/main" id="{64714427-0190-4871-BB20-C9D08A73C007}"/>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104" name="object 39">
                <a:extLst>
                  <a:ext uri="{FF2B5EF4-FFF2-40B4-BE49-F238E27FC236}">
                    <a16:creationId xmlns:a16="http://schemas.microsoft.com/office/drawing/2014/main" id="{C6010C0A-747C-4E81-BFD3-884AB744E481}"/>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105" name="object 40">
                <a:extLst>
                  <a:ext uri="{FF2B5EF4-FFF2-40B4-BE49-F238E27FC236}">
                    <a16:creationId xmlns:a16="http://schemas.microsoft.com/office/drawing/2014/main" id="{4647D52B-D633-4D3F-ABF9-674FB137BF49}"/>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106" name="object 41">
                <a:extLst>
                  <a:ext uri="{FF2B5EF4-FFF2-40B4-BE49-F238E27FC236}">
                    <a16:creationId xmlns:a16="http://schemas.microsoft.com/office/drawing/2014/main" id="{40EB1C95-56D9-4A48-8278-BF5509572152}"/>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107" name="object 42">
                <a:extLst>
                  <a:ext uri="{FF2B5EF4-FFF2-40B4-BE49-F238E27FC236}">
                    <a16:creationId xmlns:a16="http://schemas.microsoft.com/office/drawing/2014/main" id="{F0385E9B-D1B9-4951-8565-7D88773F7E57}"/>
                  </a:ext>
                </a:extLst>
              </p:cNvPr>
              <p:cNvPicPr/>
              <p:nvPr/>
            </p:nvPicPr>
            <p:blipFill>
              <a:blip r:embed="rId10" cstate="print"/>
              <a:stretch>
                <a:fillRect/>
              </a:stretch>
            </p:blipFill>
            <p:spPr>
              <a:xfrm>
                <a:off x="10771367" y="253872"/>
                <a:ext cx="383006" cy="322630"/>
              </a:xfrm>
              <a:prstGeom prst="rect">
                <a:avLst/>
              </a:prstGeom>
            </p:spPr>
          </p:pic>
          <p:sp>
            <p:nvSpPr>
              <p:cNvPr id="108" name="object 43">
                <a:extLst>
                  <a:ext uri="{FF2B5EF4-FFF2-40B4-BE49-F238E27FC236}">
                    <a16:creationId xmlns:a16="http://schemas.microsoft.com/office/drawing/2014/main" id="{27DCFA0E-1566-40D6-9145-AAA6E6135A84}"/>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109" name="object 44">
                <a:extLst>
                  <a:ext uri="{FF2B5EF4-FFF2-40B4-BE49-F238E27FC236}">
                    <a16:creationId xmlns:a16="http://schemas.microsoft.com/office/drawing/2014/main" id="{ACFC3EBE-73F3-4CB4-ABDF-C1D6DA42970F}"/>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110" name="object 45">
                <a:extLst>
                  <a:ext uri="{FF2B5EF4-FFF2-40B4-BE49-F238E27FC236}">
                    <a16:creationId xmlns:a16="http://schemas.microsoft.com/office/drawing/2014/main" id="{7BB6E8CE-4894-4DE6-8C19-973177A83353}"/>
                  </a:ext>
                </a:extLst>
              </p:cNvPr>
              <p:cNvPicPr/>
              <p:nvPr/>
            </p:nvPicPr>
            <p:blipFill>
              <a:blip r:embed="rId11" cstate="print"/>
              <a:stretch>
                <a:fillRect/>
              </a:stretch>
            </p:blipFill>
            <p:spPr>
              <a:xfrm>
                <a:off x="10925962" y="472221"/>
                <a:ext cx="103212" cy="119964"/>
              </a:xfrm>
              <a:prstGeom prst="rect">
                <a:avLst/>
              </a:prstGeom>
            </p:spPr>
          </p:pic>
          <p:sp>
            <p:nvSpPr>
              <p:cNvPr id="111" name="object 46">
                <a:extLst>
                  <a:ext uri="{FF2B5EF4-FFF2-40B4-BE49-F238E27FC236}">
                    <a16:creationId xmlns:a16="http://schemas.microsoft.com/office/drawing/2014/main" id="{4FBEE1A6-95DB-49DF-A638-8B4308EDB43E}"/>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112" name="object 47">
                <a:extLst>
                  <a:ext uri="{FF2B5EF4-FFF2-40B4-BE49-F238E27FC236}">
                    <a16:creationId xmlns:a16="http://schemas.microsoft.com/office/drawing/2014/main" id="{C76E95D2-97F6-4F62-9883-6626800BFEE7}"/>
                  </a:ext>
                </a:extLst>
              </p:cNvPr>
              <p:cNvPicPr/>
              <p:nvPr/>
            </p:nvPicPr>
            <p:blipFill>
              <a:blip r:embed="rId12" cstate="print"/>
              <a:stretch>
                <a:fillRect/>
              </a:stretch>
            </p:blipFill>
            <p:spPr>
              <a:xfrm>
                <a:off x="194951" y="260619"/>
                <a:ext cx="582104" cy="494753"/>
              </a:xfrm>
              <a:prstGeom prst="rect">
                <a:avLst/>
              </a:prstGeom>
            </p:spPr>
          </p:pic>
          <p:pic>
            <p:nvPicPr>
              <p:cNvPr id="113" name="object 48">
                <a:extLst>
                  <a:ext uri="{FF2B5EF4-FFF2-40B4-BE49-F238E27FC236}">
                    <a16:creationId xmlns:a16="http://schemas.microsoft.com/office/drawing/2014/main" id="{AFC3FBF6-F4C2-44FE-8EAA-3101E0E1D1A1}"/>
                  </a:ext>
                </a:extLst>
              </p:cNvPr>
              <p:cNvPicPr/>
              <p:nvPr/>
            </p:nvPicPr>
            <p:blipFill>
              <a:blip r:embed="rId13" cstate="print"/>
              <a:stretch>
                <a:fillRect/>
              </a:stretch>
            </p:blipFill>
            <p:spPr>
              <a:xfrm>
                <a:off x="186258" y="251942"/>
                <a:ext cx="599490" cy="512114"/>
              </a:xfrm>
              <a:prstGeom prst="rect">
                <a:avLst/>
              </a:prstGeom>
            </p:spPr>
          </p:pic>
        </p:grpSp>
      </p:grpSp>
      <p:grpSp>
        <p:nvGrpSpPr>
          <p:cNvPr id="114" name="グループ化 113">
            <a:extLst>
              <a:ext uri="{FF2B5EF4-FFF2-40B4-BE49-F238E27FC236}">
                <a16:creationId xmlns:a16="http://schemas.microsoft.com/office/drawing/2014/main" id="{28021C45-087E-486B-8646-1803FA623E1D}"/>
              </a:ext>
            </a:extLst>
          </p:cNvPr>
          <p:cNvGrpSpPr/>
          <p:nvPr/>
        </p:nvGrpSpPr>
        <p:grpSpPr>
          <a:xfrm>
            <a:off x="819372" y="1259331"/>
            <a:ext cx="10553255" cy="1594667"/>
            <a:chOff x="819372" y="1259331"/>
            <a:chExt cx="10553255" cy="1594667"/>
          </a:xfrm>
        </p:grpSpPr>
        <p:sp>
          <p:nvSpPr>
            <p:cNvPr id="115" name="テキスト ボックス 114">
              <a:extLst>
                <a:ext uri="{FF2B5EF4-FFF2-40B4-BE49-F238E27FC236}">
                  <a16:creationId xmlns:a16="http://schemas.microsoft.com/office/drawing/2014/main" id="{D0F226E5-2D67-4D32-BDE1-375012FBEAB3}"/>
                </a:ext>
              </a:extLst>
            </p:cNvPr>
            <p:cNvSpPr txBox="1"/>
            <p:nvPr/>
          </p:nvSpPr>
          <p:spPr>
            <a:xfrm>
              <a:off x="819372" y="1259331"/>
              <a:ext cx="10553255" cy="1594667"/>
            </a:xfrm>
            <a:prstGeom prst="rect">
              <a:avLst/>
            </a:prstGeom>
            <a:noFill/>
          </p:spPr>
          <p:txBody>
            <a:bodyPr wrap="square" rtlCol="0">
              <a:spAutoFit/>
            </a:bodyPr>
            <a:lstStyle/>
            <a:p>
              <a:pPr>
                <a:spcAft>
                  <a:spcPts val="20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ＡＩのブラックボックス化</a:t>
              </a:r>
            </a:p>
            <a:p>
              <a:pPr indent="309600">
                <a:lnSpc>
                  <a:spcPts val="3400"/>
                </a:lnSpc>
              </a:pPr>
              <a:r>
                <a:rPr lang="ja-JP" altLang="en-US" sz="2400" dirty="0">
                  <a:latin typeface="HGMaruGothicMPRO" panose="020F0600000000000000" pitchFamily="34" charset="-128"/>
                  <a:ea typeface="HGMaruGothicMPRO" panose="020F0600000000000000" pitchFamily="34" charset="-128"/>
                </a:rPr>
                <a:t>ＡＩが「どのように考えて判断したか」を人間が説明できない。</a:t>
              </a:r>
            </a:p>
            <a:p>
              <a:pPr indent="309600">
                <a:lnSpc>
                  <a:spcPts val="3400"/>
                </a:lnSpc>
              </a:pPr>
              <a:r>
                <a:rPr lang="ja-JP" altLang="en-US" sz="2400" dirty="0">
                  <a:latin typeface="HGMaruGothicMPRO" panose="020F0600000000000000" pitchFamily="34" charset="-128"/>
                  <a:ea typeface="HGMaruGothicMPRO" panose="020F0600000000000000" pitchFamily="34" charset="-128"/>
                </a:rPr>
                <a:t>間違った結果を出しても、誤りの原因を特定できない。</a:t>
              </a:r>
            </a:p>
          </p:txBody>
        </p:sp>
        <p:cxnSp>
          <p:nvCxnSpPr>
            <p:cNvPr id="116" name="直線コネクタ 115">
              <a:extLst>
                <a:ext uri="{FF2B5EF4-FFF2-40B4-BE49-F238E27FC236}">
                  <a16:creationId xmlns:a16="http://schemas.microsoft.com/office/drawing/2014/main" id="{3A01C19B-4D85-4D98-948E-95BAF22CC498}"/>
                </a:ext>
              </a:extLst>
            </p:cNvPr>
            <p:cNvCxnSpPr>
              <a:cxnSpLocks/>
            </p:cNvCxnSpPr>
            <p:nvPr/>
          </p:nvCxnSpPr>
          <p:spPr>
            <a:xfrm>
              <a:off x="923109" y="1760076"/>
              <a:ext cx="3763650"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3637676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3680B1-3CF6-1FA3-615F-59F86E993720}"/>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B43A3CB1-8581-2920-303A-4676636322A6}"/>
              </a:ext>
            </a:extLst>
          </p:cNvPr>
          <p:cNvSpPr txBox="1"/>
          <p:nvPr/>
        </p:nvSpPr>
        <p:spPr>
          <a:xfrm>
            <a:off x="450000" y="1668027"/>
            <a:ext cx="10726992" cy="3970318"/>
          </a:xfrm>
          <a:prstGeom prst="rect">
            <a:avLst/>
          </a:prstGeom>
          <a:noFill/>
        </p:spPr>
        <p:txBody>
          <a:bodyPr wrap="square" rtlCol="0">
            <a:spAutoFit/>
          </a:bodyPr>
          <a:lstStyle/>
          <a:p>
            <a:pPr indent="457200"/>
            <a:r>
              <a:rPr lang="ja-JP" altLang="en-US" sz="2800" dirty="0">
                <a:latin typeface="HG丸ｺﾞｼｯｸM-PRO" panose="020F0600000000000000" pitchFamily="50" charset="-128"/>
                <a:ea typeface="HG丸ｺﾞｼｯｸM-PRO" panose="020F0600000000000000" pitchFamily="50" charset="-128"/>
              </a:rPr>
              <a:t>ディープラーニングは、</a:t>
            </a:r>
            <a:r>
              <a:rPr lang="ja-JP" altLang="en-US" sz="2800" dirty="0">
                <a:solidFill>
                  <a:srgbClr val="FF0000"/>
                </a:solidFill>
                <a:latin typeface="HG丸ｺﾞｼｯｸM-PRO" panose="020F0600000000000000" pitchFamily="50" charset="-128"/>
                <a:ea typeface="HG丸ｺﾞｼｯｸM-PRO" panose="020F0600000000000000" pitchFamily="50" charset="-128"/>
              </a:rPr>
              <a:t>ＡＩが自ら学び考える</a:t>
            </a:r>
            <a:r>
              <a:rPr lang="ja-JP" altLang="en-US" sz="2800" dirty="0">
                <a:latin typeface="HG丸ｺﾞｼｯｸM-PRO" panose="020F0600000000000000" pitchFamily="50" charset="-128"/>
                <a:ea typeface="HG丸ｺﾞｼｯｸM-PRO" panose="020F0600000000000000" pitchFamily="50" charset="-128"/>
              </a:rPr>
              <a:t>時代を</a:t>
            </a:r>
            <a:endParaRPr lang="en-US" altLang="ja-JP" sz="2800" dirty="0">
              <a:latin typeface="HG丸ｺﾞｼｯｸM-PRO" panose="020F0600000000000000" pitchFamily="50" charset="-128"/>
              <a:ea typeface="HG丸ｺﾞｼｯｸM-PRO" panose="020F0600000000000000" pitchFamily="50" charset="-128"/>
            </a:endParaRPr>
          </a:p>
          <a:p>
            <a:pPr indent="457200"/>
            <a:r>
              <a:rPr lang="ja-JP" altLang="en-US" sz="2800" dirty="0">
                <a:latin typeface="HG丸ｺﾞｼｯｸM-PRO" panose="020F0600000000000000" pitchFamily="50" charset="-128"/>
                <a:ea typeface="HG丸ｺﾞｼｯｸM-PRO" panose="020F0600000000000000" pitchFamily="50" charset="-128"/>
              </a:rPr>
              <a:t>切り開いた技術。</a:t>
            </a:r>
            <a:endParaRPr lang="en-US" altLang="ja-JP" sz="2800" dirty="0">
              <a:latin typeface="HG丸ｺﾞｼｯｸM-PRO" panose="020F0600000000000000" pitchFamily="50" charset="-128"/>
              <a:ea typeface="HG丸ｺﾞｼｯｸM-PRO" panose="020F0600000000000000" pitchFamily="50" charset="-128"/>
            </a:endParaRPr>
          </a:p>
          <a:p>
            <a:endParaRPr lang="en-US" altLang="ja-JP" sz="2800" dirty="0">
              <a:latin typeface="HG丸ｺﾞｼｯｸM-PRO" panose="020F0600000000000000" pitchFamily="50" charset="-128"/>
              <a:ea typeface="HG丸ｺﾞｼｯｸM-PRO" panose="020F0600000000000000" pitchFamily="50" charset="-128"/>
            </a:endParaRPr>
          </a:p>
          <a:p>
            <a:pPr marL="72000"/>
            <a:r>
              <a:rPr lang="ja-JP" altLang="en-US" sz="2800" dirty="0">
                <a:latin typeface="HG丸ｺﾞｼｯｸM-PRO" panose="020F0600000000000000" pitchFamily="50" charset="-128"/>
                <a:ea typeface="HG丸ｺﾞｼｯｸM-PRO" panose="020F0600000000000000" pitchFamily="50" charset="-128"/>
              </a:rPr>
              <a:t>「</a:t>
            </a:r>
            <a:r>
              <a:rPr lang="ja-JP" altLang="en-US" sz="2800" dirty="0">
                <a:solidFill>
                  <a:srgbClr val="FF0000"/>
                </a:solidFill>
                <a:latin typeface="HG丸ｺﾞｼｯｸM-PRO" panose="020F0600000000000000" pitchFamily="50" charset="-128"/>
                <a:ea typeface="HG丸ｺﾞｼｯｸM-PRO" panose="020F0600000000000000" pitchFamily="50" charset="-128"/>
              </a:rPr>
              <a:t>ＡＩのブラックボックス化</a:t>
            </a:r>
            <a:r>
              <a:rPr lang="ja-JP" altLang="en-US" sz="2800" dirty="0">
                <a:latin typeface="HG丸ｺﾞｼｯｸM-PRO" panose="020F0600000000000000" pitchFamily="50" charset="-128"/>
                <a:ea typeface="HG丸ｺﾞｼｯｸM-PRO" panose="020F0600000000000000" pitchFamily="50" charset="-128"/>
              </a:rPr>
              <a:t>」という説明性の課題もある。</a:t>
            </a:r>
            <a:endParaRPr lang="en-US" altLang="ja-JP" sz="2800" dirty="0">
              <a:latin typeface="HG丸ｺﾞｼｯｸM-PRO" panose="020F0600000000000000" pitchFamily="50" charset="-128"/>
              <a:ea typeface="HG丸ｺﾞｼｯｸM-PRO" panose="020F0600000000000000" pitchFamily="50" charset="-128"/>
            </a:endParaRPr>
          </a:p>
          <a:p>
            <a:endParaRPr lang="en-US" altLang="ja-JP" sz="2800" dirty="0">
              <a:latin typeface="HG丸ｺﾞｼｯｸM-PRO" panose="020F0600000000000000" pitchFamily="50" charset="-128"/>
              <a:ea typeface="HG丸ｺﾞｼｯｸM-PRO" panose="020F0600000000000000" pitchFamily="50" charset="-128"/>
            </a:endParaRPr>
          </a:p>
          <a:p>
            <a:pPr indent="457200"/>
            <a:r>
              <a:rPr lang="ja-JP" altLang="en-US" sz="2800" dirty="0">
                <a:solidFill>
                  <a:srgbClr val="FF0000"/>
                </a:solidFill>
                <a:latin typeface="HG丸ｺﾞｼｯｸM-PRO" panose="020F0600000000000000" pitchFamily="50" charset="-128"/>
                <a:ea typeface="HG丸ｺﾞｼｯｸM-PRO" panose="020F0600000000000000" pitchFamily="50" charset="-128"/>
              </a:rPr>
              <a:t>ＸＡＩ</a:t>
            </a:r>
            <a:r>
              <a:rPr lang="ja-JP" altLang="en-US" sz="2800" dirty="0">
                <a:latin typeface="HG丸ｺﾞｼｯｸM-PRO" panose="020F0600000000000000" pitchFamily="50" charset="-128"/>
                <a:ea typeface="HG丸ｺﾞｼｯｸM-PRO" panose="020F0600000000000000" pitchFamily="50" charset="-128"/>
              </a:rPr>
              <a:t>開発により、課題解消が進められている。</a:t>
            </a:r>
            <a:endParaRPr lang="en-US" altLang="ja-JP" sz="2800" dirty="0">
              <a:latin typeface="HG丸ｺﾞｼｯｸM-PRO" panose="020F0600000000000000" pitchFamily="50" charset="-128"/>
              <a:ea typeface="HG丸ｺﾞｼｯｸM-PRO" panose="020F0600000000000000" pitchFamily="50" charset="-128"/>
            </a:endParaRPr>
          </a:p>
          <a:p>
            <a:endParaRPr lang="en-US" altLang="ja-JP" sz="2800" dirty="0">
              <a:latin typeface="HG丸ｺﾞｼｯｸM-PRO" panose="020F0600000000000000" pitchFamily="50" charset="-128"/>
              <a:ea typeface="HG丸ｺﾞｼｯｸM-PRO" panose="020F0600000000000000" pitchFamily="50" charset="-128"/>
            </a:endParaRPr>
          </a:p>
          <a:p>
            <a:pPr indent="457200"/>
            <a:r>
              <a:rPr lang="ja-JP" altLang="en-US" sz="2800" dirty="0">
                <a:latin typeface="HG丸ｺﾞｼｯｸM-PRO" panose="020F0600000000000000" pitchFamily="50" charset="-128"/>
                <a:ea typeface="HG丸ｺﾞｼｯｸM-PRO" panose="020F0600000000000000" pitchFamily="50" charset="-128"/>
              </a:rPr>
              <a:t>強力な技術である一方、使う側が仕組みを理解し、</a:t>
            </a:r>
            <a:endParaRPr lang="en-US" altLang="ja-JP" sz="2800" dirty="0">
              <a:latin typeface="HG丸ｺﾞｼｯｸM-PRO" panose="020F0600000000000000" pitchFamily="50" charset="-128"/>
              <a:ea typeface="HG丸ｺﾞｼｯｸM-PRO" panose="020F0600000000000000" pitchFamily="50" charset="-128"/>
            </a:endParaRPr>
          </a:p>
          <a:p>
            <a:pPr indent="457200"/>
            <a:r>
              <a:rPr lang="ja-JP" altLang="en-US" sz="2800" dirty="0">
                <a:latin typeface="HG丸ｺﾞｼｯｸM-PRO" panose="020F0600000000000000" pitchFamily="50" charset="-128"/>
                <a:ea typeface="HG丸ｺﾞｼｯｸM-PRO" panose="020F0600000000000000" pitchFamily="50" charset="-128"/>
              </a:rPr>
              <a:t>注意して活用することが重要です。</a:t>
            </a:r>
            <a:endParaRPr lang="en-US" altLang="ja-JP" sz="2800" dirty="0">
              <a:latin typeface="HG丸ｺﾞｼｯｸM-PRO" panose="020F0600000000000000" pitchFamily="50" charset="-128"/>
              <a:ea typeface="HG丸ｺﾞｼｯｸM-PRO" panose="020F0600000000000000" pitchFamily="50" charset="-128"/>
            </a:endParaRPr>
          </a:p>
        </p:txBody>
      </p:sp>
      <p:grpSp>
        <p:nvGrpSpPr>
          <p:cNvPr id="6" name="グループ化 5">
            <a:extLst>
              <a:ext uri="{FF2B5EF4-FFF2-40B4-BE49-F238E27FC236}">
                <a16:creationId xmlns:a16="http://schemas.microsoft.com/office/drawing/2014/main" id="{2C4CBB45-55AB-46A7-82D7-C7DF21C62105}"/>
              </a:ext>
            </a:extLst>
          </p:cNvPr>
          <p:cNvGrpSpPr/>
          <p:nvPr/>
        </p:nvGrpSpPr>
        <p:grpSpPr>
          <a:xfrm>
            <a:off x="0" y="-47041"/>
            <a:ext cx="12192001" cy="6905041"/>
            <a:chOff x="0" y="-47041"/>
            <a:chExt cx="12192001" cy="6905041"/>
          </a:xfrm>
        </p:grpSpPr>
        <p:pic>
          <p:nvPicPr>
            <p:cNvPr id="7" name="object 3">
              <a:extLst>
                <a:ext uri="{FF2B5EF4-FFF2-40B4-BE49-F238E27FC236}">
                  <a16:creationId xmlns:a16="http://schemas.microsoft.com/office/drawing/2014/main" id="{CD7B05ED-CADB-4736-B603-2F96E95DA9C4}"/>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8" name="正方形/長方形 7">
              <a:extLst>
                <a:ext uri="{FF2B5EF4-FFF2-40B4-BE49-F238E27FC236}">
                  <a16:creationId xmlns:a16="http://schemas.microsoft.com/office/drawing/2014/main" id="{31602AA0-B0C7-4ABD-B6A3-8E5574947286}"/>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ディープラーニングのまとめ</a:t>
              </a:r>
            </a:p>
          </p:txBody>
        </p:sp>
        <p:pic>
          <p:nvPicPr>
            <p:cNvPr id="9" name="object 3">
              <a:extLst>
                <a:ext uri="{FF2B5EF4-FFF2-40B4-BE49-F238E27FC236}">
                  <a16:creationId xmlns:a16="http://schemas.microsoft.com/office/drawing/2014/main" id="{F54117C7-7F73-4C1F-B31D-B52859140D22}"/>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0" name="object 6">
              <a:extLst>
                <a:ext uri="{FF2B5EF4-FFF2-40B4-BE49-F238E27FC236}">
                  <a16:creationId xmlns:a16="http://schemas.microsoft.com/office/drawing/2014/main" id="{5EB5DE68-2248-43A2-9048-E8AB2C0EAF33}"/>
                </a:ext>
              </a:extLst>
            </p:cNvPr>
            <p:cNvGrpSpPr/>
            <p:nvPr/>
          </p:nvGrpSpPr>
          <p:grpSpPr>
            <a:xfrm>
              <a:off x="131445" y="203359"/>
              <a:ext cx="11929110" cy="657225"/>
              <a:chOff x="186258" y="210936"/>
              <a:chExt cx="11929110" cy="657225"/>
            </a:xfrm>
          </p:grpSpPr>
          <p:sp>
            <p:nvSpPr>
              <p:cNvPr id="11" name="object 7">
                <a:extLst>
                  <a:ext uri="{FF2B5EF4-FFF2-40B4-BE49-F238E27FC236}">
                    <a16:creationId xmlns:a16="http://schemas.microsoft.com/office/drawing/2014/main" id="{26E31AD8-BCED-4C4D-BB88-1378B01D8625}"/>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2" name="object 8">
                <a:extLst>
                  <a:ext uri="{FF2B5EF4-FFF2-40B4-BE49-F238E27FC236}">
                    <a16:creationId xmlns:a16="http://schemas.microsoft.com/office/drawing/2014/main" id="{20D8B7A0-1B31-4358-8377-C94FE730B693}"/>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4" name="object 9">
                <a:extLst>
                  <a:ext uri="{FF2B5EF4-FFF2-40B4-BE49-F238E27FC236}">
                    <a16:creationId xmlns:a16="http://schemas.microsoft.com/office/drawing/2014/main" id="{F18B7A5F-14D2-413B-8374-3B577D9B6EBF}"/>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5" name="object 10">
                <a:extLst>
                  <a:ext uri="{FF2B5EF4-FFF2-40B4-BE49-F238E27FC236}">
                    <a16:creationId xmlns:a16="http://schemas.microsoft.com/office/drawing/2014/main" id="{0FC2C344-A492-4017-B4C7-CFD753724093}"/>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6" name="object 11">
                <a:extLst>
                  <a:ext uri="{FF2B5EF4-FFF2-40B4-BE49-F238E27FC236}">
                    <a16:creationId xmlns:a16="http://schemas.microsoft.com/office/drawing/2014/main" id="{B6890058-18C0-43F5-B153-9AAFBEAA4C8D}"/>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7" name="object 12">
                <a:extLst>
                  <a:ext uri="{FF2B5EF4-FFF2-40B4-BE49-F238E27FC236}">
                    <a16:creationId xmlns:a16="http://schemas.microsoft.com/office/drawing/2014/main" id="{8F9FA10E-08BF-4725-B0BF-4DD41DDF1ABD}"/>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8" name="object 13">
                <a:extLst>
                  <a:ext uri="{FF2B5EF4-FFF2-40B4-BE49-F238E27FC236}">
                    <a16:creationId xmlns:a16="http://schemas.microsoft.com/office/drawing/2014/main" id="{ABFC42C9-564F-4C93-B571-9ACEE77A3BCB}"/>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19" name="object 14">
                <a:extLst>
                  <a:ext uri="{FF2B5EF4-FFF2-40B4-BE49-F238E27FC236}">
                    <a16:creationId xmlns:a16="http://schemas.microsoft.com/office/drawing/2014/main" id="{D40B390E-505D-4CC3-8654-EBDFD8406C8C}"/>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0" name="object 15">
                <a:extLst>
                  <a:ext uri="{FF2B5EF4-FFF2-40B4-BE49-F238E27FC236}">
                    <a16:creationId xmlns:a16="http://schemas.microsoft.com/office/drawing/2014/main" id="{85C52081-5EF5-45CE-A814-BF42517A1BB0}"/>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1" name="object 16">
                <a:extLst>
                  <a:ext uri="{FF2B5EF4-FFF2-40B4-BE49-F238E27FC236}">
                    <a16:creationId xmlns:a16="http://schemas.microsoft.com/office/drawing/2014/main" id="{DE645AAF-4384-4B68-97AA-4D2A7B3BDDC7}"/>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2" name="object 17">
                <a:extLst>
                  <a:ext uri="{FF2B5EF4-FFF2-40B4-BE49-F238E27FC236}">
                    <a16:creationId xmlns:a16="http://schemas.microsoft.com/office/drawing/2014/main" id="{26835662-8AAF-4647-BA48-8FDFE4451522}"/>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3" name="object 18">
                <a:extLst>
                  <a:ext uri="{FF2B5EF4-FFF2-40B4-BE49-F238E27FC236}">
                    <a16:creationId xmlns:a16="http://schemas.microsoft.com/office/drawing/2014/main" id="{A4568136-6706-401F-9484-ECDF7C35C6F5}"/>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4" name="object 19">
                <a:extLst>
                  <a:ext uri="{FF2B5EF4-FFF2-40B4-BE49-F238E27FC236}">
                    <a16:creationId xmlns:a16="http://schemas.microsoft.com/office/drawing/2014/main" id="{8A049ADD-B33C-4979-B957-30E846FFD879}"/>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5" name="object 20">
                <a:extLst>
                  <a:ext uri="{FF2B5EF4-FFF2-40B4-BE49-F238E27FC236}">
                    <a16:creationId xmlns:a16="http://schemas.microsoft.com/office/drawing/2014/main" id="{ADBA3C53-240F-4B0D-AAD4-3C4BDB1D4B7F}"/>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6" name="object 21">
                <a:extLst>
                  <a:ext uri="{FF2B5EF4-FFF2-40B4-BE49-F238E27FC236}">
                    <a16:creationId xmlns:a16="http://schemas.microsoft.com/office/drawing/2014/main" id="{85D1AFAA-A7D0-4A0C-9053-9455B8204C08}"/>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7" name="object 22">
                <a:extLst>
                  <a:ext uri="{FF2B5EF4-FFF2-40B4-BE49-F238E27FC236}">
                    <a16:creationId xmlns:a16="http://schemas.microsoft.com/office/drawing/2014/main" id="{FF9C63EC-8E13-4D87-8980-DC57762D214F}"/>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8" name="object 23">
                <a:extLst>
                  <a:ext uri="{FF2B5EF4-FFF2-40B4-BE49-F238E27FC236}">
                    <a16:creationId xmlns:a16="http://schemas.microsoft.com/office/drawing/2014/main" id="{F4E4C503-1D4B-4D6D-A924-D56C4A992045}"/>
                  </a:ext>
                </a:extLst>
              </p:cNvPr>
              <p:cNvPicPr/>
              <p:nvPr/>
            </p:nvPicPr>
            <p:blipFill>
              <a:blip r:embed="rId4" cstate="print"/>
              <a:stretch>
                <a:fillRect/>
              </a:stretch>
            </p:blipFill>
            <p:spPr>
              <a:xfrm>
                <a:off x="12026795" y="575918"/>
                <a:ext cx="88216" cy="97080"/>
              </a:xfrm>
              <a:prstGeom prst="rect">
                <a:avLst/>
              </a:prstGeom>
            </p:spPr>
          </p:pic>
          <p:sp>
            <p:nvSpPr>
              <p:cNvPr id="29" name="object 24">
                <a:extLst>
                  <a:ext uri="{FF2B5EF4-FFF2-40B4-BE49-F238E27FC236}">
                    <a16:creationId xmlns:a16="http://schemas.microsoft.com/office/drawing/2014/main" id="{A286A8D9-D620-44BD-8ACD-435435E994E7}"/>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0" name="object 25">
                <a:extLst>
                  <a:ext uri="{FF2B5EF4-FFF2-40B4-BE49-F238E27FC236}">
                    <a16:creationId xmlns:a16="http://schemas.microsoft.com/office/drawing/2014/main" id="{0AA75E31-8373-40EF-9F86-CD458DB53522}"/>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1" name="object 26">
                <a:extLst>
                  <a:ext uri="{FF2B5EF4-FFF2-40B4-BE49-F238E27FC236}">
                    <a16:creationId xmlns:a16="http://schemas.microsoft.com/office/drawing/2014/main" id="{DFA4E2D1-CBF9-4FCB-886D-4E2ED0746ED3}"/>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2" name="object 27">
                <a:extLst>
                  <a:ext uri="{FF2B5EF4-FFF2-40B4-BE49-F238E27FC236}">
                    <a16:creationId xmlns:a16="http://schemas.microsoft.com/office/drawing/2014/main" id="{D48F66ED-5CDB-4B67-BFF6-4AB29C282CBF}"/>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3" name="object 28">
                <a:extLst>
                  <a:ext uri="{FF2B5EF4-FFF2-40B4-BE49-F238E27FC236}">
                    <a16:creationId xmlns:a16="http://schemas.microsoft.com/office/drawing/2014/main" id="{A2FFD52F-2A6D-4F3A-BF75-F2AA07223042}"/>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4" name="object 29">
                <a:extLst>
                  <a:ext uri="{FF2B5EF4-FFF2-40B4-BE49-F238E27FC236}">
                    <a16:creationId xmlns:a16="http://schemas.microsoft.com/office/drawing/2014/main" id="{1B5BCC36-5643-4F6E-BD9A-6B0D89461B9C}"/>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5" name="object 30">
                <a:extLst>
                  <a:ext uri="{FF2B5EF4-FFF2-40B4-BE49-F238E27FC236}">
                    <a16:creationId xmlns:a16="http://schemas.microsoft.com/office/drawing/2014/main" id="{5788EA3A-5DE7-4FAA-B7DB-B75AA9B7DFF1}"/>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6" name="object 31">
                <a:extLst>
                  <a:ext uri="{FF2B5EF4-FFF2-40B4-BE49-F238E27FC236}">
                    <a16:creationId xmlns:a16="http://schemas.microsoft.com/office/drawing/2014/main" id="{C7F32E8F-3DA6-43D1-82DC-4D3AC6D06AE0}"/>
                  </a:ext>
                </a:extLst>
              </p:cNvPr>
              <p:cNvPicPr/>
              <p:nvPr/>
            </p:nvPicPr>
            <p:blipFill>
              <a:blip r:embed="rId5" cstate="print"/>
              <a:stretch>
                <a:fillRect/>
              </a:stretch>
            </p:blipFill>
            <p:spPr>
              <a:xfrm>
                <a:off x="10546225" y="211835"/>
                <a:ext cx="139128" cy="139128"/>
              </a:xfrm>
              <a:prstGeom prst="rect">
                <a:avLst/>
              </a:prstGeom>
            </p:spPr>
          </p:pic>
          <p:pic>
            <p:nvPicPr>
              <p:cNvPr id="37" name="object 32">
                <a:extLst>
                  <a:ext uri="{FF2B5EF4-FFF2-40B4-BE49-F238E27FC236}">
                    <a16:creationId xmlns:a16="http://schemas.microsoft.com/office/drawing/2014/main" id="{5C699D1C-32F7-4772-A0DB-026D62532565}"/>
                  </a:ext>
                </a:extLst>
              </p:cNvPr>
              <p:cNvPicPr/>
              <p:nvPr/>
            </p:nvPicPr>
            <p:blipFill>
              <a:blip r:embed="rId6" cstate="print"/>
              <a:stretch>
                <a:fillRect/>
              </a:stretch>
            </p:blipFill>
            <p:spPr>
              <a:xfrm>
                <a:off x="9828669" y="360944"/>
                <a:ext cx="244449" cy="244449"/>
              </a:xfrm>
              <a:prstGeom prst="rect">
                <a:avLst/>
              </a:prstGeom>
            </p:spPr>
          </p:pic>
          <p:sp>
            <p:nvSpPr>
              <p:cNvPr id="38" name="object 33">
                <a:extLst>
                  <a:ext uri="{FF2B5EF4-FFF2-40B4-BE49-F238E27FC236}">
                    <a16:creationId xmlns:a16="http://schemas.microsoft.com/office/drawing/2014/main" id="{E034E44F-2282-4469-8B60-A2EF9359DA89}"/>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39" name="object 34">
                <a:extLst>
                  <a:ext uri="{FF2B5EF4-FFF2-40B4-BE49-F238E27FC236}">
                    <a16:creationId xmlns:a16="http://schemas.microsoft.com/office/drawing/2014/main" id="{35570AF9-7E20-4C42-B4D0-B0DD928B7553}"/>
                  </a:ext>
                </a:extLst>
              </p:cNvPr>
              <p:cNvPicPr/>
              <p:nvPr/>
            </p:nvPicPr>
            <p:blipFill>
              <a:blip r:embed="rId7" cstate="print"/>
              <a:stretch>
                <a:fillRect/>
              </a:stretch>
            </p:blipFill>
            <p:spPr>
              <a:xfrm>
                <a:off x="9688294" y="622557"/>
                <a:ext cx="160297" cy="160395"/>
              </a:xfrm>
              <a:prstGeom prst="rect">
                <a:avLst/>
              </a:prstGeom>
            </p:spPr>
          </p:pic>
          <p:sp>
            <p:nvSpPr>
              <p:cNvPr id="40" name="object 35">
                <a:extLst>
                  <a:ext uri="{FF2B5EF4-FFF2-40B4-BE49-F238E27FC236}">
                    <a16:creationId xmlns:a16="http://schemas.microsoft.com/office/drawing/2014/main" id="{9C79C414-F47D-4B9C-AB28-76D7394A8E58}"/>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1" name="object 36">
                <a:extLst>
                  <a:ext uri="{FF2B5EF4-FFF2-40B4-BE49-F238E27FC236}">
                    <a16:creationId xmlns:a16="http://schemas.microsoft.com/office/drawing/2014/main" id="{7F4ED2DE-B83A-45BF-9BE5-26E239453DB4}"/>
                  </a:ext>
                </a:extLst>
              </p:cNvPr>
              <p:cNvPicPr/>
              <p:nvPr/>
            </p:nvPicPr>
            <p:blipFill>
              <a:blip r:embed="rId8" cstate="print"/>
              <a:stretch>
                <a:fillRect/>
              </a:stretch>
            </p:blipFill>
            <p:spPr>
              <a:xfrm>
                <a:off x="9648025" y="373900"/>
                <a:ext cx="90690" cy="68618"/>
              </a:xfrm>
              <a:prstGeom prst="rect">
                <a:avLst/>
              </a:prstGeom>
            </p:spPr>
          </p:pic>
          <p:sp>
            <p:nvSpPr>
              <p:cNvPr id="42" name="object 37">
                <a:extLst>
                  <a:ext uri="{FF2B5EF4-FFF2-40B4-BE49-F238E27FC236}">
                    <a16:creationId xmlns:a16="http://schemas.microsoft.com/office/drawing/2014/main" id="{F981419B-1C5E-4921-8E69-F88F3CA1362C}"/>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3" name="object 38">
                <a:extLst>
                  <a:ext uri="{FF2B5EF4-FFF2-40B4-BE49-F238E27FC236}">
                    <a16:creationId xmlns:a16="http://schemas.microsoft.com/office/drawing/2014/main" id="{7A6E8668-F02B-4EBC-88F1-C2B33F643DA1}"/>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4" name="object 39">
                <a:extLst>
                  <a:ext uri="{FF2B5EF4-FFF2-40B4-BE49-F238E27FC236}">
                    <a16:creationId xmlns:a16="http://schemas.microsoft.com/office/drawing/2014/main" id="{BDC8D44D-438C-40F1-93A0-4DDD45E39F89}"/>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5" name="object 40">
                <a:extLst>
                  <a:ext uri="{FF2B5EF4-FFF2-40B4-BE49-F238E27FC236}">
                    <a16:creationId xmlns:a16="http://schemas.microsoft.com/office/drawing/2014/main" id="{E5722A72-F228-4335-9A4A-8C92BD599DFC}"/>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6" name="object 41">
                <a:extLst>
                  <a:ext uri="{FF2B5EF4-FFF2-40B4-BE49-F238E27FC236}">
                    <a16:creationId xmlns:a16="http://schemas.microsoft.com/office/drawing/2014/main" id="{2CDC8FF4-4504-4D3A-81CA-6A715D7EC3A2}"/>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7" name="object 42">
                <a:extLst>
                  <a:ext uri="{FF2B5EF4-FFF2-40B4-BE49-F238E27FC236}">
                    <a16:creationId xmlns:a16="http://schemas.microsoft.com/office/drawing/2014/main" id="{B50EECD2-D6CD-4A93-A361-74763313C72D}"/>
                  </a:ext>
                </a:extLst>
              </p:cNvPr>
              <p:cNvPicPr/>
              <p:nvPr/>
            </p:nvPicPr>
            <p:blipFill>
              <a:blip r:embed="rId9" cstate="print"/>
              <a:stretch>
                <a:fillRect/>
              </a:stretch>
            </p:blipFill>
            <p:spPr>
              <a:xfrm>
                <a:off x="10771367" y="253872"/>
                <a:ext cx="383006" cy="322630"/>
              </a:xfrm>
              <a:prstGeom prst="rect">
                <a:avLst/>
              </a:prstGeom>
            </p:spPr>
          </p:pic>
          <p:sp>
            <p:nvSpPr>
              <p:cNvPr id="48" name="object 43">
                <a:extLst>
                  <a:ext uri="{FF2B5EF4-FFF2-40B4-BE49-F238E27FC236}">
                    <a16:creationId xmlns:a16="http://schemas.microsoft.com/office/drawing/2014/main" id="{1263C840-E2EE-4661-8951-518F8C30A71D}"/>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49" name="object 44">
                <a:extLst>
                  <a:ext uri="{FF2B5EF4-FFF2-40B4-BE49-F238E27FC236}">
                    <a16:creationId xmlns:a16="http://schemas.microsoft.com/office/drawing/2014/main" id="{8025247C-9B81-4919-BECD-E548E329E19E}"/>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0" name="object 45">
                <a:extLst>
                  <a:ext uri="{FF2B5EF4-FFF2-40B4-BE49-F238E27FC236}">
                    <a16:creationId xmlns:a16="http://schemas.microsoft.com/office/drawing/2014/main" id="{DCF3A48A-C355-4019-801D-71D2836E8D1D}"/>
                  </a:ext>
                </a:extLst>
              </p:cNvPr>
              <p:cNvPicPr/>
              <p:nvPr/>
            </p:nvPicPr>
            <p:blipFill>
              <a:blip r:embed="rId10" cstate="print"/>
              <a:stretch>
                <a:fillRect/>
              </a:stretch>
            </p:blipFill>
            <p:spPr>
              <a:xfrm>
                <a:off x="10925962" y="472221"/>
                <a:ext cx="103212" cy="119964"/>
              </a:xfrm>
              <a:prstGeom prst="rect">
                <a:avLst/>
              </a:prstGeom>
            </p:spPr>
          </p:pic>
          <p:sp>
            <p:nvSpPr>
              <p:cNvPr id="51" name="object 46">
                <a:extLst>
                  <a:ext uri="{FF2B5EF4-FFF2-40B4-BE49-F238E27FC236}">
                    <a16:creationId xmlns:a16="http://schemas.microsoft.com/office/drawing/2014/main" id="{76706B81-E3E7-470D-88FC-29B75139C21B}"/>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2" name="object 47">
                <a:extLst>
                  <a:ext uri="{FF2B5EF4-FFF2-40B4-BE49-F238E27FC236}">
                    <a16:creationId xmlns:a16="http://schemas.microsoft.com/office/drawing/2014/main" id="{94082217-8F7E-4B9C-B14C-B5D18B0791F1}"/>
                  </a:ext>
                </a:extLst>
              </p:cNvPr>
              <p:cNvPicPr/>
              <p:nvPr/>
            </p:nvPicPr>
            <p:blipFill>
              <a:blip r:embed="rId11" cstate="print"/>
              <a:stretch>
                <a:fillRect/>
              </a:stretch>
            </p:blipFill>
            <p:spPr>
              <a:xfrm>
                <a:off x="194951" y="260619"/>
                <a:ext cx="582104" cy="494753"/>
              </a:xfrm>
              <a:prstGeom prst="rect">
                <a:avLst/>
              </a:prstGeom>
            </p:spPr>
          </p:pic>
          <p:pic>
            <p:nvPicPr>
              <p:cNvPr id="53" name="object 48">
                <a:extLst>
                  <a:ext uri="{FF2B5EF4-FFF2-40B4-BE49-F238E27FC236}">
                    <a16:creationId xmlns:a16="http://schemas.microsoft.com/office/drawing/2014/main" id="{32CCF669-4402-4EDB-B89C-5C7EC6E2C540}"/>
                  </a:ext>
                </a:extLst>
              </p:cNvPr>
              <p:cNvPicPr/>
              <p:nvPr/>
            </p:nvPicPr>
            <p:blipFill>
              <a:blip r:embed="rId12" cstate="print"/>
              <a:stretch>
                <a:fillRect/>
              </a:stretch>
            </p:blipFill>
            <p:spPr>
              <a:xfrm>
                <a:off x="186258" y="251942"/>
                <a:ext cx="599490" cy="512114"/>
              </a:xfrm>
              <a:prstGeom prst="rect">
                <a:avLst/>
              </a:prstGeom>
            </p:spPr>
          </p:pic>
        </p:grpSp>
      </p:grpSp>
    </p:spTree>
    <p:extLst>
      <p:ext uri="{BB962C8B-B14F-4D97-AF65-F5344CB8AC3E}">
        <p14:creationId xmlns:p14="http://schemas.microsoft.com/office/powerpoint/2010/main" val="12034417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8D73EA-9E00-348E-B858-DCAC6BBB60AC}"/>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421E26B1-FE32-8714-2A9D-30D0C2C44425}"/>
              </a:ext>
            </a:extLst>
          </p:cNvPr>
          <p:cNvSpPr txBox="1"/>
          <p:nvPr/>
        </p:nvSpPr>
        <p:spPr>
          <a:xfrm>
            <a:off x="371364" y="1186022"/>
            <a:ext cx="11820636" cy="5076564"/>
          </a:xfrm>
          <a:prstGeom prst="rect">
            <a:avLst/>
          </a:prstGeom>
          <a:noFill/>
        </p:spPr>
        <p:txBody>
          <a:bodyPr wrap="square" numCol="2" rtlCol="0">
            <a:noAutofit/>
          </a:bodyPr>
          <a:lstStyle/>
          <a:p>
            <a:pPr marL="1080000" lvl="2">
              <a:lnSpc>
                <a:spcPct val="130000"/>
              </a:lnSpc>
              <a:spcAft>
                <a:spcPts val="900"/>
              </a:spcAft>
              <a:tabLst>
                <a:tab pos="4680000" algn="r"/>
                <a:tab pos="5220000" algn="r"/>
              </a:tabLst>
            </a:pPr>
            <a:r>
              <a:rPr lang="ja-JP" altLang="en-US" sz="2000" b="1" dirty="0">
                <a:latin typeface="BIZ UDPゴシック" panose="020B0400000000000000" pitchFamily="50" charset="-128"/>
                <a:ea typeface="BIZ UDPゴシック" panose="020B0400000000000000" pitchFamily="50" charset="-128"/>
              </a:rPr>
              <a:t>＜</a:t>
            </a:r>
            <a:r>
              <a:rPr kumimoji="1" lang="ja-JP" altLang="en-US" sz="2000" b="1" dirty="0">
                <a:latin typeface="BIZ UDPゴシック" panose="020B0400000000000000" pitchFamily="50" charset="-128"/>
                <a:ea typeface="BIZ UDPゴシック" panose="020B0400000000000000" pitchFamily="50" charset="-128"/>
              </a:rPr>
              <a:t>公務員傾向分析科目＞</a:t>
            </a:r>
            <a:endParaRPr lang="en-US" altLang="ja-JP" sz="2000" b="1" dirty="0">
              <a:latin typeface="BIZ UDPゴシック" panose="020B0400000000000000" pitchFamily="50" charset="-128"/>
              <a:ea typeface="BIZ UDPゴシック" panose="020B0400000000000000" pitchFamily="50" charset="-128"/>
            </a:endParaRPr>
          </a:p>
          <a:p>
            <a:pPr marL="342900" indent="-342900">
              <a:lnSpc>
                <a:spcPct val="130000"/>
              </a:lnSpc>
              <a:spcAft>
                <a:spcPts val="900"/>
              </a:spcAft>
              <a:buFont typeface="+mj-lt"/>
              <a:buAutoNum type="arabicPeriod"/>
              <a:tabLst>
                <a:tab pos="5114925" algn="r"/>
                <a:tab pos="5219700" algn="r"/>
              </a:tabLst>
            </a:pPr>
            <a:r>
              <a:rPr kumimoji="1" lang="ja-JP" altLang="en-US" sz="2000" dirty="0">
                <a:latin typeface="HG丸ｺﾞｼｯｸM-PRO" panose="020F0600000000000000" pitchFamily="50" charset="-128"/>
                <a:ea typeface="HG丸ｺﾞｼｯｸM-PRO" panose="020F0600000000000000" pitchFamily="50" charset="-128"/>
              </a:rPr>
              <a:t>生成ＡＩの基礎知識 </a:t>
            </a:r>
            <a:r>
              <a:rPr kumimoji="1" lang="en-US" altLang="ja-JP" sz="2000" u="dottedHeavy" baseline="40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 P02-05</a:t>
            </a:r>
            <a:endParaRPr kumimoji="1" lang="en-US" altLang="ja-JP" sz="2000" dirty="0">
              <a:latin typeface="HG丸ｺﾞｼｯｸM-PRO" panose="020F0600000000000000" pitchFamily="50" charset="-128"/>
              <a:ea typeface="HG丸ｺﾞｼｯｸM-PRO" panose="020F0600000000000000" pitchFamily="50" charset="-128"/>
            </a:endParaRPr>
          </a:p>
          <a:p>
            <a:pPr marL="342900" indent="-342900">
              <a:lnSpc>
                <a:spcPct val="130000"/>
              </a:lnSpc>
              <a:spcAft>
                <a:spcPts val="900"/>
              </a:spcAft>
              <a:buFont typeface="+mj-lt"/>
              <a:buAutoNum type="arabicPeriod"/>
              <a:tabLst>
                <a:tab pos="5114925" algn="r"/>
                <a:tab pos="5219700" algn="r"/>
              </a:tabLst>
            </a:pPr>
            <a:r>
              <a:rPr kumimoji="1" lang="ja-JP" altLang="en-US" sz="2000" dirty="0">
                <a:latin typeface="HG丸ｺﾞｼｯｸM-PRO" panose="020F0600000000000000" pitchFamily="50" charset="-128"/>
                <a:ea typeface="HG丸ｺﾞｼｯｸM-PRO" panose="020F0600000000000000" pitchFamily="50" charset="-128"/>
              </a:rPr>
              <a:t>生成ＡＩを構成する要素 </a:t>
            </a:r>
            <a:r>
              <a:rPr kumimoji="1" lang="en-US" altLang="ja-JP" sz="2000" u="dottedHeavy" baseline="40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 P06-11</a:t>
            </a:r>
            <a:endParaRPr kumimoji="1" lang="en-US" altLang="ja-JP" sz="2000" dirty="0">
              <a:latin typeface="HG丸ｺﾞｼｯｸM-PRO" panose="020F0600000000000000" pitchFamily="50" charset="-128"/>
              <a:ea typeface="HG丸ｺﾞｼｯｸM-PRO" panose="020F0600000000000000" pitchFamily="50" charset="-128"/>
            </a:endParaRPr>
          </a:p>
          <a:p>
            <a:pPr marL="342900" indent="-342900">
              <a:lnSpc>
                <a:spcPct val="130000"/>
              </a:lnSpc>
              <a:spcAft>
                <a:spcPts val="900"/>
              </a:spcAft>
              <a:buFont typeface="+mj-lt"/>
              <a:buAutoNum type="arabicPeriod"/>
              <a:tabLst>
                <a:tab pos="5114925" algn="r"/>
                <a:tab pos="5219700" algn="r"/>
              </a:tabLst>
            </a:pPr>
            <a:r>
              <a:rPr kumimoji="1" lang="ja-JP" altLang="en-US" sz="2000" dirty="0">
                <a:latin typeface="HG丸ｺﾞｼｯｸM-PRO" panose="020F0600000000000000" pitchFamily="50" charset="-128"/>
                <a:ea typeface="HG丸ｺﾞｼｯｸM-PRO" panose="020F0600000000000000" pitchFamily="50" charset="-128"/>
              </a:rPr>
              <a:t>進化する</a:t>
            </a:r>
            <a:r>
              <a:rPr lang="ja-JP" altLang="en-US" sz="2000" dirty="0">
                <a:latin typeface="HG丸ｺﾞｼｯｸM-PRO" panose="020F0600000000000000" pitchFamily="50" charset="-128"/>
                <a:ea typeface="HG丸ｺﾞｼｯｸM-PRO" panose="020F0600000000000000" pitchFamily="50" charset="-128"/>
              </a:rPr>
              <a:t>機械学習 </a:t>
            </a:r>
            <a:r>
              <a:rPr kumimoji="1" lang="en-US" altLang="ja-JP" sz="2000" u="dottedHeavy" baseline="40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 P12-18</a:t>
            </a:r>
            <a:endParaRPr kumimoji="1" lang="en-US" altLang="ja-JP" sz="2000" dirty="0">
              <a:latin typeface="HG丸ｺﾞｼｯｸM-PRO" panose="020F0600000000000000" pitchFamily="50" charset="-128"/>
              <a:ea typeface="HG丸ｺﾞｼｯｸM-PRO" panose="020F0600000000000000" pitchFamily="50" charset="-128"/>
            </a:endParaRPr>
          </a:p>
          <a:p>
            <a:pPr marL="342900" indent="-342900">
              <a:lnSpc>
                <a:spcPct val="130000"/>
              </a:lnSpc>
              <a:spcAft>
                <a:spcPts val="900"/>
              </a:spcAft>
              <a:buFont typeface="+mj-lt"/>
              <a:buAutoNum type="arabicPeriod"/>
              <a:tabLst>
                <a:tab pos="5114925" algn="r"/>
                <a:tab pos="5219700" algn="r"/>
              </a:tabLst>
            </a:pPr>
            <a:r>
              <a:rPr lang="ja-JP" altLang="en-US" sz="2000" dirty="0">
                <a:latin typeface="HG丸ｺﾞｼｯｸM-PRO" panose="020F0600000000000000" pitchFamily="50" charset="-128"/>
                <a:ea typeface="HG丸ｺﾞｼｯｸM-PRO" panose="020F0600000000000000" pitchFamily="50" charset="-128"/>
              </a:rPr>
              <a:t>代表的な生成ＡＩ </a:t>
            </a:r>
            <a:r>
              <a:rPr kumimoji="1" lang="en-US" altLang="ja-JP" sz="2000" u="dottedHeavy" baseline="40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 P19-26</a:t>
            </a:r>
            <a:endParaRPr kumimoji="1" lang="en-US" altLang="ja-JP" sz="2000" dirty="0">
              <a:latin typeface="HG丸ｺﾞｼｯｸM-PRO" panose="020F0600000000000000" pitchFamily="50" charset="-128"/>
              <a:ea typeface="HG丸ｺﾞｼｯｸM-PRO" panose="020F0600000000000000" pitchFamily="50" charset="-128"/>
            </a:endParaRPr>
          </a:p>
          <a:p>
            <a:pPr marL="342900" indent="-342900">
              <a:lnSpc>
                <a:spcPct val="130000"/>
              </a:lnSpc>
              <a:spcAft>
                <a:spcPts val="900"/>
              </a:spcAft>
              <a:buFont typeface="+mj-lt"/>
              <a:buAutoNum type="arabicPeriod"/>
              <a:tabLst>
                <a:tab pos="5114925" algn="r"/>
                <a:tab pos="5219700" algn="r"/>
              </a:tabLst>
            </a:pPr>
            <a:r>
              <a:rPr kumimoji="1" lang="ja-JP" altLang="en-US" sz="2000" dirty="0">
                <a:latin typeface="HG丸ｺﾞｼｯｸM-PRO" panose="020F0600000000000000" pitchFamily="50" charset="-128"/>
                <a:ea typeface="HG丸ｺﾞｼｯｸM-PRO" panose="020F0600000000000000" pitchFamily="50" charset="-128"/>
              </a:rPr>
              <a:t>プロンプト </a:t>
            </a:r>
            <a:r>
              <a:rPr kumimoji="1" lang="en-US" altLang="ja-JP" sz="2000" u="dottedHeavy" baseline="40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 P27-37</a:t>
            </a:r>
            <a:endParaRPr kumimoji="1" lang="en-US" altLang="ja-JP" sz="2000" dirty="0">
              <a:latin typeface="HG丸ｺﾞｼｯｸM-PRO" panose="020F0600000000000000" pitchFamily="50" charset="-128"/>
              <a:ea typeface="HG丸ｺﾞｼｯｸM-PRO" panose="020F0600000000000000" pitchFamily="50" charset="-128"/>
            </a:endParaRPr>
          </a:p>
          <a:p>
            <a:pPr marL="342900" indent="-342900">
              <a:lnSpc>
                <a:spcPct val="130000"/>
              </a:lnSpc>
              <a:spcAft>
                <a:spcPts val="900"/>
              </a:spcAft>
              <a:buFont typeface="+mj-lt"/>
              <a:buAutoNum type="arabicPeriod"/>
              <a:tabLst>
                <a:tab pos="5114925" algn="r"/>
                <a:tab pos="5219700" algn="r"/>
              </a:tabLst>
            </a:pPr>
            <a:r>
              <a:rPr kumimoji="1" lang="ja-JP" altLang="en-US" sz="2000" dirty="0">
                <a:latin typeface="HG丸ｺﾞｼｯｸM-PRO" panose="020F0600000000000000" pitchFamily="50" charset="-128"/>
                <a:ea typeface="HG丸ｺﾞｼｯｸM-PRO" panose="020F0600000000000000" pitchFamily="50" charset="-128"/>
              </a:rPr>
              <a:t>プロンプトテンプレート </a:t>
            </a:r>
            <a:r>
              <a:rPr kumimoji="1" lang="en-US" altLang="ja-JP" sz="2000" u="dottedHeavy" baseline="40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 P38-42</a:t>
            </a:r>
            <a:endParaRPr kumimoji="1" lang="en-US" altLang="ja-JP" sz="2000" dirty="0">
              <a:latin typeface="HG丸ｺﾞｼｯｸM-PRO" panose="020F0600000000000000" pitchFamily="50" charset="-128"/>
              <a:ea typeface="HG丸ｺﾞｼｯｸM-PRO" panose="020F0600000000000000" pitchFamily="50" charset="-128"/>
            </a:endParaRPr>
          </a:p>
          <a:p>
            <a:pPr marL="342900" indent="-342900">
              <a:lnSpc>
                <a:spcPct val="130000"/>
              </a:lnSpc>
              <a:spcAft>
                <a:spcPts val="900"/>
              </a:spcAft>
              <a:buFont typeface="+mj-lt"/>
              <a:buAutoNum type="arabicPeriod"/>
              <a:tabLst>
                <a:tab pos="5114925" algn="r"/>
                <a:tab pos="5219700" algn="r"/>
              </a:tabLst>
            </a:pPr>
            <a:r>
              <a:rPr kumimoji="1" lang="ja-JP" altLang="en-US" sz="2000" dirty="0">
                <a:latin typeface="HG丸ｺﾞｼｯｸM-PRO" panose="020F0600000000000000" pitchFamily="50" charset="-128"/>
                <a:ea typeface="HG丸ｺﾞｼｯｸM-PRO" panose="020F0600000000000000" pitchFamily="50" charset="-128"/>
              </a:rPr>
              <a:t>ハルシネーション </a:t>
            </a:r>
            <a:r>
              <a:rPr kumimoji="1" lang="en-US" altLang="ja-JP" sz="2000" u="dottedHeavy" baseline="40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 P43-49</a:t>
            </a:r>
            <a:endParaRPr kumimoji="1" lang="en-US" altLang="ja-JP" sz="2000" dirty="0">
              <a:latin typeface="HG丸ｺﾞｼｯｸM-PRO" panose="020F0600000000000000" pitchFamily="50" charset="-128"/>
              <a:ea typeface="HG丸ｺﾞｼｯｸM-PRO" panose="020F0600000000000000" pitchFamily="50" charset="-128"/>
            </a:endParaRPr>
          </a:p>
          <a:p>
            <a:pPr marL="342900" indent="-342900">
              <a:lnSpc>
                <a:spcPct val="130000"/>
              </a:lnSpc>
              <a:spcAft>
                <a:spcPts val="900"/>
              </a:spcAft>
              <a:buFont typeface="+mj-lt"/>
              <a:buAutoNum type="arabicPeriod"/>
              <a:tabLst>
                <a:tab pos="5114925" algn="r"/>
                <a:tab pos="5219700" algn="r"/>
              </a:tabLst>
            </a:pPr>
            <a:r>
              <a:rPr kumimoji="1" lang="ja-JP" altLang="en-US" sz="2000" dirty="0">
                <a:latin typeface="HG丸ｺﾞｼｯｸM-PRO" panose="020F0600000000000000" pitchFamily="50" charset="-128"/>
                <a:ea typeface="HG丸ｺﾞｼｯｸM-PRO" panose="020F0600000000000000" pitchFamily="50" charset="-128"/>
              </a:rPr>
              <a:t>画像生成</a:t>
            </a:r>
            <a:r>
              <a:rPr lang="ja-JP" altLang="en-US" sz="2000" dirty="0">
                <a:latin typeface="HG丸ｺﾞｼｯｸM-PRO" panose="020F0600000000000000" pitchFamily="50" charset="-128"/>
                <a:ea typeface="HG丸ｺﾞｼｯｸM-PRO" panose="020F0600000000000000" pitchFamily="50" charset="-128"/>
              </a:rPr>
              <a:t>ＡＩ </a:t>
            </a:r>
            <a:r>
              <a:rPr kumimoji="1" lang="en-US" altLang="ja-JP" sz="2000" u="dottedHeavy" baseline="40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 P50-54</a:t>
            </a:r>
            <a:endParaRPr kumimoji="1" lang="en-US" altLang="ja-JP" sz="2000" dirty="0">
              <a:latin typeface="HG丸ｺﾞｼｯｸM-PRO" panose="020F0600000000000000" pitchFamily="50" charset="-128"/>
              <a:ea typeface="HG丸ｺﾞｼｯｸM-PRO" panose="020F0600000000000000" pitchFamily="50" charset="-128"/>
            </a:endParaRPr>
          </a:p>
          <a:p>
            <a:pPr marL="342900" indent="-342900">
              <a:lnSpc>
                <a:spcPct val="130000"/>
              </a:lnSpc>
              <a:spcAft>
                <a:spcPts val="900"/>
              </a:spcAft>
              <a:buFont typeface="+mj-lt"/>
              <a:buAutoNum type="arabicPeriod"/>
              <a:tabLst>
                <a:tab pos="5114925" algn="r"/>
                <a:tab pos="5219700" algn="r"/>
              </a:tabLst>
            </a:pPr>
            <a:r>
              <a:rPr kumimoji="1" lang="ja-JP" altLang="en-US" sz="2000" dirty="0">
                <a:latin typeface="HG丸ｺﾞｼｯｸM-PRO" panose="020F0600000000000000" pitchFamily="50" charset="-128"/>
                <a:ea typeface="HG丸ｺﾞｼｯｸM-PRO" panose="020F0600000000000000" pitchFamily="50" charset="-128"/>
              </a:rPr>
              <a:t>著作権 </a:t>
            </a:r>
            <a:r>
              <a:rPr kumimoji="1" lang="en-US" altLang="ja-JP" sz="2000" u="dottedHeavy" baseline="40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 P55-60</a:t>
            </a:r>
            <a:endParaRPr kumimoji="1" lang="en-US" altLang="ja-JP" sz="2000" dirty="0">
              <a:latin typeface="HG丸ｺﾞｼｯｸM-PRO" panose="020F0600000000000000" pitchFamily="50" charset="-128"/>
              <a:ea typeface="HG丸ｺﾞｼｯｸM-PRO" panose="020F0600000000000000" pitchFamily="50" charset="-128"/>
            </a:endParaRPr>
          </a:p>
          <a:p>
            <a:pPr marL="342900" indent="-342900">
              <a:lnSpc>
                <a:spcPct val="130000"/>
              </a:lnSpc>
              <a:spcAft>
                <a:spcPts val="900"/>
              </a:spcAft>
              <a:buFont typeface="+mj-lt"/>
              <a:buAutoNum type="arabicPeriod"/>
              <a:tabLst>
                <a:tab pos="5114925" algn="r"/>
                <a:tab pos="5219700" algn="r"/>
              </a:tabLst>
            </a:pPr>
            <a:endParaRPr lang="en-US" altLang="ja-JP" sz="2000" dirty="0">
              <a:latin typeface="HG丸ｺﾞｼｯｸM-PRO" panose="020F0600000000000000" pitchFamily="50" charset="-128"/>
              <a:ea typeface="HG丸ｺﾞｼｯｸM-PRO" panose="020F0600000000000000" pitchFamily="50" charset="-128"/>
            </a:endParaRPr>
          </a:p>
          <a:p>
            <a:pPr marL="342900" indent="-342900">
              <a:lnSpc>
                <a:spcPct val="130000"/>
              </a:lnSpc>
              <a:spcAft>
                <a:spcPts val="900"/>
              </a:spcAft>
              <a:buFont typeface="+mj-lt"/>
              <a:buAutoNum type="arabicPeriod"/>
              <a:tabLst>
                <a:tab pos="5381625" algn="r"/>
              </a:tabLst>
            </a:pPr>
            <a:r>
              <a:rPr lang="ja-JP" altLang="en-US" sz="2000" dirty="0">
                <a:latin typeface="HG丸ｺﾞｼｯｸM-PRO" panose="020F0600000000000000" pitchFamily="50" charset="-128"/>
                <a:ea typeface="HG丸ｺﾞｼｯｸM-PRO" panose="020F0600000000000000" pitchFamily="50" charset="-128"/>
              </a:rPr>
              <a:t>ＭＹ生成ＡＩ </a:t>
            </a:r>
            <a:r>
              <a:rPr lang="en-US" altLang="ja-JP" sz="2000" u="dottedHeavy" baseline="40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 P61-77</a:t>
            </a:r>
            <a:endParaRPr kumimoji="1" lang="en-US" altLang="ja-JP" sz="2000" dirty="0">
              <a:latin typeface="HG丸ｺﾞｼｯｸM-PRO" panose="020F0600000000000000" pitchFamily="50" charset="-128"/>
              <a:ea typeface="HG丸ｺﾞｼｯｸM-PRO" panose="020F0600000000000000" pitchFamily="50" charset="-128"/>
            </a:endParaRPr>
          </a:p>
          <a:p>
            <a:pPr marL="342900" indent="-342900">
              <a:lnSpc>
                <a:spcPct val="130000"/>
              </a:lnSpc>
              <a:spcAft>
                <a:spcPts val="900"/>
              </a:spcAft>
              <a:buFont typeface="+mj-lt"/>
              <a:buAutoNum type="arabicPeriod"/>
              <a:tabLst>
                <a:tab pos="5381625" algn="r"/>
              </a:tabLst>
            </a:pPr>
            <a:r>
              <a:rPr kumimoji="1" lang="ja-JP" altLang="en-US" sz="2000" dirty="0">
                <a:latin typeface="HG丸ｺﾞｼｯｸM-PRO" panose="020F0600000000000000" pitchFamily="50" charset="-128"/>
                <a:ea typeface="HG丸ｺﾞｼｯｸM-PRO" panose="020F0600000000000000" pitchFamily="50" charset="-128"/>
              </a:rPr>
              <a:t>自己分析 </a:t>
            </a:r>
            <a:r>
              <a:rPr kumimoji="1" lang="en-US" altLang="ja-JP" sz="2000" u="dottedHeavy" baseline="40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 P78-81</a:t>
            </a:r>
          </a:p>
          <a:p>
            <a:pPr marL="342900" indent="-342900">
              <a:lnSpc>
                <a:spcPct val="130000"/>
              </a:lnSpc>
              <a:spcAft>
                <a:spcPts val="900"/>
              </a:spcAft>
              <a:buFont typeface="+mj-lt"/>
              <a:buAutoNum type="arabicPeriod"/>
              <a:tabLst>
                <a:tab pos="5381625" algn="r"/>
              </a:tabLst>
            </a:pPr>
            <a:r>
              <a:rPr lang="ja-JP" altLang="en-US" sz="2000" dirty="0">
                <a:latin typeface="HG丸ｺﾞｼｯｸM-PRO" panose="020F0600000000000000" pitchFamily="50" charset="-128"/>
                <a:ea typeface="HG丸ｺﾞｼｯｸM-PRO" panose="020F0600000000000000" pitchFamily="50" charset="-128"/>
              </a:rPr>
              <a:t>自治体等傾向分析 </a:t>
            </a:r>
            <a:r>
              <a:rPr lang="en-US" altLang="ja-JP" sz="2000" u="dottedHeavy" baseline="40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 P82-86</a:t>
            </a:r>
          </a:p>
          <a:p>
            <a:pPr marL="342900" indent="-342900">
              <a:lnSpc>
                <a:spcPct val="130000"/>
              </a:lnSpc>
              <a:spcAft>
                <a:spcPts val="900"/>
              </a:spcAft>
              <a:buFont typeface="+mj-lt"/>
              <a:buAutoNum type="arabicPeriod"/>
              <a:tabLst>
                <a:tab pos="5381625" algn="r"/>
              </a:tabLst>
            </a:pPr>
            <a:endParaRPr lang="en-US" altLang="ja-JP" sz="2000" dirty="0">
              <a:latin typeface="HG丸ｺﾞｼｯｸM-PRO" panose="020F0600000000000000" pitchFamily="50" charset="-128"/>
              <a:ea typeface="HG丸ｺﾞｼｯｸM-PRO" panose="020F0600000000000000" pitchFamily="50" charset="-128"/>
            </a:endParaRPr>
          </a:p>
          <a:p>
            <a:pPr marL="1260000" lvl="2">
              <a:lnSpc>
                <a:spcPct val="130000"/>
              </a:lnSpc>
              <a:spcAft>
                <a:spcPts val="900"/>
              </a:spcAft>
              <a:tabLst>
                <a:tab pos="5381625" algn="r"/>
              </a:tabLst>
            </a:pPr>
            <a:r>
              <a:rPr lang="ja-JP" altLang="en-US" sz="2000" b="1" dirty="0">
                <a:latin typeface="BIZ UDPゴシック" panose="020B0400000000000000" pitchFamily="50" charset="-128"/>
                <a:ea typeface="BIZ UDPゴシック" panose="020B0400000000000000" pitchFamily="50" charset="-128"/>
              </a:rPr>
              <a:t>＜公務員直前対策科目＞</a:t>
            </a:r>
            <a:endParaRPr lang="en-US" altLang="ja-JP" sz="2000" b="1" dirty="0">
              <a:latin typeface="BIZ UDPゴシック" panose="020B0400000000000000" pitchFamily="50" charset="-128"/>
              <a:ea typeface="BIZ UDPゴシック" panose="020B0400000000000000" pitchFamily="50" charset="-128"/>
            </a:endParaRPr>
          </a:p>
          <a:p>
            <a:pPr marL="342900" indent="-342900">
              <a:lnSpc>
                <a:spcPct val="130000"/>
              </a:lnSpc>
              <a:spcAft>
                <a:spcPts val="900"/>
              </a:spcAft>
              <a:buFont typeface="+mj-lt"/>
              <a:buAutoNum type="arabicPeriod"/>
              <a:tabLst>
                <a:tab pos="5381625" algn="r"/>
              </a:tabLst>
            </a:pPr>
            <a:r>
              <a:rPr lang="ja-JP" altLang="en-US" sz="2000" dirty="0">
                <a:latin typeface="HG丸ｺﾞｼｯｸM-PRO" panose="020F0600000000000000" pitchFamily="50" charset="-128"/>
                <a:ea typeface="HG丸ｺﾞｼｯｸM-PRO" panose="020F0600000000000000" pitchFamily="50" charset="-128"/>
              </a:rPr>
              <a:t>自治体等直前対策 </a:t>
            </a:r>
            <a:r>
              <a:rPr lang="en-US" altLang="ja-JP" sz="2000" u="dottedHeavy" baseline="40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 P87-91</a:t>
            </a:r>
          </a:p>
          <a:p>
            <a:pPr marL="342900" indent="-342900">
              <a:lnSpc>
                <a:spcPct val="130000"/>
              </a:lnSpc>
              <a:spcAft>
                <a:spcPts val="900"/>
              </a:spcAft>
              <a:buFont typeface="+mj-lt"/>
              <a:buAutoNum type="arabicPeriod"/>
              <a:tabLst>
                <a:tab pos="5381625" algn="r"/>
              </a:tabLst>
            </a:pPr>
            <a:r>
              <a:rPr lang="ja-JP" altLang="en-US" sz="2000" dirty="0">
                <a:latin typeface="HG丸ｺﾞｼｯｸM-PRO" panose="020F0600000000000000" pitchFamily="50" charset="-128"/>
                <a:ea typeface="HG丸ｺﾞｼｯｸM-PRO" panose="020F0600000000000000" pitchFamily="50" charset="-128"/>
              </a:rPr>
              <a:t>自治体における生成ＡＩ活用 </a:t>
            </a:r>
            <a:r>
              <a:rPr lang="en-US" altLang="ja-JP" sz="2000" u="dottedHeavy" baseline="40000" dirty="0">
                <a:latin typeface="HG丸ｺﾞｼｯｸM-PRO" panose="020F0600000000000000" pitchFamily="50" charset="-128"/>
                <a:ea typeface="HG丸ｺﾞｼｯｸM-PRO" panose="020F0600000000000000" pitchFamily="50" charset="-128"/>
              </a:rPr>
              <a:t>	</a:t>
            </a:r>
            <a:r>
              <a:rPr lang="en-US" altLang="ja-JP" sz="2000" dirty="0">
                <a:latin typeface="HG丸ｺﾞｼｯｸM-PRO" panose="020F0600000000000000" pitchFamily="50" charset="-128"/>
                <a:ea typeface="HG丸ｺﾞｼｯｸM-PRO" panose="020F0600000000000000" pitchFamily="50" charset="-128"/>
              </a:rPr>
              <a:t> P92-97</a:t>
            </a:r>
          </a:p>
          <a:p>
            <a:pPr marL="800100" lvl="1" indent="-342900">
              <a:lnSpc>
                <a:spcPct val="130000"/>
              </a:lnSpc>
              <a:spcAft>
                <a:spcPts val="900"/>
              </a:spcAft>
              <a:buFont typeface="Arial" panose="020B0604020202020204" pitchFamily="34" charset="0"/>
              <a:buChar char="•"/>
              <a:tabLst>
                <a:tab pos="4680000" algn="r"/>
                <a:tab pos="5220000" algn="r"/>
              </a:tabLst>
            </a:pPr>
            <a:endParaRPr kumimoji="1" lang="en-US" altLang="ja-JP" sz="1600" dirty="0">
              <a:solidFill>
                <a:schemeClr val="accent1"/>
              </a:solidFill>
              <a:latin typeface="ＭＳ ゴシック" panose="020B0609070205080204" pitchFamily="49" charset="-128"/>
              <a:ea typeface="ＭＳ ゴシック" panose="020B0609070205080204" pitchFamily="49" charset="-128"/>
            </a:endParaRPr>
          </a:p>
        </p:txBody>
      </p:sp>
      <p:sp>
        <p:nvSpPr>
          <p:cNvPr id="4" name="タイトル 2">
            <a:extLst>
              <a:ext uri="{FF2B5EF4-FFF2-40B4-BE49-F238E27FC236}">
                <a16:creationId xmlns:a16="http://schemas.microsoft.com/office/drawing/2014/main" id="{0D89A5F7-D0BF-DD07-C187-894476E2F970}"/>
              </a:ext>
            </a:extLst>
          </p:cNvPr>
          <p:cNvSpPr txBox="1">
            <a:spLocks/>
          </p:cNvSpPr>
          <p:nvPr/>
        </p:nvSpPr>
        <p:spPr>
          <a:xfrm>
            <a:off x="371364" y="830008"/>
            <a:ext cx="11523307" cy="0"/>
          </a:xfrm>
          <a:prstGeom prst="rect">
            <a:avLst/>
          </a:prstGeom>
          <a:ln w="38100">
            <a:solidFill>
              <a:srgbClr val="FF0000"/>
            </a:solidFill>
          </a:ln>
        </p:spPr>
        <p:txBody>
          <a:bodyPr anchor="t" anchorCtr="0"/>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endParaRPr lang="en-US" altLang="ja-JP" sz="2000" dirty="0">
              <a:latin typeface="ＭＳ ゴシック" panose="020B0609070205080204" pitchFamily="49" charset="-128"/>
              <a:ea typeface="ＭＳ ゴシック" panose="020B0609070205080204" pitchFamily="49" charset="-128"/>
            </a:endParaRPr>
          </a:p>
        </p:txBody>
      </p:sp>
      <p:sp>
        <p:nvSpPr>
          <p:cNvPr id="7" name="テキスト ボックス 6">
            <a:extLst>
              <a:ext uri="{FF2B5EF4-FFF2-40B4-BE49-F238E27FC236}">
                <a16:creationId xmlns:a16="http://schemas.microsoft.com/office/drawing/2014/main" id="{34894A06-6C26-F390-288E-D709222F3307}"/>
              </a:ext>
            </a:extLst>
          </p:cNvPr>
          <p:cNvSpPr txBox="1"/>
          <p:nvPr/>
        </p:nvSpPr>
        <p:spPr>
          <a:xfrm>
            <a:off x="371364" y="336135"/>
            <a:ext cx="1200839" cy="400110"/>
          </a:xfrm>
          <a:prstGeom prst="rect">
            <a:avLst/>
          </a:prstGeom>
          <a:noFill/>
        </p:spPr>
        <p:txBody>
          <a:bodyPr wrap="square" rtlCol="0">
            <a:spAutoFit/>
          </a:bodyPr>
          <a:lstStyle/>
          <a:p>
            <a:r>
              <a:rPr kumimoji="1" lang="ja-JP" altLang="en-US" sz="2000" b="1" dirty="0">
                <a:latin typeface="BIZ UDPゴシック" panose="020B0400000000000000" pitchFamily="50" charset="-128"/>
                <a:ea typeface="BIZ UDPゴシック" panose="020B0400000000000000" pitchFamily="50" charset="-128"/>
              </a:rPr>
              <a:t>目　次</a:t>
            </a:r>
          </a:p>
        </p:txBody>
      </p:sp>
      <p:grpSp>
        <p:nvGrpSpPr>
          <p:cNvPr id="8" name="グループ化 7">
            <a:extLst>
              <a:ext uri="{FF2B5EF4-FFF2-40B4-BE49-F238E27FC236}">
                <a16:creationId xmlns:a16="http://schemas.microsoft.com/office/drawing/2014/main" id="{6BB64EC2-A6C8-48ED-AA1E-336C218DADF8}"/>
              </a:ext>
            </a:extLst>
          </p:cNvPr>
          <p:cNvGrpSpPr/>
          <p:nvPr/>
        </p:nvGrpSpPr>
        <p:grpSpPr>
          <a:xfrm>
            <a:off x="0" y="0"/>
            <a:ext cx="12192001" cy="6858000"/>
            <a:chOff x="0" y="0"/>
            <a:chExt cx="12192001" cy="6858000"/>
          </a:xfrm>
        </p:grpSpPr>
        <p:pic>
          <p:nvPicPr>
            <p:cNvPr id="9" name="object 3">
              <a:extLst>
                <a:ext uri="{FF2B5EF4-FFF2-40B4-BE49-F238E27FC236}">
                  <a16:creationId xmlns:a16="http://schemas.microsoft.com/office/drawing/2014/main" id="{6F3EE0DD-D6C4-4A5E-B1BD-474A844BD099}"/>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10" name="object 3">
              <a:extLst>
                <a:ext uri="{FF2B5EF4-FFF2-40B4-BE49-F238E27FC236}">
                  <a16:creationId xmlns:a16="http://schemas.microsoft.com/office/drawing/2014/main" id="{BCC19A1B-39D3-4ECC-9711-42D87DFDEF78}"/>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Tree>
    <p:extLst>
      <p:ext uri="{BB962C8B-B14F-4D97-AF65-F5344CB8AC3E}">
        <p14:creationId xmlns:p14="http://schemas.microsoft.com/office/powerpoint/2010/main" val="17133248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086447-18F1-D805-FE48-013FA8905AC2}"/>
            </a:ext>
          </a:extLst>
        </p:cNvPr>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409597C0-A221-43B5-ABB8-751168ED84AD}"/>
              </a:ext>
            </a:extLst>
          </p:cNvPr>
          <p:cNvGrpSpPr/>
          <p:nvPr/>
        </p:nvGrpSpPr>
        <p:grpSpPr>
          <a:xfrm>
            <a:off x="0" y="0"/>
            <a:ext cx="12192001" cy="6858000"/>
            <a:chOff x="0" y="0"/>
            <a:chExt cx="12192001" cy="6858000"/>
          </a:xfrm>
        </p:grpSpPr>
        <p:pic>
          <p:nvPicPr>
            <p:cNvPr id="12" name="object 3">
              <a:extLst>
                <a:ext uri="{FF2B5EF4-FFF2-40B4-BE49-F238E27FC236}">
                  <a16:creationId xmlns:a16="http://schemas.microsoft.com/office/drawing/2014/main" id="{6095135B-95EE-4F06-9D09-9EE508CA6D6B}"/>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13" name="object 3">
              <a:extLst>
                <a:ext uri="{FF2B5EF4-FFF2-40B4-BE49-F238E27FC236}">
                  <a16:creationId xmlns:a16="http://schemas.microsoft.com/office/drawing/2014/main" id="{FA5DDD2F-81BA-4E34-9ECF-2E043BD77B41}"/>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8" name="テキスト ボックス 7">
            <a:extLst>
              <a:ext uri="{FF2B5EF4-FFF2-40B4-BE49-F238E27FC236}">
                <a16:creationId xmlns:a16="http://schemas.microsoft.com/office/drawing/2014/main" id="{BB54B9D6-4A18-40F1-9AA2-16BA340943FC}"/>
              </a:ext>
            </a:extLst>
          </p:cNvPr>
          <p:cNvSpPr txBox="1"/>
          <p:nvPr/>
        </p:nvSpPr>
        <p:spPr>
          <a:xfrm>
            <a:off x="695998" y="2921168"/>
            <a:ext cx="10800000" cy="1015663"/>
          </a:xfrm>
          <a:prstGeom prst="rect">
            <a:avLst/>
          </a:prstGeom>
          <a:noFill/>
        </p:spPr>
        <p:txBody>
          <a:bodyPr wrap="square" rtlCol="0">
            <a:spAutoFit/>
          </a:bodyPr>
          <a:lstStyle/>
          <a:p>
            <a:pPr algn="ctr"/>
            <a:r>
              <a:rPr lang="ja-JP" altLang="en-US" sz="6000" dirty="0">
                <a:latin typeface="ＭＳ ゴシック" panose="020B0609070205080204" pitchFamily="49" charset="-128"/>
                <a:ea typeface="ＭＳ ゴシック" panose="020B0609070205080204" pitchFamily="49" charset="-128"/>
              </a:rPr>
              <a:t>４</a:t>
            </a:r>
            <a:r>
              <a:rPr lang="en-US" altLang="ja-JP" sz="6000" dirty="0">
                <a:latin typeface="ＭＳ ゴシック" panose="020B0609070205080204" pitchFamily="49" charset="-128"/>
                <a:ea typeface="ＭＳ ゴシック" panose="020B0609070205080204" pitchFamily="49" charset="-128"/>
              </a:rPr>
              <a:t>.</a:t>
            </a:r>
            <a:r>
              <a:rPr lang="ja-JP" altLang="en-US" sz="6000" dirty="0">
                <a:latin typeface="ＭＳ ゴシック" panose="020B0609070205080204" pitchFamily="49" charset="-128"/>
                <a:ea typeface="ＭＳ ゴシック" panose="020B0609070205080204" pitchFamily="49" charset="-128"/>
              </a:rPr>
              <a:t>代表的な生成ＡＩ</a:t>
            </a:r>
            <a:endParaRPr kumimoji="1" lang="ja-JP" altLang="en-US" sz="6000" dirty="0">
              <a:latin typeface="ＭＳ ゴシック" panose="020B0609070205080204" pitchFamily="49" charset="-128"/>
              <a:ea typeface="ＭＳ ゴシック" panose="020B0609070205080204" pitchFamily="49" charset="-128"/>
            </a:endParaRPr>
          </a:p>
        </p:txBody>
      </p:sp>
      <p:sp>
        <p:nvSpPr>
          <p:cNvPr id="9" name="テキスト ボックス 8">
            <a:extLst>
              <a:ext uri="{FF2B5EF4-FFF2-40B4-BE49-F238E27FC236}">
                <a16:creationId xmlns:a16="http://schemas.microsoft.com/office/drawing/2014/main" id="{17FF4C59-0A80-49C8-9ED0-493F090851A5}"/>
              </a:ext>
            </a:extLst>
          </p:cNvPr>
          <p:cNvSpPr txBox="1"/>
          <p:nvPr/>
        </p:nvSpPr>
        <p:spPr>
          <a:xfrm>
            <a:off x="1577998" y="4680000"/>
            <a:ext cx="9000000" cy="1440000"/>
          </a:xfrm>
          <a:prstGeom prst="rect">
            <a:avLst/>
          </a:prstGeom>
          <a:noFill/>
          <a:ln w="38100" cap="rnd">
            <a:solidFill>
              <a:srgbClr val="156082"/>
            </a:solidFill>
          </a:ln>
        </p:spPr>
        <p:txBody>
          <a:bodyPr wrap="square" lIns="180000" tIns="180000" rIns="252000" bIns="180000" rtlCol="0" anchor="ctr" anchorCtr="0">
            <a:noAutofit/>
          </a:bodyPr>
          <a:lstStyle/>
          <a:p>
            <a:pPr algn="just">
              <a:lnSpc>
                <a:spcPts val="3000"/>
              </a:lnSpc>
            </a:pPr>
            <a:r>
              <a:rPr lang="ja-JP" altLang="en-US" sz="2400" spc="-90" dirty="0">
                <a:solidFill>
                  <a:srgbClr val="156082"/>
                </a:solidFill>
                <a:latin typeface="HG丸ｺﾞｼｯｸM-PRO" panose="020F0600000000000000" pitchFamily="50" charset="-128"/>
                <a:ea typeface="HG丸ｺﾞｼｯｸM-PRO" panose="020F0600000000000000" pitchFamily="50" charset="-128"/>
              </a:rPr>
              <a:t>ディープラーニングを活用した代表的な生成ＡＩサービスとして、</a:t>
            </a:r>
            <a:r>
              <a:rPr lang="ja-JP" altLang="en-US" sz="2400" dirty="0">
                <a:solidFill>
                  <a:srgbClr val="156082"/>
                </a:solidFill>
                <a:latin typeface="HG丸ｺﾞｼｯｸM-PRO" panose="020F0600000000000000" pitchFamily="50" charset="-128"/>
                <a:ea typeface="HG丸ｺﾞｼｯｸM-PRO" panose="020F0600000000000000" pitchFamily="50" charset="-128"/>
              </a:rPr>
              <a:t>現在広く使われているものに </a:t>
            </a:r>
            <a:r>
              <a:rPr lang="en-US" altLang="ja-JP" sz="2400" dirty="0" err="1">
                <a:solidFill>
                  <a:srgbClr val="156082"/>
                </a:solidFill>
                <a:latin typeface="HG丸ｺﾞｼｯｸM-PRO" panose="020F0600000000000000" pitchFamily="50" charset="-128"/>
                <a:ea typeface="HG丸ｺﾞｼｯｸM-PRO" panose="020F0600000000000000" pitchFamily="50" charset="-128"/>
              </a:rPr>
              <a:t>ChatGPT</a:t>
            </a:r>
            <a:r>
              <a:rPr lang="ja-JP" altLang="en-US" sz="2400" dirty="0" err="1">
                <a:solidFill>
                  <a:srgbClr val="156082"/>
                </a:solidFill>
                <a:latin typeface="HG丸ｺﾞｼｯｸM-PRO" panose="020F0600000000000000" pitchFamily="50" charset="-128"/>
                <a:ea typeface="HG丸ｺﾞｼｯｸM-PRO" panose="020F0600000000000000" pitchFamily="50" charset="-128"/>
              </a:rPr>
              <a:t>、</a:t>
            </a:r>
            <a:r>
              <a:rPr lang="en-US" altLang="ja-JP" sz="2400" dirty="0">
                <a:solidFill>
                  <a:srgbClr val="156082"/>
                </a:solidFill>
                <a:latin typeface="HG丸ｺﾞｼｯｸM-PRO" panose="020F0600000000000000" pitchFamily="50" charset="-128"/>
                <a:ea typeface="HG丸ｺﾞｼｯｸM-PRO" panose="020F0600000000000000" pitchFamily="50" charset="-128"/>
              </a:rPr>
              <a:t>Gemini</a:t>
            </a:r>
            <a:r>
              <a:rPr lang="ja-JP" altLang="en-US" sz="2400" dirty="0" err="1">
                <a:solidFill>
                  <a:srgbClr val="156082"/>
                </a:solidFill>
                <a:latin typeface="HG丸ｺﾞｼｯｸM-PRO" panose="020F0600000000000000" pitchFamily="50" charset="-128"/>
                <a:ea typeface="HG丸ｺﾞｼｯｸM-PRO" panose="020F0600000000000000" pitchFamily="50" charset="-128"/>
              </a:rPr>
              <a:t>、</a:t>
            </a:r>
            <a:r>
              <a:rPr lang="en-US" altLang="ja-JP" sz="2400" dirty="0">
                <a:solidFill>
                  <a:srgbClr val="156082"/>
                </a:solidFill>
                <a:latin typeface="HG丸ｺﾞｼｯｸM-PRO" panose="020F0600000000000000" pitchFamily="50" charset="-128"/>
                <a:ea typeface="HG丸ｺﾞｼｯｸM-PRO" panose="020F0600000000000000" pitchFamily="50" charset="-128"/>
              </a:rPr>
              <a:t>Copilot </a:t>
            </a:r>
            <a:r>
              <a:rPr lang="ja-JP" altLang="en-US" sz="2400" dirty="0">
                <a:solidFill>
                  <a:srgbClr val="156082"/>
                </a:solidFill>
                <a:latin typeface="HG丸ｺﾞｼｯｸM-PRO" panose="020F0600000000000000" pitchFamily="50" charset="-128"/>
                <a:ea typeface="HG丸ｺﾞｼｯｸM-PRO" panose="020F0600000000000000" pitchFamily="50" charset="-128"/>
              </a:rPr>
              <a:t>があります。</a:t>
            </a:r>
          </a:p>
        </p:txBody>
      </p:sp>
    </p:spTree>
    <p:extLst>
      <p:ext uri="{BB962C8B-B14F-4D97-AF65-F5344CB8AC3E}">
        <p14:creationId xmlns:p14="http://schemas.microsoft.com/office/powerpoint/2010/main" val="7074224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312820-36F8-7C10-E3BA-A073956C479F}"/>
            </a:ext>
          </a:extLst>
        </p:cNvPr>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8D42072B-A798-D033-D537-6867D8A9E5B7}"/>
              </a:ext>
            </a:extLst>
          </p:cNvPr>
          <p:cNvGraphicFramePr>
            <a:graphicFrameLocks noGrp="1"/>
          </p:cNvGraphicFramePr>
          <p:nvPr>
            <p:extLst>
              <p:ext uri="{D42A27DB-BD31-4B8C-83A1-F6EECF244321}">
                <p14:modId xmlns:p14="http://schemas.microsoft.com/office/powerpoint/2010/main" val="2613693600"/>
              </p:ext>
            </p:extLst>
          </p:nvPr>
        </p:nvGraphicFramePr>
        <p:xfrm>
          <a:off x="1091423" y="1725732"/>
          <a:ext cx="9886891" cy="3948152"/>
        </p:xfrm>
        <a:graphic>
          <a:graphicData uri="http://schemas.openxmlformats.org/drawingml/2006/table">
            <a:tbl>
              <a:tblPr firstRow="1" bandRow="1">
                <a:tableStyleId>{5C22544A-7EE6-4342-B048-85BDC9FD1C3A}</a:tableStyleId>
              </a:tblPr>
              <a:tblGrid>
                <a:gridCol w="1253962">
                  <a:extLst>
                    <a:ext uri="{9D8B030D-6E8A-4147-A177-3AD203B41FA5}">
                      <a16:colId xmlns:a16="http://schemas.microsoft.com/office/drawing/2014/main" val="2007717620"/>
                    </a:ext>
                  </a:extLst>
                </a:gridCol>
                <a:gridCol w="2877643">
                  <a:extLst>
                    <a:ext uri="{9D8B030D-6E8A-4147-A177-3AD203B41FA5}">
                      <a16:colId xmlns:a16="http://schemas.microsoft.com/office/drawing/2014/main" val="2380886905"/>
                    </a:ext>
                  </a:extLst>
                </a:gridCol>
                <a:gridCol w="2877643">
                  <a:extLst>
                    <a:ext uri="{9D8B030D-6E8A-4147-A177-3AD203B41FA5}">
                      <a16:colId xmlns:a16="http://schemas.microsoft.com/office/drawing/2014/main" val="2351772999"/>
                    </a:ext>
                  </a:extLst>
                </a:gridCol>
                <a:gridCol w="2877643">
                  <a:extLst>
                    <a:ext uri="{9D8B030D-6E8A-4147-A177-3AD203B41FA5}">
                      <a16:colId xmlns:a16="http://schemas.microsoft.com/office/drawing/2014/main" val="1266017930"/>
                    </a:ext>
                  </a:extLst>
                </a:gridCol>
              </a:tblGrid>
              <a:tr h="606502">
                <a:tc>
                  <a:txBody>
                    <a:bodyPr/>
                    <a:lstStyle/>
                    <a:p>
                      <a:pPr>
                        <a:lnSpc>
                          <a:spcPts val="2160"/>
                        </a:lnSpc>
                      </a:pPr>
                      <a:endParaRPr kumimoji="1" lang="ja-JP" altLang="en-US" sz="1800" b="0" dirty="0">
                        <a:solidFill>
                          <a:schemeClr val="tx1"/>
                        </a:solidFill>
                        <a:latin typeface="ＭＳ ゴシック" panose="020B0609070205080204" pitchFamily="49" charset="-128"/>
                        <a:ea typeface="ＭＳ ゴシック" panose="020B0609070205080204" pitchFamily="49"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lnSpc>
                          <a:spcPts val="2160"/>
                        </a:lnSpc>
                      </a:pPr>
                      <a:r>
                        <a:rPr kumimoji="1" lang="en-US" altLang="ja-JP" sz="1800" b="0" dirty="0">
                          <a:solidFill>
                            <a:schemeClr val="tx1"/>
                          </a:solidFill>
                          <a:latin typeface="HGPｺﾞｼｯｸE" panose="020B0900000000000000" pitchFamily="50" charset="-128"/>
                          <a:ea typeface="HGPｺﾞｼｯｸE" panose="020B0900000000000000" pitchFamily="50" charset="-128"/>
                        </a:rPr>
                        <a:t>ChatGPT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lnSpc>
                          <a:spcPts val="2160"/>
                        </a:lnSpc>
                      </a:pPr>
                      <a:r>
                        <a:rPr kumimoji="1" lang="en-US" altLang="ja-JP" sz="1800" b="0" dirty="0">
                          <a:solidFill>
                            <a:schemeClr val="tx1"/>
                          </a:solidFill>
                          <a:latin typeface="HGPｺﾞｼｯｸE" panose="020B0900000000000000" pitchFamily="50" charset="-128"/>
                          <a:ea typeface="HGPｺﾞｼｯｸE" panose="020B0900000000000000" pitchFamily="50" charset="-128"/>
                        </a:rPr>
                        <a:t>Google Gemini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lnSpc>
                          <a:spcPts val="2160"/>
                        </a:lnSpc>
                      </a:pPr>
                      <a:r>
                        <a:rPr kumimoji="1" lang="en-US" altLang="ja-JP" sz="1800" b="0" dirty="0">
                          <a:solidFill>
                            <a:schemeClr val="tx1"/>
                          </a:solidFill>
                          <a:latin typeface="HGPｺﾞｼｯｸE" panose="020B0900000000000000" pitchFamily="50" charset="-128"/>
                          <a:ea typeface="HGPｺﾞｼｯｸE" panose="020B0900000000000000" pitchFamily="50" charset="-128"/>
                        </a:rPr>
                        <a:t>Microsoft Copilot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712753471"/>
                  </a:ext>
                </a:extLst>
              </a:tr>
              <a:tr h="787048">
                <a:tc rowSpan="2">
                  <a:txBody>
                    <a:bodyPr/>
                    <a:lstStyle/>
                    <a:p>
                      <a:pPr algn="ctr">
                        <a:lnSpc>
                          <a:spcPts val="2160"/>
                        </a:lnSpc>
                      </a:pPr>
                      <a:r>
                        <a:rPr kumimoji="1" lang="ja-JP" altLang="en-US" sz="1800" b="0" dirty="0">
                          <a:solidFill>
                            <a:schemeClr val="tx1"/>
                          </a:solidFill>
                          <a:latin typeface="HGPｺﾞｼｯｸE" panose="020B0900000000000000" pitchFamily="50" charset="-128"/>
                          <a:ea typeface="HGPｺﾞｼｯｸE" panose="020B0900000000000000" pitchFamily="50" charset="-128"/>
                        </a:rPr>
                        <a:t>主な強み</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auto" latinLnBrk="0" hangingPunct="1">
                        <a:lnSpc>
                          <a:spcPts val="2160"/>
                        </a:lnSpc>
                        <a:spcBef>
                          <a:spcPts val="0"/>
                        </a:spcBef>
                        <a:spcAft>
                          <a:spcPts val="0"/>
                        </a:spcAft>
                        <a:buClrTx/>
                        <a:buSzTx/>
                        <a:buFontTx/>
                        <a:buNone/>
                        <a:tabLst/>
                        <a:defRPr/>
                      </a:pPr>
                      <a:r>
                        <a:rPr kumimoji="1" lang="ja-JP" altLang="en-US" sz="1800" b="1" dirty="0">
                          <a:solidFill>
                            <a:schemeClr val="tx1"/>
                          </a:solidFill>
                          <a:latin typeface="HG丸ｺﾞｼｯｸM-PRO" panose="020F0600000000000000" pitchFamily="50" charset="-128"/>
                          <a:ea typeface="HG丸ｺﾞｼｯｸM-PRO" panose="020F0600000000000000" pitchFamily="50" charset="-128"/>
                        </a:rPr>
                        <a:t>文章生成</a:t>
                      </a:r>
                      <a:endParaRPr kumimoji="1" lang="en-US" altLang="ja-JP" sz="1800" b="1" dirty="0">
                        <a:solidFill>
                          <a:schemeClr val="tx1"/>
                        </a:solidFill>
                        <a:latin typeface="HG丸ｺﾞｼｯｸM-PRO" panose="020F0600000000000000" pitchFamily="50" charset="-128"/>
                        <a:ea typeface="HG丸ｺﾞｼｯｸM-PRO" panose="020F0600000000000000" pitchFamily="50" charset="-128"/>
                      </a:endParaRPr>
                    </a:p>
                    <a:p>
                      <a:pPr marL="0" marR="0" lvl="0" indent="0" algn="ctr" defTabSz="914400" rtl="0" eaLnBrk="1" fontAlgn="auto" latinLnBrk="0" hangingPunct="1">
                        <a:lnSpc>
                          <a:spcPts val="2160"/>
                        </a:lnSpc>
                        <a:spcBef>
                          <a:spcPts val="0"/>
                        </a:spcBef>
                        <a:spcAft>
                          <a:spcPts val="0"/>
                        </a:spcAft>
                        <a:buClrTx/>
                        <a:buSzTx/>
                        <a:buFontTx/>
                        <a:buNone/>
                        <a:tabLst/>
                        <a:defRPr/>
                      </a:pPr>
                      <a:r>
                        <a:rPr kumimoji="1" lang="ja-JP" altLang="en-US" sz="1800" b="1" dirty="0">
                          <a:solidFill>
                            <a:schemeClr val="tx1"/>
                          </a:solidFill>
                          <a:latin typeface="HG丸ｺﾞｼｯｸM-PRO" panose="020F0600000000000000" pitchFamily="50" charset="-128"/>
                          <a:ea typeface="HG丸ｺﾞｼｯｸM-PRO" panose="020F0600000000000000" pitchFamily="50" charset="-128"/>
                        </a:rPr>
                        <a:t>アイデア出し</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ts val="2160"/>
                        </a:lnSpc>
                        <a:spcBef>
                          <a:spcPts val="0"/>
                        </a:spcBef>
                        <a:spcAft>
                          <a:spcPts val="0"/>
                        </a:spcAft>
                        <a:buClrTx/>
                        <a:buSzTx/>
                        <a:buFontTx/>
                        <a:buNone/>
                        <a:tabLst/>
                        <a:defRPr/>
                      </a:pPr>
                      <a:r>
                        <a:rPr kumimoji="1" lang="ja-JP" altLang="en-US" sz="1800" b="1" dirty="0">
                          <a:solidFill>
                            <a:schemeClr val="tx1"/>
                          </a:solidFill>
                          <a:latin typeface="HG丸ｺﾞｼｯｸM-PRO" panose="020F0600000000000000" pitchFamily="50" charset="-128"/>
                          <a:ea typeface="HG丸ｺﾞｼｯｸM-PRO" panose="020F0600000000000000" pitchFamily="50" charset="-128"/>
                        </a:rPr>
                        <a:t>最新情報検索</a:t>
                      </a:r>
                      <a:endParaRPr kumimoji="1" lang="en-US" altLang="ja-JP" sz="1800" b="1" dirty="0">
                        <a:solidFill>
                          <a:schemeClr val="tx1"/>
                        </a:solidFill>
                        <a:latin typeface="HG丸ｺﾞｼｯｸM-PRO" panose="020F0600000000000000" pitchFamily="50" charset="-128"/>
                        <a:ea typeface="HG丸ｺﾞｼｯｸM-PRO" panose="020F0600000000000000" pitchFamily="50" charset="-128"/>
                      </a:endParaRPr>
                    </a:p>
                    <a:p>
                      <a:pPr marL="0" marR="0" lvl="0" indent="0" algn="l" defTabSz="914400" rtl="0" eaLnBrk="1" fontAlgn="auto" latinLnBrk="0" hangingPunct="1">
                        <a:lnSpc>
                          <a:spcPts val="2160"/>
                        </a:lnSpc>
                        <a:spcBef>
                          <a:spcPts val="0"/>
                        </a:spcBef>
                        <a:spcAft>
                          <a:spcPts val="0"/>
                        </a:spcAft>
                        <a:buClrTx/>
                        <a:buSzTx/>
                        <a:buFontTx/>
                        <a:buNone/>
                        <a:tabLst/>
                        <a:defRPr/>
                      </a:pPr>
                      <a:r>
                        <a:rPr kumimoji="1" lang="ja-JP" altLang="en-US" sz="1800" b="1" dirty="0">
                          <a:solidFill>
                            <a:schemeClr val="tx1"/>
                          </a:solidFill>
                          <a:latin typeface="HG丸ｺﾞｼｯｸM-PRO" panose="020F0600000000000000" pitchFamily="50" charset="-128"/>
                          <a:ea typeface="HG丸ｺﾞｼｯｸM-PRO" panose="020F0600000000000000" pitchFamily="50" charset="-128"/>
                        </a:rPr>
                        <a:t>マルチメディア</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ts val="2160"/>
                        </a:lnSpc>
                        <a:spcBef>
                          <a:spcPts val="0"/>
                        </a:spcBef>
                        <a:spcAft>
                          <a:spcPts val="0"/>
                        </a:spcAft>
                        <a:buClrTx/>
                        <a:buSzTx/>
                        <a:buFontTx/>
                        <a:buNone/>
                        <a:tabLst/>
                        <a:defRPr/>
                      </a:pPr>
                      <a:r>
                        <a:rPr kumimoji="1" lang="ja-JP" altLang="en-US" sz="1800" b="1">
                          <a:solidFill>
                            <a:schemeClr val="tx1"/>
                          </a:solidFill>
                          <a:latin typeface="HG丸ｺﾞｼｯｸM-PRO" panose="020F0600000000000000" pitchFamily="50" charset="-128"/>
                          <a:ea typeface="HG丸ｺﾞｼｯｸM-PRO" panose="020F0600000000000000" pitchFamily="50" charset="-128"/>
                        </a:rPr>
                        <a:t>ビジネス資料</a:t>
                      </a:r>
                      <a:endParaRPr kumimoji="1" lang="en-US" altLang="ja-JP" sz="1800" b="1">
                        <a:solidFill>
                          <a:schemeClr val="tx1"/>
                        </a:solidFill>
                        <a:latin typeface="HG丸ｺﾞｼｯｸM-PRO" panose="020F0600000000000000" pitchFamily="50" charset="-128"/>
                        <a:ea typeface="HG丸ｺﾞｼｯｸM-PRO" panose="020F0600000000000000" pitchFamily="50" charset="-128"/>
                      </a:endParaRPr>
                    </a:p>
                    <a:p>
                      <a:pPr marL="0" marR="0" lvl="0" indent="0" algn="l" defTabSz="914400" rtl="0" eaLnBrk="1" fontAlgn="auto" latinLnBrk="0" hangingPunct="1">
                        <a:lnSpc>
                          <a:spcPts val="2160"/>
                        </a:lnSpc>
                        <a:spcBef>
                          <a:spcPts val="0"/>
                        </a:spcBef>
                        <a:spcAft>
                          <a:spcPts val="0"/>
                        </a:spcAft>
                        <a:buClrTx/>
                        <a:buSzTx/>
                        <a:buFontTx/>
                        <a:buNone/>
                        <a:tabLst/>
                        <a:defRPr/>
                      </a:pPr>
                      <a:r>
                        <a:rPr kumimoji="1" lang="ja-JP" altLang="en-US" sz="1800" b="1">
                          <a:solidFill>
                            <a:schemeClr val="tx1"/>
                          </a:solidFill>
                          <a:latin typeface="HG丸ｺﾞｼｯｸM-PRO" panose="020F0600000000000000" pitchFamily="50" charset="-128"/>
                          <a:ea typeface="HG丸ｺﾞｼｯｸM-PRO" panose="020F0600000000000000" pitchFamily="50" charset="-128"/>
                        </a:rPr>
                        <a:t>データ分析</a:t>
                      </a:r>
                      <a:endParaRPr kumimoji="1" lang="ja-JP" altLang="en-US" sz="1800" b="1" dirty="0">
                        <a:solidFill>
                          <a:schemeClr val="tx1"/>
                        </a:solidFill>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0029797"/>
                  </a:ext>
                </a:extLst>
              </a:tr>
              <a:tr h="1236950">
                <a:tc vMerge="1">
                  <a:txBody>
                    <a:bodyPr/>
                    <a:lstStyle/>
                    <a:p>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ts val="2160"/>
                        </a:lnSpc>
                        <a:spcBef>
                          <a:spcPts val="0"/>
                        </a:spcBef>
                        <a:spcAft>
                          <a:spcPts val="0"/>
                        </a:spcAft>
                        <a:buClrTx/>
                        <a:buSzTx/>
                        <a:buFontTx/>
                        <a:buNone/>
                        <a:tabLst/>
                        <a:defRPr/>
                      </a:pPr>
                      <a:r>
                        <a:rPr kumimoji="1" lang="ja-JP" altLang="en-US" sz="1800" b="1" dirty="0">
                          <a:solidFill>
                            <a:schemeClr val="tx1"/>
                          </a:solidFill>
                          <a:latin typeface="HG丸ｺﾞｼｯｸM-PRO" panose="020F0600000000000000" pitchFamily="50" charset="-128"/>
                          <a:ea typeface="HG丸ｺﾞｼｯｸM-PRO" panose="020F0600000000000000" pitchFamily="50" charset="-128"/>
                        </a:rPr>
                        <a:t>長文生成</a:t>
                      </a:r>
                      <a:endParaRPr kumimoji="1" lang="en-US" altLang="ja-JP" sz="1800" b="1" dirty="0">
                        <a:solidFill>
                          <a:schemeClr val="tx1"/>
                        </a:solidFill>
                        <a:latin typeface="HG丸ｺﾞｼｯｸM-PRO" panose="020F0600000000000000" pitchFamily="50" charset="-128"/>
                        <a:ea typeface="HG丸ｺﾞｼｯｸM-PRO" panose="020F0600000000000000" pitchFamily="50" charset="-128"/>
                      </a:endParaRPr>
                    </a:p>
                    <a:p>
                      <a:pPr marL="0" marR="0" lvl="0" indent="0" algn="l" defTabSz="914400" rtl="0" eaLnBrk="1" fontAlgn="auto" latinLnBrk="0" hangingPunct="1">
                        <a:lnSpc>
                          <a:spcPts val="2160"/>
                        </a:lnSpc>
                        <a:spcBef>
                          <a:spcPts val="0"/>
                        </a:spcBef>
                        <a:spcAft>
                          <a:spcPts val="0"/>
                        </a:spcAft>
                        <a:buClrTx/>
                        <a:buSzTx/>
                        <a:buFontTx/>
                        <a:buNone/>
                        <a:tabLst/>
                        <a:defRPr/>
                      </a:pPr>
                      <a:r>
                        <a:rPr kumimoji="1" lang="ja-JP" altLang="en-US" sz="1800" b="1" dirty="0">
                          <a:solidFill>
                            <a:schemeClr val="tx1"/>
                          </a:solidFill>
                          <a:latin typeface="HG丸ｺﾞｼｯｸM-PRO" panose="020F0600000000000000" pitchFamily="50" charset="-128"/>
                          <a:ea typeface="HG丸ｺﾞｼｯｸM-PRO" panose="020F0600000000000000" pitchFamily="50" charset="-128"/>
                        </a:rPr>
                        <a:t>レポート下書き</a:t>
                      </a:r>
                      <a:endParaRPr kumimoji="1" lang="en-US" altLang="ja-JP" sz="1800" b="1" dirty="0">
                        <a:solidFill>
                          <a:schemeClr val="tx1"/>
                        </a:solidFill>
                        <a:latin typeface="HG丸ｺﾞｼｯｸM-PRO" panose="020F0600000000000000" pitchFamily="50" charset="-128"/>
                        <a:ea typeface="HG丸ｺﾞｼｯｸM-PRO" panose="020F0600000000000000" pitchFamily="50" charset="-128"/>
                      </a:endParaRPr>
                    </a:p>
                    <a:p>
                      <a:pPr marL="0" marR="0" lvl="0" indent="0" algn="l" defTabSz="914400" rtl="0" eaLnBrk="1" fontAlgn="auto" latinLnBrk="0" hangingPunct="1">
                        <a:lnSpc>
                          <a:spcPts val="2160"/>
                        </a:lnSpc>
                        <a:spcBef>
                          <a:spcPts val="0"/>
                        </a:spcBef>
                        <a:spcAft>
                          <a:spcPts val="0"/>
                        </a:spcAft>
                        <a:buClrTx/>
                        <a:buSzTx/>
                        <a:buFontTx/>
                        <a:buNone/>
                        <a:tabLst/>
                        <a:defRPr/>
                      </a:pPr>
                      <a:r>
                        <a:rPr kumimoji="1" lang="ja-JP" altLang="en-US" sz="1800" b="1" dirty="0">
                          <a:solidFill>
                            <a:schemeClr val="tx1"/>
                          </a:solidFill>
                          <a:latin typeface="HG丸ｺﾞｼｯｸM-PRO" panose="020F0600000000000000" pitchFamily="50" charset="-128"/>
                          <a:ea typeface="HG丸ｺﾞｼｯｸM-PRO" panose="020F0600000000000000" pitchFamily="50" charset="-128"/>
                        </a:rPr>
                        <a:t>プログラミング補助</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ts val="2160"/>
                        </a:lnSpc>
                        <a:spcBef>
                          <a:spcPts val="0"/>
                        </a:spcBef>
                        <a:spcAft>
                          <a:spcPts val="0"/>
                        </a:spcAft>
                        <a:buClrTx/>
                        <a:buSzTx/>
                        <a:buFontTx/>
                        <a:buNone/>
                        <a:tabLst/>
                        <a:defRPr/>
                      </a:pPr>
                      <a:r>
                        <a:rPr kumimoji="1" lang="en-US" altLang="ja-JP" sz="1800" b="1" dirty="0">
                          <a:solidFill>
                            <a:schemeClr val="tx1"/>
                          </a:solidFill>
                          <a:latin typeface="HG丸ｺﾞｼｯｸM-PRO" panose="020F0600000000000000" pitchFamily="50" charset="-128"/>
                          <a:ea typeface="HG丸ｺﾞｼｯｸM-PRO" panose="020F0600000000000000" pitchFamily="50" charset="-128"/>
                        </a:rPr>
                        <a:t>Google</a:t>
                      </a:r>
                      <a:r>
                        <a:rPr kumimoji="1" lang="ja-JP" altLang="en-US" sz="1800" b="1" dirty="0">
                          <a:solidFill>
                            <a:schemeClr val="tx1"/>
                          </a:solidFill>
                          <a:latin typeface="HG丸ｺﾞｼｯｸM-PRO" panose="020F0600000000000000" pitchFamily="50" charset="-128"/>
                          <a:ea typeface="HG丸ｺﾞｼｯｸM-PRO" panose="020F0600000000000000" pitchFamily="50" charset="-128"/>
                        </a:rPr>
                        <a:t>検索・要約</a:t>
                      </a:r>
                      <a:endParaRPr kumimoji="1" lang="en-US" altLang="ja-JP" sz="1800" b="1" dirty="0">
                        <a:solidFill>
                          <a:schemeClr val="tx1"/>
                        </a:solidFill>
                        <a:latin typeface="HG丸ｺﾞｼｯｸM-PRO" panose="020F0600000000000000" pitchFamily="50" charset="-128"/>
                        <a:ea typeface="HG丸ｺﾞｼｯｸM-PRO" panose="020F0600000000000000" pitchFamily="50" charset="-128"/>
                      </a:endParaRPr>
                    </a:p>
                    <a:p>
                      <a:pPr marL="0" marR="0" lvl="0" indent="0" algn="l" defTabSz="914400" rtl="0" eaLnBrk="1" fontAlgn="auto" latinLnBrk="0" hangingPunct="1">
                        <a:lnSpc>
                          <a:spcPts val="2160"/>
                        </a:lnSpc>
                        <a:spcBef>
                          <a:spcPts val="0"/>
                        </a:spcBef>
                        <a:spcAft>
                          <a:spcPts val="0"/>
                        </a:spcAft>
                        <a:buClrTx/>
                        <a:buSzTx/>
                        <a:buFontTx/>
                        <a:buNone/>
                        <a:tabLst/>
                        <a:defRPr/>
                      </a:pPr>
                      <a:r>
                        <a:rPr kumimoji="1" lang="ja-JP" altLang="en-US" sz="1800" b="1" dirty="0">
                          <a:solidFill>
                            <a:schemeClr val="tx1"/>
                          </a:solidFill>
                          <a:latin typeface="HG丸ｺﾞｼｯｸM-PRO" panose="020F0600000000000000" pitchFamily="50" charset="-128"/>
                          <a:ea typeface="HG丸ｺﾞｼｯｸM-PRO" panose="020F0600000000000000" pitchFamily="50" charset="-128"/>
                        </a:rPr>
                        <a:t>動画・音声解析</a:t>
                      </a:r>
                      <a:endParaRPr kumimoji="1" lang="en-US" altLang="ja-JP" sz="1800" b="1" dirty="0">
                        <a:solidFill>
                          <a:schemeClr val="tx1"/>
                        </a:solidFill>
                        <a:latin typeface="HG丸ｺﾞｼｯｸM-PRO" panose="020F0600000000000000" pitchFamily="50" charset="-128"/>
                        <a:ea typeface="HG丸ｺﾞｼｯｸM-PRO" panose="020F0600000000000000" pitchFamily="50" charset="-128"/>
                      </a:endParaRPr>
                    </a:p>
                    <a:p>
                      <a:pPr marL="0" marR="0" lvl="0" indent="0" algn="l" defTabSz="914400" rtl="0" eaLnBrk="1" fontAlgn="auto" latinLnBrk="0" hangingPunct="1">
                        <a:lnSpc>
                          <a:spcPts val="2160"/>
                        </a:lnSpc>
                        <a:spcBef>
                          <a:spcPts val="0"/>
                        </a:spcBef>
                        <a:spcAft>
                          <a:spcPts val="0"/>
                        </a:spcAft>
                        <a:buClrTx/>
                        <a:buSzTx/>
                        <a:buFontTx/>
                        <a:buNone/>
                        <a:tabLst/>
                        <a:defRPr/>
                      </a:pPr>
                      <a:r>
                        <a:rPr kumimoji="1" lang="ja-JP" altLang="en-US" sz="1800" b="1" dirty="0">
                          <a:solidFill>
                            <a:schemeClr val="tx1"/>
                          </a:solidFill>
                          <a:latin typeface="HG丸ｺﾞｼｯｸM-PRO" panose="020F0600000000000000" pitchFamily="50" charset="-128"/>
                          <a:ea typeface="HG丸ｺﾞｼｯｸM-PRO" panose="020F0600000000000000" pitchFamily="50" charset="-128"/>
                        </a:rPr>
                        <a:t>リアルタイム情報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ts val="2160"/>
                        </a:lnSpc>
                        <a:spcBef>
                          <a:spcPts val="0"/>
                        </a:spcBef>
                        <a:spcAft>
                          <a:spcPts val="0"/>
                        </a:spcAft>
                        <a:buClrTx/>
                        <a:buSzTx/>
                        <a:buFontTx/>
                        <a:buNone/>
                        <a:tabLst/>
                        <a:defRPr/>
                      </a:pPr>
                      <a:r>
                        <a:rPr kumimoji="1" lang="en-US" altLang="ja-JP" sz="1800" b="1" dirty="0">
                          <a:solidFill>
                            <a:schemeClr val="tx1"/>
                          </a:solidFill>
                          <a:latin typeface="HG丸ｺﾞｼｯｸM-PRO" panose="020F0600000000000000" pitchFamily="50" charset="-128"/>
                          <a:ea typeface="HG丸ｺﾞｼｯｸM-PRO" panose="020F0600000000000000" pitchFamily="50" charset="-128"/>
                        </a:rPr>
                        <a:t>Word</a:t>
                      </a:r>
                      <a:r>
                        <a:rPr kumimoji="1" lang="ja-JP" altLang="en-US" sz="1800" b="1" dirty="0">
                          <a:solidFill>
                            <a:schemeClr val="tx1"/>
                          </a:solidFill>
                          <a:latin typeface="HG丸ｺﾞｼｯｸM-PRO" panose="020F0600000000000000" pitchFamily="50" charset="-128"/>
                          <a:ea typeface="HG丸ｺﾞｼｯｸM-PRO" panose="020F0600000000000000" pitchFamily="50" charset="-128"/>
                        </a:rPr>
                        <a:t>での提案書</a:t>
                      </a:r>
                      <a:endParaRPr kumimoji="1" lang="en-US" altLang="ja-JP" sz="1800" b="1" dirty="0">
                        <a:solidFill>
                          <a:schemeClr val="tx1"/>
                        </a:solidFill>
                        <a:latin typeface="HG丸ｺﾞｼｯｸM-PRO" panose="020F0600000000000000" pitchFamily="50" charset="-128"/>
                        <a:ea typeface="HG丸ｺﾞｼｯｸM-PRO" panose="020F0600000000000000" pitchFamily="50" charset="-128"/>
                      </a:endParaRPr>
                    </a:p>
                    <a:p>
                      <a:pPr marL="0" marR="0" lvl="0" indent="0" algn="l" defTabSz="914400" rtl="0" eaLnBrk="1" fontAlgn="auto" latinLnBrk="0" hangingPunct="1">
                        <a:lnSpc>
                          <a:spcPts val="2160"/>
                        </a:lnSpc>
                        <a:spcBef>
                          <a:spcPts val="0"/>
                        </a:spcBef>
                        <a:spcAft>
                          <a:spcPts val="0"/>
                        </a:spcAft>
                        <a:buClrTx/>
                        <a:buSzTx/>
                        <a:buFontTx/>
                        <a:buNone/>
                        <a:tabLst/>
                        <a:defRPr/>
                      </a:pPr>
                      <a:r>
                        <a:rPr kumimoji="1" lang="en-US" altLang="ja-JP" sz="1800" b="1" dirty="0">
                          <a:solidFill>
                            <a:schemeClr val="tx1"/>
                          </a:solidFill>
                          <a:latin typeface="HG丸ｺﾞｼｯｸM-PRO" panose="020F0600000000000000" pitchFamily="50" charset="-128"/>
                          <a:ea typeface="HG丸ｺﾞｼｯｸM-PRO" panose="020F0600000000000000" pitchFamily="50" charset="-128"/>
                        </a:rPr>
                        <a:t>Excel</a:t>
                      </a:r>
                      <a:r>
                        <a:rPr kumimoji="1" lang="ja-JP" altLang="en-US" sz="1800" b="1" dirty="0">
                          <a:solidFill>
                            <a:schemeClr val="tx1"/>
                          </a:solidFill>
                          <a:latin typeface="HG丸ｺﾞｼｯｸM-PRO" panose="020F0600000000000000" pitchFamily="50" charset="-128"/>
                          <a:ea typeface="HG丸ｺﾞｼｯｸM-PRO" panose="020F0600000000000000" pitchFamily="50" charset="-128"/>
                        </a:rPr>
                        <a:t>でのデータ分析</a:t>
                      </a:r>
                      <a:r>
                        <a:rPr kumimoji="1" lang="en-US" altLang="ja-JP" sz="1800" b="1" dirty="0">
                          <a:solidFill>
                            <a:schemeClr val="tx1"/>
                          </a:solidFill>
                          <a:latin typeface="HG丸ｺﾞｼｯｸM-PRO" panose="020F0600000000000000" pitchFamily="50" charset="-128"/>
                          <a:ea typeface="HG丸ｺﾞｼｯｸM-PRO" panose="020F0600000000000000" pitchFamily="50" charset="-128"/>
                        </a:rPr>
                        <a:t>PowerPoint</a:t>
                      </a:r>
                      <a:r>
                        <a:rPr kumimoji="1" lang="ja-JP" altLang="en-US" sz="1800" b="1" dirty="0">
                          <a:solidFill>
                            <a:schemeClr val="tx1"/>
                          </a:solidFill>
                          <a:latin typeface="HG丸ｺﾞｼｯｸM-PRO" panose="020F0600000000000000" pitchFamily="50" charset="-128"/>
                          <a:ea typeface="HG丸ｺﾞｼｯｸM-PRO" panose="020F0600000000000000" pitchFamily="50" charset="-128"/>
                        </a:rPr>
                        <a:t>でのスライド自動生成</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58751188"/>
                  </a:ext>
                </a:extLst>
              </a:tr>
              <a:tr h="1317652">
                <a:tc>
                  <a:txBody>
                    <a:bodyPr/>
                    <a:lstStyle/>
                    <a:p>
                      <a:pPr algn="ctr">
                        <a:lnSpc>
                          <a:spcPts val="2160"/>
                        </a:lnSpc>
                      </a:pPr>
                      <a:r>
                        <a:rPr kumimoji="1" lang="ja-JP" altLang="en-US" sz="1800" b="0" dirty="0">
                          <a:solidFill>
                            <a:schemeClr val="tx1"/>
                          </a:solidFill>
                          <a:latin typeface="HGPｺﾞｼｯｸE" panose="020B0900000000000000" pitchFamily="50" charset="-128"/>
                          <a:ea typeface="HGPｺﾞｼｯｸE" panose="020B0900000000000000" pitchFamily="50" charset="-128"/>
                        </a:rPr>
                        <a:t>無料版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gridSpan="3">
                  <a:txBody>
                    <a:bodyPr/>
                    <a:lstStyle/>
                    <a:p>
                      <a:pPr lvl="5" algn="l">
                        <a:lnSpc>
                          <a:spcPts val="2160"/>
                        </a:lnSpc>
                      </a:pPr>
                      <a:r>
                        <a:rPr kumimoji="1" lang="ja-JP" altLang="en-US" sz="1800" b="1" dirty="0">
                          <a:solidFill>
                            <a:schemeClr val="tx1"/>
                          </a:solidFill>
                          <a:latin typeface="HG丸ｺﾞｼｯｸM-PRO" panose="020F0600000000000000" pitchFamily="50" charset="-128"/>
                          <a:ea typeface="HG丸ｺﾞｼｯｸM-PRO" panose="020F0600000000000000" pitchFamily="50" charset="-128"/>
                        </a:rPr>
                        <a:t>無料版の設定があります</a:t>
                      </a:r>
                      <a:endParaRPr kumimoji="1" lang="en-US" altLang="ja-JP" sz="1800" b="1" dirty="0">
                        <a:solidFill>
                          <a:schemeClr val="tx1"/>
                        </a:solidFill>
                        <a:latin typeface="HG丸ｺﾞｼｯｸM-PRO" panose="020F0600000000000000" pitchFamily="50" charset="-128"/>
                        <a:ea typeface="HG丸ｺﾞｼｯｸM-PRO" panose="020F0600000000000000" pitchFamily="50" charset="-128"/>
                      </a:endParaRPr>
                    </a:p>
                    <a:p>
                      <a:pPr lvl="5" algn="l">
                        <a:lnSpc>
                          <a:spcPts val="2160"/>
                        </a:lnSpc>
                      </a:pPr>
                      <a:r>
                        <a:rPr kumimoji="1" lang="ja-JP" altLang="en-US" sz="1800" b="1" dirty="0">
                          <a:solidFill>
                            <a:schemeClr val="tx1"/>
                          </a:solidFill>
                          <a:latin typeface="HG丸ｺﾞｼｯｸM-PRO" panose="020F0600000000000000" pitchFamily="50" charset="-128"/>
                          <a:ea typeface="HG丸ｺﾞｼｯｸM-PRO" panose="020F0600000000000000" pitchFamily="50" charset="-128"/>
                        </a:rPr>
                        <a:t>有料版よりも利用に制限があります</a:t>
                      </a:r>
                      <a:endParaRPr kumimoji="1" lang="en-US" altLang="ja-JP" sz="1800" b="1" dirty="0">
                        <a:solidFill>
                          <a:schemeClr val="tx1"/>
                        </a:solidFill>
                        <a:latin typeface="HG丸ｺﾞｼｯｸM-PRO" panose="020F0600000000000000" pitchFamily="50" charset="-128"/>
                        <a:ea typeface="HG丸ｺﾞｼｯｸM-PRO" panose="020F0600000000000000" pitchFamily="50" charset="-128"/>
                      </a:endParaRPr>
                    </a:p>
                    <a:p>
                      <a:pPr lvl="5" algn="l">
                        <a:lnSpc>
                          <a:spcPts val="2160"/>
                        </a:lnSpc>
                      </a:pPr>
                      <a:r>
                        <a:rPr kumimoji="1" lang="ja-JP" altLang="en-US" sz="1800" b="1" dirty="0">
                          <a:solidFill>
                            <a:schemeClr val="tx1"/>
                          </a:solidFill>
                          <a:latin typeface="HG丸ｺﾞｼｯｸM-PRO" panose="020F0600000000000000" pitchFamily="50" charset="-128"/>
                          <a:ea typeface="HG丸ｺﾞｼｯｸM-PRO" panose="020F0600000000000000" pitchFamily="50" charset="-128"/>
                        </a:rPr>
                        <a:t>有料版よりも機能に制限があります</a:t>
                      </a:r>
                      <a:endParaRPr kumimoji="1" lang="en-US" altLang="ja-JP" sz="1800" b="1" dirty="0">
                        <a:solidFill>
                          <a:schemeClr val="tx1"/>
                        </a:solidFill>
                        <a:latin typeface="HG丸ｺﾞｼｯｸM-PRO" panose="020F0600000000000000" pitchFamily="50" charset="-128"/>
                        <a:ea typeface="HG丸ｺﾞｼｯｸM-PRO" panose="020F0600000000000000" pitchFamily="50" charset="-128"/>
                      </a:endParaRPr>
                    </a:p>
                    <a:p>
                      <a:pPr lvl="5" algn="l">
                        <a:lnSpc>
                          <a:spcPts val="2160"/>
                        </a:lnSpc>
                      </a:pPr>
                      <a:r>
                        <a:rPr kumimoji="1" lang="ja-JP" altLang="en-US" sz="1800" b="1" dirty="0">
                          <a:solidFill>
                            <a:schemeClr val="tx1"/>
                          </a:solidFill>
                          <a:latin typeface="HG丸ｺﾞｼｯｸM-PRO" panose="020F0600000000000000" pitchFamily="50" charset="-128"/>
                          <a:ea typeface="HG丸ｺﾞｼｯｸM-PRO" panose="020F0600000000000000" pitchFamily="50" charset="-128"/>
                        </a:rPr>
                        <a:t>有料版よりも回答精度が劣ります</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98546600"/>
                  </a:ext>
                </a:extLst>
              </a:tr>
            </a:tbl>
          </a:graphicData>
        </a:graphic>
      </p:graphicFrame>
      <p:sp>
        <p:nvSpPr>
          <p:cNvPr id="7" name="テキスト ボックス 6">
            <a:extLst>
              <a:ext uri="{FF2B5EF4-FFF2-40B4-BE49-F238E27FC236}">
                <a16:creationId xmlns:a16="http://schemas.microsoft.com/office/drawing/2014/main" id="{ABD4AF1A-BC99-95AB-5982-4667D832AF98}"/>
              </a:ext>
            </a:extLst>
          </p:cNvPr>
          <p:cNvSpPr txBox="1"/>
          <p:nvPr/>
        </p:nvSpPr>
        <p:spPr>
          <a:xfrm>
            <a:off x="8697951" y="1356401"/>
            <a:ext cx="2268008" cy="369332"/>
          </a:xfrm>
          <a:prstGeom prst="rect">
            <a:avLst/>
          </a:prstGeom>
          <a:noFill/>
        </p:spPr>
        <p:txBody>
          <a:bodyPr wrap="square" rtlCol="0">
            <a:spAutoFit/>
          </a:bodyPr>
          <a:lstStyle/>
          <a:p>
            <a:pPr algn="r"/>
            <a:r>
              <a:rPr kumimoji="1" lang="en-US" altLang="ja-JP" dirty="0">
                <a:latin typeface="HG丸ｺﾞｼｯｸM-PRO" panose="020F0600000000000000" pitchFamily="50" charset="-128"/>
                <a:ea typeface="HG丸ｺﾞｼｯｸM-PRO" panose="020F0600000000000000" pitchFamily="50" charset="-128"/>
              </a:rPr>
              <a:t>2025</a:t>
            </a:r>
            <a:r>
              <a:rPr kumimoji="1" lang="ja-JP" altLang="en-US" dirty="0">
                <a:latin typeface="HG丸ｺﾞｼｯｸM-PRO" panose="020F0600000000000000" pitchFamily="50" charset="-128"/>
                <a:ea typeface="HG丸ｺﾞｼｯｸM-PRO" panose="020F0600000000000000" pitchFamily="50" charset="-128"/>
              </a:rPr>
              <a:t>年</a:t>
            </a:r>
            <a:r>
              <a:rPr kumimoji="1" lang="en-US" altLang="ja-JP" dirty="0">
                <a:latin typeface="HG丸ｺﾞｼｯｸM-PRO" panose="020F0600000000000000" pitchFamily="50" charset="-128"/>
                <a:ea typeface="HG丸ｺﾞｼｯｸM-PRO" panose="020F0600000000000000" pitchFamily="50" charset="-128"/>
              </a:rPr>
              <a:t>11</a:t>
            </a:r>
            <a:r>
              <a:rPr kumimoji="1" lang="ja-JP" altLang="en-US" dirty="0">
                <a:latin typeface="HG丸ｺﾞｼｯｸM-PRO" panose="020F0600000000000000" pitchFamily="50" charset="-128"/>
                <a:ea typeface="HG丸ｺﾞｼｯｸM-PRO" panose="020F0600000000000000" pitchFamily="50" charset="-128"/>
              </a:rPr>
              <a:t>月現在</a:t>
            </a:r>
          </a:p>
        </p:txBody>
      </p:sp>
      <p:sp>
        <p:nvSpPr>
          <p:cNvPr id="6" name="テキスト ボックス 5">
            <a:extLst>
              <a:ext uri="{FF2B5EF4-FFF2-40B4-BE49-F238E27FC236}">
                <a16:creationId xmlns:a16="http://schemas.microsoft.com/office/drawing/2014/main" id="{88A86250-0185-6692-2A07-05531683D67C}"/>
              </a:ext>
            </a:extLst>
          </p:cNvPr>
          <p:cNvSpPr txBox="1"/>
          <p:nvPr/>
        </p:nvSpPr>
        <p:spPr>
          <a:xfrm>
            <a:off x="1091423" y="5810058"/>
            <a:ext cx="4834444" cy="369332"/>
          </a:xfrm>
          <a:prstGeom prst="rect">
            <a:avLst/>
          </a:prstGeom>
          <a:noFill/>
        </p:spPr>
        <p:txBody>
          <a:bodyPr wrap="square" rtlCol="0">
            <a:spAutoFit/>
          </a:bodyPr>
          <a:lstStyle/>
          <a:p>
            <a:r>
              <a:rPr lang="en-US" altLang="ja-JP" b="1" dirty="0">
                <a:solidFill>
                  <a:srgbClr val="FF0000"/>
                </a:solidFill>
                <a:latin typeface="HG丸ｺﾞｼｯｸM-PRO" panose="020F0600000000000000" pitchFamily="50" charset="-128"/>
                <a:ea typeface="HG丸ｺﾞｼｯｸM-PRO" panose="020F0600000000000000" pitchFamily="50" charset="-128"/>
              </a:rPr>
              <a:t>※ </a:t>
            </a:r>
            <a:r>
              <a:rPr lang="ja-JP" altLang="en-US" b="1" dirty="0">
                <a:solidFill>
                  <a:srgbClr val="FF0000"/>
                </a:solidFill>
                <a:latin typeface="HG丸ｺﾞｼｯｸM-PRO" panose="020F0600000000000000" pitchFamily="50" charset="-128"/>
                <a:ea typeface="HG丸ｺﾞｼｯｸM-PRO" panose="020F0600000000000000" pitchFamily="50" charset="-128"/>
              </a:rPr>
              <a:t>機能や金額は変動する可能性があります</a:t>
            </a:r>
            <a:endParaRPr kumimoji="1" lang="ja-JP" altLang="en-US" b="1" dirty="0">
              <a:solidFill>
                <a:srgbClr val="FF0000"/>
              </a:solidFill>
              <a:latin typeface="HG丸ｺﾞｼｯｸM-PRO" panose="020F0600000000000000" pitchFamily="50" charset="-128"/>
              <a:ea typeface="HG丸ｺﾞｼｯｸM-PRO" panose="020F0600000000000000" pitchFamily="50" charset="-128"/>
            </a:endParaRPr>
          </a:p>
        </p:txBody>
      </p:sp>
      <p:grpSp>
        <p:nvGrpSpPr>
          <p:cNvPr id="13" name="グループ化 12">
            <a:extLst>
              <a:ext uri="{FF2B5EF4-FFF2-40B4-BE49-F238E27FC236}">
                <a16:creationId xmlns:a16="http://schemas.microsoft.com/office/drawing/2014/main" id="{472A50B5-628B-4560-99E8-BFE5B1C3611C}"/>
              </a:ext>
            </a:extLst>
          </p:cNvPr>
          <p:cNvGrpSpPr/>
          <p:nvPr/>
        </p:nvGrpSpPr>
        <p:grpSpPr>
          <a:xfrm>
            <a:off x="0" y="-47041"/>
            <a:ext cx="12192001" cy="6905041"/>
            <a:chOff x="0" y="-47041"/>
            <a:chExt cx="12192001" cy="6905041"/>
          </a:xfrm>
        </p:grpSpPr>
        <p:pic>
          <p:nvPicPr>
            <p:cNvPr id="14" name="object 3">
              <a:extLst>
                <a:ext uri="{FF2B5EF4-FFF2-40B4-BE49-F238E27FC236}">
                  <a16:creationId xmlns:a16="http://schemas.microsoft.com/office/drawing/2014/main" id="{A232DD4E-9008-43A6-9F48-F62154675740}"/>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5" name="正方形/長方形 14">
              <a:extLst>
                <a:ext uri="{FF2B5EF4-FFF2-40B4-BE49-F238E27FC236}">
                  <a16:creationId xmlns:a16="http://schemas.microsoft.com/office/drawing/2014/main" id="{4FF203A4-0A95-47D8-AEAB-E8845F466BA7}"/>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代表的な生成ＡＩ比較</a:t>
              </a:r>
            </a:p>
          </p:txBody>
        </p:sp>
        <p:pic>
          <p:nvPicPr>
            <p:cNvPr id="16" name="object 3">
              <a:extLst>
                <a:ext uri="{FF2B5EF4-FFF2-40B4-BE49-F238E27FC236}">
                  <a16:creationId xmlns:a16="http://schemas.microsoft.com/office/drawing/2014/main" id="{D1DB4C10-906D-41F7-9314-9AAC1A35360E}"/>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7" name="object 6">
              <a:extLst>
                <a:ext uri="{FF2B5EF4-FFF2-40B4-BE49-F238E27FC236}">
                  <a16:creationId xmlns:a16="http://schemas.microsoft.com/office/drawing/2014/main" id="{BE3E4BA1-7D59-45EF-8BD4-A300EDDEA480}"/>
                </a:ext>
              </a:extLst>
            </p:cNvPr>
            <p:cNvGrpSpPr/>
            <p:nvPr/>
          </p:nvGrpSpPr>
          <p:grpSpPr>
            <a:xfrm>
              <a:off x="131445" y="203359"/>
              <a:ext cx="11929110" cy="657225"/>
              <a:chOff x="186258" y="210936"/>
              <a:chExt cx="11929110" cy="657225"/>
            </a:xfrm>
          </p:grpSpPr>
          <p:sp>
            <p:nvSpPr>
              <p:cNvPr id="18" name="object 7">
                <a:extLst>
                  <a:ext uri="{FF2B5EF4-FFF2-40B4-BE49-F238E27FC236}">
                    <a16:creationId xmlns:a16="http://schemas.microsoft.com/office/drawing/2014/main" id="{49886CF6-E10D-423D-8399-F2A3309ECA0B}"/>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9" name="object 8">
                <a:extLst>
                  <a:ext uri="{FF2B5EF4-FFF2-40B4-BE49-F238E27FC236}">
                    <a16:creationId xmlns:a16="http://schemas.microsoft.com/office/drawing/2014/main" id="{9C17E9E9-0FCC-42AF-8F96-7C665B27C19F}"/>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20" name="object 9">
                <a:extLst>
                  <a:ext uri="{FF2B5EF4-FFF2-40B4-BE49-F238E27FC236}">
                    <a16:creationId xmlns:a16="http://schemas.microsoft.com/office/drawing/2014/main" id="{CF38A01A-B615-492C-967F-268E2058BEC7}"/>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21" name="object 10">
                <a:extLst>
                  <a:ext uri="{FF2B5EF4-FFF2-40B4-BE49-F238E27FC236}">
                    <a16:creationId xmlns:a16="http://schemas.microsoft.com/office/drawing/2014/main" id="{F708DEE8-9512-4CDF-8084-1363B16AD7D2}"/>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22" name="object 11">
                <a:extLst>
                  <a:ext uri="{FF2B5EF4-FFF2-40B4-BE49-F238E27FC236}">
                    <a16:creationId xmlns:a16="http://schemas.microsoft.com/office/drawing/2014/main" id="{A663C6FA-1FF1-4FF5-B757-B73976CCF5F5}"/>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3" name="object 12">
                <a:extLst>
                  <a:ext uri="{FF2B5EF4-FFF2-40B4-BE49-F238E27FC236}">
                    <a16:creationId xmlns:a16="http://schemas.microsoft.com/office/drawing/2014/main" id="{FE43AF73-9053-4220-93AD-D310C2B1D76A}"/>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24" name="object 13">
                <a:extLst>
                  <a:ext uri="{FF2B5EF4-FFF2-40B4-BE49-F238E27FC236}">
                    <a16:creationId xmlns:a16="http://schemas.microsoft.com/office/drawing/2014/main" id="{33ABE1B5-3869-495E-89A6-F659173FFC6E}"/>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5" name="object 14">
                <a:extLst>
                  <a:ext uri="{FF2B5EF4-FFF2-40B4-BE49-F238E27FC236}">
                    <a16:creationId xmlns:a16="http://schemas.microsoft.com/office/drawing/2014/main" id="{A3A4839D-0242-402D-BC73-8DF34AC3A0AC}"/>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6" name="object 15">
                <a:extLst>
                  <a:ext uri="{FF2B5EF4-FFF2-40B4-BE49-F238E27FC236}">
                    <a16:creationId xmlns:a16="http://schemas.microsoft.com/office/drawing/2014/main" id="{42644688-559A-4A8A-BFC4-08FFBF2BF486}"/>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7" name="object 16">
                <a:extLst>
                  <a:ext uri="{FF2B5EF4-FFF2-40B4-BE49-F238E27FC236}">
                    <a16:creationId xmlns:a16="http://schemas.microsoft.com/office/drawing/2014/main" id="{22B18FD3-EF29-4B0B-9CFC-8640DC6E3885}"/>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8" name="object 17">
                <a:extLst>
                  <a:ext uri="{FF2B5EF4-FFF2-40B4-BE49-F238E27FC236}">
                    <a16:creationId xmlns:a16="http://schemas.microsoft.com/office/drawing/2014/main" id="{160BD18B-D3E3-4125-AF14-9255FC4152E7}"/>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9" name="object 18">
                <a:extLst>
                  <a:ext uri="{FF2B5EF4-FFF2-40B4-BE49-F238E27FC236}">
                    <a16:creationId xmlns:a16="http://schemas.microsoft.com/office/drawing/2014/main" id="{9B0E3166-0605-45D6-A191-C20DCEAB0896}"/>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0" name="object 19">
                <a:extLst>
                  <a:ext uri="{FF2B5EF4-FFF2-40B4-BE49-F238E27FC236}">
                    <a16:creationId xmlns:a16="http://schemas.microsoft.com/office/drawing/2014/main" id="{0D6F1AA1-C27B-4D37-A1C3-314E24751F03}"/>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31" name="object 20">
                <a:extLst>
                  <a:ext uri="{FF2B5EF4-FFF2-40B4-BE49-F238E27FC236}">
                    <a16:creationId xmlns:a16="http://schemas.microsoft.com/office/drawing/2014/main" id="{DF00F403-624E-43D0-B598-92B19EF79F77}"/>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32" name="object 21">
                <a:extLst>
                  <a:ext uri="{FF2B5EF4-FFF2-40B4-BE49-F238E27FC236}">
                    <a16:creationId xmlns:a16="http://schemas.microsoft.com/office/drawing/2014/main" id="{FA5A4F8B-4159-4D52-9F0A-0DAC5715D39C}"/>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3" name="object 22">
                <a:extLst>
                  <a:ext uri="{FF2B5EF4-FFF2-40B4-BE49-F238E27FC236}">
                    <a16:creationId xmlns:a16="http://schemas.microsoft.com/office/drawing/2014/main" id="{0B35A064-245E-4921-93DE-8E1289C04F38}"/>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34" name="object 23">
                <a:extLst>
                  <a:ext uri="{FF2B5EF4-FFF2-40B4-BE49-F238E27FC236}">
                    <a16:creationId xmlns:a16="http://schemas.microsoft.com/office/drawing/2014/main" id="{5858886D-07AF-464A-B0DC-E59FC5F832D0}"/>
                  </a:ext>
                </a:extLst>
              </p:cNvPr>
              <p:cNvPicPr/>
              <p:nvPr/>
            </p:nvPicPr>
            <p:blipFill>
              <a:blip r:embed="rId4" cstate="print"/>
              <a:stretch>
                <a:fillRect/>
              </a:stretch>
            </p:blipFill>
            <p:spPr>
              <a:xfrm>
                <a:off x="12026795" y="575918"/>
                <a:ext cx="88216" cy="97080"/>
              </a:xfrm>
              <a:prstGeom prst="rect">
                <a:avLst/>
              </a:prstGeom>
            </p:spPr>
          </p:pic>
          <p:sp>
            <p:nvSpPr>
              <p:cNvPr id="35" name="object 24">
                <a:extLst>
                  <a:ext uri="{FF2B5EF4-FFF2-40B4-BE49-F238E27FC236}">
                    <a16:creationId xmlns:a16="http://schemas.microsoft.com/office/drawing/2014/main" id="{1D54CFD2-F18C-46AA-8E25-17F19D2B6949}"/>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6" name="object 25">
                <a:extLst>
                  <a:ext uri="{FF2B5EF4-FFF2-40B4-BE49-F238E27FC236}">
                    <a16:creationId xmlns:a16="http://schemas.microsoft.com/office/drawing/2014/main" id="{19D7527F-CC4A-421F-879A-545D2E3730B2}"/>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7" name="object 26">
                <a:extLst>
                  <a:ext uri="{FF2B5EF4-FFF2-40B4-BE49-F238E27FC236}">
                    <a16:creationId xmlns:a16="http://schemas.microsoft.com/office/drawing/2014/main" id="{39C6BF6C-9AEE-4E2B-98B3-FBC92627F546}"/>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8" name="object 27">
                <a:extLst>
                  <a:ext uri="{FF2B5EF4-FFF2-40B4-BE49-F238E27FC236}">
                    <a16:creationId xmlns:a16="http://schemas.microsoft.com/office/drawing/2014/main" id="{E0DFE458-06F4-45CA-83CC-2B4D3ADB0369}"/>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9" name="object 28">
                <a:extLst>
                  <a:ext uri="{FF2B5EF4-FFF2-40B4-BE49-F238E27FC236}">
                    <a16:creationId xmlns:a16="http://schemas.microsoft.com/office/drawing/2014/main" id="{7496360D-9856-48A6-9FC3-BAC20F10814B}"/>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40" name="object 29">
                <a:extLst>
                  <a:ext uri="{FF2B5EF4-FFF2-40B4-BE49-F238E27FC236}">
                    <a16:creationId xmlns:a16="http://schemas.microsoft.com/office/drawing/2014/main" id="{163BBFC3-0438-4E34-9250-84E25D32FEBB}"/>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41" name="object 30">
                <a:extLst>
                  <a:ext uri="{FF2B5EF4-FFF2-40B4-BE49-F238E27FC236}">
                    <a16:creationId xmlns:a16="http://schemas.microsoft.com/office/drawing/2014/main" id="{FFCBD440-E46A-45B0-8AD4-EA7BE631E60C}"/>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42" name="object 31">
                <a:extLst>
                  <a:ext uri="{FF2B5EF4-FFF2-40B4-BE49-F238E27FC236}">
                    <a16:creationId xmlns:a16="http://schemas.microsoft.com/office/drawing/2014/main" id="{3C31B79C-AF80-4FFD-8CCD-7FA91CBC0241}"/>
                  </a:ext>
                </a:extLst>
              </p:cNvPr>
              <p:cNvPicPr/>
              <p:nvPr/>
            </p:nvPicPr>
            <p:blipFill>
              <a:blip r:embed="rId5" cstate="print"/>
              <a:stretch>
                <a:fillRect/>
              </a:stretch>
            </p:blipFill>
            <p:spPr>
              <a:xfrm>
                <a:off x="10546225" y="211835"/>
                <a:ext cx="139128" cy="139128"/>
              </a:xfrm>
              <a:prstGeom prst="rect">
                <a:avLst/>
              </a:prstGeom>
            </p:spPr>
          </p:pic>
          <p:pic>
            <p:nvPicPr>
              <p:cNvPr id="43" name="object 32">
                <a:extLst>
                  <a:ext uri="{FF2B5EF4-FFF2-40B4-BE49-F238E27FC236}">
                    <a16:creationId xmlns:a16="http://schemas.microsoft.com/office/drawing/2014/main" id="{7750B17D-3651-43F5-9D6D-6E1585AD1722}"/>
                  </a:ext>
                </a:extLst>
              </p:cNvPr>
              <p:cNvPicPr/>
              <p:nvPr/>
            </p:nvPicPr>
            <p:blipFill>
              <a:blip r:embed="rId6" cstate="print"/>
              <a:stretch>
                <a:fillRect/>
              </a:stretch>
            </p:blipFill>
            <p:spPr>
              <a:xfrm>
                <a:off x="9828669" y="360944"/>
                <a:ext cx="244449" cy="244449"/>
              </a:xfrm>
              <a:prstGeom prst="rect">
                <a:avLst/>
              </a:prstGeom>
            </p:spPr>
          </p:pic>
          <p:sp>
            <p:nvSpPr>
              <p:cNvPr id="44" name="object 33">
                <a:extLst>
                  <a:ext uri="{FF2B5EF4-FFF2-40B4-BE49-F238E27FC236}">
                    <a16:creationId xmlns:a16="http://schemas.microsoft.com/office/drawing/2014/main" id="{95976CF8-E9A0-4CF8-9FEC-3E1E942486ED}"/>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5" name="object 34">
                <a:extLst>
                  <a:ext uri="{FF2B5EF4-FFF2-40B4-BE49-F238E27FC236}">
                    <a16:creationId xmlns:a16="http://schemas.microsoft.com/office/drawing/2014/main" id="{8B8138CA-5F1D-4F21-B4C0-527944041F59}"/>
                  </a:ext>
                </a:extLst>
              </p:cNvPr>
              <p:cNvPicPr/>
              <p:nvPr/>
            </p:nvPicPr>
            <p:blipFill>
              <a:blip r:embed="rId7" cstate="print"/>
              <a:stretch>
                <a:fillRect/>
              </a:stretch>
            </p:blipFill>
            <p:spPr>
              <a:xfrm>
                <a:off x="9688294" y="622557"/>
                <a:ext cx="160297" cy="160395"/>
              </a:xfrm>
              <a:prstGeom prst="rect">
                <a:avLst/>
              </a:prstGeom>
            </p:spPr>
          </p:pic>
          <p:sp>
            <p:nvSpPr>
              <p:cNvPr id="46" name="object 35">
                <a:extLst>
                  <a:ext uri="{FF2B5EF4-FFF2-40B4-BE49-F238E27FC236}">
                    <a16:creationId xmlns:a16="http://schemas.microsoft.com/office/drawing/2014/main" id="{B4F7B4BA-E6E4-422C-85D0-9D33D30B6223}"/>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7" name="object 36">
                <a:extLst>
                  <a:ext uri="{FF2B5EF4-FFF2-40B4-BE49-F238E27FC236}">
                    <a16:creationId xmlns:a16="http://schemas.microsoft.com/office/drawing/2014/main" id="{5A53420E-7D7E-42EC-9EC6-B81C46CC8A8B}"/>
                  </a:ext>
                </a:extLst>
              </p:cNvPr>
              <p:cNvPicPr/>
              <p:nvPr/>
            </p:nvPicPr>
            <p:blipFill>
              <a:blip r:embed="rId8" cstate="print"/>
              <a:stretch>
                <a:fillRect/>
              </a:stretch>
            </p:blipFill>
            <p:spPr>
              <a:xfrm>
                <a:off x="9648025" y="373900"/>
                <a:ext cx="90690" cy="68618"/>
              </a:xfrm>
              <a:prstGeom prst="rect">
                <a:avLst/>
              </a:prstGeom>
            </p:spPr>
          </p:pic>
          <p:sp>
            <p:nvSpPr>
              <p:cNvPr id="48" name="object 37">
                <a:extLst>
                  <a:ext uri="{FF2B5EF4-FFF2-40B4-BE49-F238E27FC236}">
                    <a16:creationId xmlns:a16="http://schemas.microsoft.com/office/drawing/2014/main" id="{81577C0B-55F2-4034-8FDE-6D047F8A57D4}"/>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9" name="object 38">
                <a:extLst>
                  <a:ext uri="{FF2B5EF4-FFF2-40B4-BE49-F238E27FC236}">
                    <a16:creationId xmlns:a16="http://schemas.microsoft.com/office/drawing/2014/main" id="{E39F2018-F39B-4CF7-A880-DEA92D68BA0D}"/>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50" name="object 39">
                <a:extLst>
                  <a:ext uri="{FF2B5EF4-FFF2-40B4-BE49-F238E27FC236}">
                    <a16:creationId xmlns:a16="http://schemas.microsoft.com/office/drawing/2014/main" id="{755F5D51-A2DC-4064-A9C5-5E25AC9064DA}"/>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51" name="object 40">
                <a:extLst>
                  <a:ext uri="{FF2B5EF4-FFF2-40B4-BE49-F238E27FC236}">
                    <a16:creationId xmlns:a16="http://schemas.microsoft.com/office/drawing/2014/main" id="{161F401D-EF43-41B8-A270-9EA62D8271CF}"/>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52" name="object 41">
                <a:extLst>
                  <a:ext uri="{FF2B5EF4-FFF2-40B4-BE49-F238E27FC236}">
                    <a16:creationId xmlns:a16="http://schemas.microsoft.com/office/drawing/2014/main" id="{695265BA-0B7F-4288-A5E0-0594D6B01B93}"/>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53" name="object 42">
                <a:extLst>
                  <a:ext uri="{FF2B5EF4-FFF2-40B4-BE49-F238E27FC236}">
                    <a16:creationId xmlns:a16="http://schemas.microsoft.com/office/drawing/2014/main" id="{BB0939D9-B267-448D-9DBF-AD36E42051F0}"/>
                  </a:ext>
                </a:extLst>
              </p:cNvPr>
              <p:cNvPicPr/>
              <p:nvPr/>
            </p:nvPicPr>
            <p:blipFill>
              <a:blip r:embed="rId9" cstate="print"/>
              <a:stretch>
                <a:fillRect/>
              </a:stretch>
            </p:blipFill>
            <p:spPr>
              <a:xfrm>
                <a:off x="10771367" y="253872"/>
                <a:ext cx="383006" cy="322630"/>
              </a:xfrm>
              <a:prstGeom prst="rect">
                <a:avLst/>
              </a:prstGeom>
            </p:spPr>
          </p:pic>
          <p:sp>
            <p:nvSpPr>
              <p:cNvPr id="54" name="object 43">
                <a:extLst>
                  <a:ext uri="{FF2B5EF4-FFF2-40B4-BE49-F238E27FC236}">
                    <a16:creationId xmlns:a16="http://schemas.microsoft.com/office/drawing/2014/main" id="{ED67DC13-0B3F-4D0B-A13E-E3D3492D8E5B}"/>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5" name="object 44">
                <a:extLst>
                  <a:ext uri="{FF2B5EF4-FFF2-40B4-BE49-F238E27FC236}">
                    <a16:creationId xmlns:a16="http://schemas.microsoft.com/office/drawing/2014/main" id="{DA83B8E9-28F6-42DC-A4E4-EDA538366012}"/>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6" name="object 45">
                <a:extLst>
                  <a:ext uri="{FF2B5EF4-FFF2-40B4-BE49-F238E27FC236}">
                    <a16:creationId xmlns:a16="http://schemas.microsoft.com/office/drawing/2014/main" id="{F8F70D14-E836-4023-A386-154E6C9E9284}"/>
                  </a:ext>
                </a:extLst>
              </p:cNvPr>
              <p:cNvPicPr/>
              <p:nvPr/>
            </p:nvPicPr>
            <p:blipFill>
              <a:blip r:embed="rId10" cstate="print"/>
              <a:stretch>
                <a:fillRect/>
              </a:stretch>
            </p:blipFill>
            <p:spPr>
              <a:xfrm>
                <a:off x="10925962" y="472221"/>
                <a:ext cx="103212" cy="119964"/>
              </a:xfrm>
              <a:prstGeom prst="rect">
                <a:avLst/>
              </a:prstGeom>
            </p:spPr>
          </p:pic>
          <p:sp>
            <p:nvSpPr>
              <p:cNvPr id="57" name="object 46">
                <a:extLst>
                  <a:ext uri="{FF2B5EF4-FFF2-40B4-BE49-F238E27FC236}">
                    <a16:creationId xmlns:a16="http://schemas.microsoft.com/office/drawing/2014/main" id="{86C19372-E863-4122-B2F1-FDD780624DEB}"/>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8" name="object 47">
                <a:extLst>
                  <a:ext uri="{FF2B5EF4-FFF2-40B4-BE49-F238E27FC236}">
                    <a16:creationId xmlns:a16="http://schemas.microsoft.com/office/drawing/2014/main" id="{89325FB8-A836-4007-B01E-19F925673344}"/>
                  </a:ext>
                </a:extLst>
              </p:cNvPr>
              <p:cNvPicPr/>
              <p:nvPr/>
            </p:nvPicPr>
            <p:blipFill>
              <a:blip r:embed="rId11" cstate="print"/>
              <a:stretch>
                <a:fillRect/>
              </a:stretch>
            </p:blipFill>
            <p:spPr>
              <a:xfrm>
                <a:off x="194951" y="260619"/>
                <a:ext cx="582104" cy="494753"/>
              </a:xfrm>
              <a:prstGeom prst="rect">
                <a:avLst/>
              </a:prstGeom>
            </p:spPr>
          </p:pic>
          <p:pic>
            <p:nvPicPr>
              <p:cNvPr id="59" name="object 48">
                <a:extLst>
                  <a:ext uri="{FF2B5EF4-FFF2-40B4-BE49-F238E27FC236}">
                    <a16:creationId xmlns:a16="http://schemas.microsoft.com/office/drawing/2014/main" id="{83B55DDA-ECCF-4571-9C7B-5BBE8C6ECA63}"/>
                  </a:ext>
                </a:extLst>
              </p:cNvPr>
              <p:cNvPicPr/>
              <p:nvPr/>
            </p:nvPicPr>
            <p:blipFill>
              <a:blip r:embed="rId12" cstate="print"/>
              <a:stretch>
                <a:fillRect/>
              </a:stretch>
            </p:blipFill>
            <p:spPr>
              <a:xfrm>
                <a:off x="186258" y="251942"/>
                <a:ext cx="599490" cy="512114"/>
              </a:xfrm>
              <a:prstGeom prst="rect">
                <a:avLst/>
              </a:prstGeom>
            </p:spPr>
          </p:pic>
        </p:grpSp>
      </p:grpSp>
    </p:spTree>
    <p:extLst>
      <p:ext uri="{BB962C8B-B14F-4D97-AF65-F5344CB8AC3E}">
        <p14:creationId xmlns:p14="http://schemas.microsoft.com/office/powerpoint/2010/main" val="24865553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A4C7EA-1F02-1279-1E44-5FF0370687DB}"/>
            </a:ext>
          </a:extLst>
        </p:cNvPr>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51B5917C-D053-4A0F-8D12-09574A35ADD0}"/>
              </a:ext>
            </a:extLst>
          </p:cNvPr>
          <p:cNvGrpSpPr/>
          <p:nvPr/>
        </p:nvGrpSpPr>
        <p:grpSpPr>
          <a:xfrm>
            <a:off x="6925448" y="3446356"/>
            <a:ext cx="4454447" cy="2850586"/>
            <a:chOff x="6925448" y="3312544"/>
            <a:chExt cx="4454447" cy="2850586"/>
          </a:xfrm>
        </p:grpSpPr>
        <p:pic>
          <p:nvPicPr>
            <p:cNvPr id="4" name="図 3">
              <a:extLst>
                <a:ext uri="{FF2B5EF4-FFF2-40B4-BE49-F238E27FC236}">
                  <a16:creationId xmlns:a16="http://schemas.microsoft.com/office/drawing/2014/main" id="{8D30A1C3-D801-99EB-9807-4EFCFC644492}"/>
                </a:ext>
              </a:extLst>
            </p:cNvPr>
            <p:cNvPicPr>
              <a:picLocks noChangeAspect="1"/>
            </p:cNvPicPr>
            <p:nvPr/>
          </p:nvPicPr>
          <p:blipFill>
            <a:blip r:embed="rId3"/>
            <a:srcRect t="14941"/>
            <a:stretch>
              <a:fillRect/>
            </a:stretch>
          </p:blipFill>
          <p:spPr>
            <a:xfrm>
              <a:off x="6925448" y="3312544"/>
              <a:ext cx="4454447" cy="2850586"/>
            </a:xfrm>
            <a:prstGeom prst="rect">
              <a:avLst/>
            </a:prstGeom>
            <a:ln>
              <a:solidFill>
                <a:schemeClr val="tx1"/>
              </a:solidFill>
            </a:ln>
          </p:spPr>
        </p:pic>
        <p:sp>
          <p:nvSpPr>
            <p:cNvPr id="5" name="吹き出し: 四角形 4">
              <a:extLst>
                <a:ext uri="{FF2B5EF4-FFF2-40B4-BE49-F238E27FC236}">
                  <a16:creationId xmlns:a16="http://schemas.microsoft.com/office/drawing/2014/main" id="{0615C110-5E70-F5A2-AF73-3C6499BB9DCB}"/>
                </a:ext>
              </a:extLst>
            </p:cNvPr>
            <p:cNvSpPr/>
            <p:nvPr/>
          </p:nvSpPr>
          <p:spPr>
            <a:xfrm>
              <a:off x="7692489" y="3699000"/>
              <a:ext cx="3186288" cy="432000"/>
            </a:xfrm>
            <a:prstGeom prst="wedgeRectCallout">
              <a:avLst>
                <a:gd name="adj1" fmla="val 56802"/>
                <a:gd name="adj2" fmla="val -96259"/>
              </a:avLst>
            </a:prstGeom>
            <a:solidFill>
              <a:schemeClr val="bg1"/>
            </a:solidFill>
            <a:ln w="19050">
              <a:solidFill>
                <a:schemeClr val="tx1"/>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latin typeface="HG丸ｺﾞｼｯｸM-PRO" panose="020F0600000000000000" pitchFamily="50" charset="-128"/>
                  <a:ea typeface="HG丸ｺﾞｼｯｸM-PRO" panose="020F0600000000000000" pitchFamily="50" charset="-128"/>
                </a:rPr>
                <a:t>無料でサインアップから登録</a:t>
              </a:r>
              <a:endParaRPr kumimoji="1" lang="ja-JP" altLang="en-US" dirty="0">
                <a:solidFill>
                  <a:schemeClr val="tx1"/>
                </a:solidFill>
                <a:latin typeface="HG丸ｺﾞｼｯｸM-PRO" panose="020F0600000000000000" pitchFamily="50" charset="-128"/>
                <a:ea typeface="HG丸ｺﾞｼｯｸM-PRO" panose="020F0600000000000000" pitchFamily="50" charset="-128"/>
              </a:endParaRPr>
            </a:p>
          </p:txBody>
        </p:sp>
      </p:grpSp>
      <p:grpSp>
        <p:nvGrpSpPr>
          <p:cNvPr id="7" name="グループ化 6">
            <a:extLst>
              <a:ext uri="{FF2B5EF4-FFF2-40B4-BE49-F238E27FC236}">
                <a16:creationId xmlns:a16="http://schemas.microsoft.com/office/drawing/2014/main" id="{711B8C91-72D6-4454-8FBD-72945EADA854}"/>
              </a:ext>
            </a:extLst>
          </p:cNvPr>
          <p:cNvGrpSpPr/>
          <p:nvPr/>
        </p:nvGrpSpPr>
        <p:grpSpPr>
          <a:xfrm>
            <a:off x="1109867" y="3654965"/>
            <a:ext cx="5254360" cy="2433369"/>
            <a:chOff x="1109867" y="3521153"/>
            <a:chExt cx="5254360" cy="2433369"/>
          </a:xfrm>
        </p:grpSpPr>
        <p:sp>
          <p:nvSpPr>
            <p:cNvPr id="6" name="正方形/長方形 5">
              <a:extLst>
                <a:ext uri="{FF2B5EF4-FFF2-40B4-BE49-F238E27FC236}">
                  <a16:creationId xmlns:a16="http://schemas.microsoft.com/office/drawing/2014/main" id="{5AA34FA8-4641-FE42-51B5-4D2853621B77}"/>
                </a:ext>
              </a:extLst>
            </p:cNvPr>
            <p:cNvSpPr/>
            <p:nvPr/>
          </p:nvSpPr>
          <p:spPr>
            <a:xfrm>
              <a:off x="1109867" y="3521153"/>
              <a:ext cx="5254360" cy="2433369"/>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24A3260C-65F3-FBB9-4E49-C0D251230546}"/>
                </a:ext>
              </a:extLst>
            </p:cNvPr>
            <p:cNvSpPr txBox="1"/>
            <p:nvPr/>
          </p:nvSpPr>
          <p:spPr>
            <a:xfrm>
              <a:off x="1418600" y="3820799"/>
              <a:ext cx="1111046" cy="400110"/>
            </a:xfrm>
            <a:prstGeom prst="rect">
              <a:avLst/>
            </a:prstGeom>
            <a:noFill/>
          </p:spPr>
          <p:txBody>
            <a:bodyPr wrap="square" rtlCol="0">
              <a:spAutoFit/>
            </a:bodyPr>
            <a:lstStyle/>
            <a:p>
              <a:pPr algn="ctr"/>
              <a:r>
                <a:rPr kumimoji="1" lang="en-US" altLang="ja-JP" sz="2000" dirty="0">
                  <a:latin typeface="HGPｺﾞｼｯｸE" panose="020B0900000000000000" pitchFamily="50" charset="-128"/>
                  <a:ea typeface="HGPｺﾞｼｯｸE" panose="020B0900000000000000" pitchFamily="50" charset="-128"/>
                </a:rPr>
                <a:t>Web</a:t>
              </a:r>
              <a:r>
                <a:rPr kumimoji="1" lang="ja-JP" altLang="en-US" sz="2000" dirty="0">
                  <a:latin typeface="HGPｺﾞｼｯｸE" panose="020B0900000000000000" pitchFamily="50" charset="-128"/>
                  <a:ea typeface="HGPｺﾞｼｯｸE" panose="020B0900000000000000" pitchFamily="50" charset="-128"/>
                </a:rPr>
                <a:t>版　　</a:t>
              </a:r>
            </a:p>
          </p:txBody>
        </p:sp>
        <p:sp>
          <p:nvSpPr>
            <p:cNvPr id="10" name="テキスト ボックス 9">
              <a:extLst>
                <a:ext uri="{FF2B5EF4-FFF2-40B4-BE49-F238E27FC236}">
                  <a16:creationId xmlns:a16="http://schemas.microsoft.com/office/drawing/2014/main" id="{E35261A6-3BF2-32B0-3A3C-F40039D2BBEE}"/>
                </a:ext>
              </a:extLst>
            </p:cNvPr>
            <p:cNvSpPr txBox="1"/>
            <p:nvPr/>
          </p:nvSpPr>
          <p:spPr>
            <a:xfrm>
              <a:off x="4770784" y="3816104"/>
              <a:ext cx="1111046" cy="400110"/>
            </a:xfrm>
            <a:prstGeom prst="rect">
              <a:avLst/>
            </a:prstGeom>
            <a:noFill/>
          </p:spPr>
          <p:txBody>
            <a:bodyPr wrap="square" rtlCol="0">
              <a:spAutoFit/>
            </a:bodyPr>
            <a:lstStyle/>
            <a:p>
              <a:pPr algn="ctr"/>
              <a:r>
                <a:rPr lang="en-US" altLang="ja-JP" sz="2000" dirty="0">
                  <a:latin typeface="HGPｺﾞｼｯｸE" panose="020B0900000000000000" pitchFamily="50" charset="-128"/>
                  <a:ea typeface="HGPｺﾞｼｯｸE" panose="020B0900000000000000" pitchFamily="50" charset="-128"/>
                </a:rPr>
                <a:t>Android</a:t>
              </a:r>
              <a:r>
                <a:rPr kumimoji="1" lang="ja-JP" altLang="en-US" sz="2000" dirty="0">
                  <a:latin typeface="HGPｺﾞｼｯｸE" panose="020B0900000000000000" pitchFamily="50" charset="-128"/>
                  <a:ea typeface="HGPｺﾞｼｯｸE" panose="020B0900000000000000" pitchFamily="50" charset="-128"/>
                </a:rPr>
                <a:t>　　</a:t>
              </a:r>
            </a:p>
          </p:txBody>
        </p:sp>
        <p:sp>
          <p:nvSpPr>
            <p:cNvPr id="11" name="テキスト ボックス 10">
              <a:extLst>
                <a:ext uri="{FF2B5EF4-FFF2-40B4-BE49-F238E27FC236}">
                  <a16:creationId xmlns:a16="http://schemas.microsoft.com/office/drawing/2014/main" id="{BC2A6089-072D-5F0F-5D64-BC8D076A0900}"/>
                </a:ext>
              </a:extLst>
            </p:cNvPr>
            <p:cNvSpPr txBox="1"/>
            <p:nvPr/>
          </p:nvSpPr>
          <p:spPr>
            <a:xfrm>
              <a:off x="3094692" y="3826733"/>
              <a:ext cx="1111046" cy="400110"/>
            </a:xfrm>
            <a:prstGeom prst="rect">
              <a:avLst/>
            </a:prstGeom>
            <a:noFill/>
          </p:spPr>
          <p:txBody>
            <a:bodyPr wrap="square" rtlCol="0">
              <a:spAutoFit/>
            </a:bodyPr>
            <a:lstStyle/>
            <a:p>
              <a:pPr algn="ctr"/>
              <a:r>
                <a:rPr kumimoji="1" lang="en-US" altLang="ja-JP" sz="2000" dirty="0">
                  <a:latin typeface="HGPｺﾞｼｯｸE" panose="020B0900000000000000" pitchFamily="50" charset="-128"/>
                  <a:ea typeface="HGPｺﾞｼｯｸE" panose="020B0900000000000000" pitchFamily="50" charset="-128"/>
                </a:rPr>
                <a:t>Apple</a:t>
              </a:r>
              <a:r>
                <a:rPr kumimoji="1" lang="ja-JP" altLang="en-US" sz="2000" dirty="0">
                  <a:latin typeface="HGPｺﾞｼｯｸE" panose="020B0900000000000000" pitchFamily="50" charset="-128"/>
                  <a:ea typeface="HGPｺﾞｼｯｸE" panose="020B0900000000000000" pitchFamily="50" charset="-128"/>
                </a:rPr>
                <a:t>　　</a:t>
              </a:r>
            </a:p>
          </p:txBody>
        </p:sp>
      </p:grpSp>
      <p:grpSp>
        <p:nvGrpSpPr>
          <p:cNvPr id="14" name="グループ化 13">
            <a:extLst>
              <a:ext uri="{FF2B5EF4-FFF2-40B4-BE49-F238E27FC236}">
                <a16:creationId xmlns:a16="http://schemas.microsoft.com/office/drawing/2014/main" id="{2E4BCBF4-486C-47D0-8260-00604CE7A8EE}"/>
              </a:ext>
            </a:extLst>
          </p:cNvPr>
          <p:cNvGrpSpPr/>
          <p:nvPr/>
        </p:nvGrpSpPr>
        <p:grpSpPr>
          <a:xfrm>
            <a:off x="819372" y="1103806"/>
            <a:ext cx="10553255" cy="2254463"/>
            <a:chOff x="819372" y="1259331"/>
            <a:chExt cx="10553255" cy="2254463"/>
          </a:xfrm>
        </p:grpSpPr>
        <p:sp>
          <p:nvSpPr>
            <p:cNvPr id="16" name="テキスト ボックス 15">
              <a:extLst>
                <a:ext uri="{FF2B5EF4-FFF2-40B4-BE49-F238E27FC236}">
                  <a16:creationId xmlns:a16="http://schemas.microsoft.com/office/drawing/2014/main" id="{C12BDF42-68BE-4E10-9A73-CB7207EB78D1}"/>
                </a:ext>
              </a:extLst>
            </p:cNvPr>
            <p:cNvSpPr txBox="1"/>
            <p:nvPr/>
          </p:nvSpPr>
          <p:spPr>
            <a:xfrm>
              <a:off x="819372" y="1259331"/>
              <a:ext cx="10553255" cy="2254463"/>
            </a:xfrm>
            <a:prstGeom prst="rect">
              <a:avLst/>
            </a:prstGeom>
            <a:noFill/>
          </p:spPr>
          <p:txBody>
            <a:bodyPr wrap="square" rtlCol="0">
              <a:spAutoFit/>
            </a:bodyPr>
            <a:lstStyle/>
            <a:p>
              <a:pPr>
                <a:spcAft>
                  <a:spcPts val="16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＜アクセス方法等＞　</a:t>
              </a:r>
              <a:endParaRPr lang="en-US" altLang="ja-JP" sz="2800" b="1" dirty="0">
                <a:solidFill>
                  <a:schemeClr val="accent5">
                    <a:lumMod val="60000"/>
                    <a:lumOff val="40000"/>
                  </a:schemeClr>
                </a:solidFill>
                <a:latin typeface="BIZ UDPゴシック" panose="020B0400000000000000" pitchFamily="50" charset="-128"/>
                <a:ea typeface="BIZ UDPゴシック" panose="020B0400000000000000" pitchFamily="50" charset="-128"/>
              </a:endParaRPr>
            </a:p>
            <a:p>
              <a:pPr indent="254000">
                <a:lnSpc>
                  <a:spcPts val="2300"/>
                </a:lnSpc>
              </a:pPr>
              <a:r>
                <a:rPr lang="ja-JP" altLang="en-US" sz="2000" dirty="0">
                  <a:latin typeface="HGMaruGothicMPRO" panose="020F0600000000000000" pitchFamily="34" charset="-128"/>
                  <a:ea typeface="HGMaruGothicMPRO" panose="020F0600000000000000" pitchFamily="34" charset="-128"/>
                </a:rPr>
                <a:t>・アプリ、</a:t>
              </a:r>
              <a:r>
                <a:rPr lang="en-US" altLang="ja-JP" sz="2000" dirty="0">
                  <a:latin typeface="HGMaruGothicMPRO" panose="020F0600000000000000" pitchFamily="34" charset="-128"/>
                  <a:ea typeface="HGMaruGothicMPRO" panose="020F0600000000000000" pitchFamily="34" charset="-128"/>
                </a:rPr>
                <a:t>Web</a:t>
              </a:r>
              <a:r>
                <a:rPr lang="ja-JP" altLang="en-US" sz="2000" dirty="0">
                  <a:latin typeface="HGMaruGothicMPRO" panose="020F0600000000000000" pitchFamily="34" charset="-128"/>
                  <a:ea typeface="HGMaruGothicMPRO" panose="020F0600000000000000" pitchFamily="34" charset="-128"/>
                </a:rPr>
                <a:t>版の両方で利用できます。</a:t>
              </a:r>
            </a:p>
            <a:p>
              <a:pPr indent="254000">
                <a:lnSpc>
                  <a:spcPts val="2300"/>
                </a:lnSpc>
              </a:pPr>
              <a:r>
                <a:rPr lang="ja-JP" altLang="en-US" sz="2000" dirty="0">
                  <a:latin typeface="HGMaruGothicMPRO" panose="020F0600000000000000" pitchFamily="34" charset="-128"/>
                  <a:ea typeface="HGMaruGothicMPRO" panose="020F0600000000000000" pitchFamily="34" charset="-128"/>
                </a:rPr>
                <a:t>・スマートフォンやパソコンなど、端末を問わず利用できます。</a:t>
              </a:r>
            </a:p>
            <a:p>
              <a:pPr indent="254000">
                <a:lnSpc>
                  <a:spcPts val="2300"/>
                </a:lnSpc>
              </a:pPr>
              <a:r>
                <a:rPr lang="ja-JP" altLang="en-US" sz="2000" dirty="0">
                  <a:latin typeface="HGMaruGothicMPRO" panose="020F0600000000000000" pitchFamily="34" charset="-128"/>
                  <a:ea typeface="HGMaruGothicMPRO" panose="020F0600000000000000" pitchFamily="34" charset="-128"/>
                </a:rPr>
                <a:t>・ログインしなくても一部の機能を利用できます。</a:t>
              </a:r>
            </a:p>
            <a:p>
              <a:pPr indent="254000">
                <a:lnSpc>
                  <a:spcPts val="2300"/>
                </a:lnSpc>
              </a:pPr>
              <a:r>
                <a:rPr lang="ja-JP" altLang="en-US" sz="2000" dirty="0">
                  <a:latin typeface="HGMaruGothicMPRO" panose="020F0600000000000000" pitchFamily="34" charset="-128"/>
                  <a:ea typeface="HGMaruGothicMPRO" panose="020F0600000000000000" pitchFamily="34" charset="-128"/>
                </a:rPr>
                <a:t>・</a:t>
              </a:r>
              <a:r>
                <a:rPr lang="en-US" altLang="ja-JP" sz="2000" dirty="0" err="1">
                  <a:latin typeface="HGMaruGothicMPRO" panose="020F0600000000000000" pitchFamily="34" charset="-128"/>
                  <a:ea typeface="HGMaruGothicMPRO" panose="020F0600000000000000" pitchFamily="34" charset="-128"/>
                </a:rPr>
                <a:t>OpenAI</a:t>
              </a:r>
              <a:r>
                <a:rPr lang="ja-JP" altLang="en-US" sz="2000" dirty="0">
                  <a:latin typeface="HGMaruGothicMPRO" panose="020F0600000000000000" pitchFamily="34" charset="-128"/>
                  <a:ea typeface="HGMaruGothicMPRO" panose="020F0600000000000000" pitchFamily="34" charset="-128"/>
                </a:rPr>
                <a:t>アカウントを登録することで履歴保存や音声入力など便利な機能が使えます。</a:t>
              </a:r>
            </a:p>
            <a:p>
              <a:pPr indent="254000">
                <a:lnSpc>
                  <a:spcPts val="2300"/>
                </a:lnSpc>
              </a:pPr>
              <a:r>
                <a:rPr lang="ja-JP" altLang="en-US" sz="2000" dirty="0">
                  <a:latin typeface="HGMaruGothicMPRO" panose="020F0600000000000000" pitchFamily="34" charset="-128"/>
                  <a:ea typeface="HGMaruGothicMPRO" panose="020F0600000000000000" pitchFamily="34" charset="-128"/>
                </a:rPr>
                <a:t>・偽サイトや非公式アプリに注意してください。</a:t>
              </a:r>
            </a:p>
          </p:txBody>
        </p:sp>
        <p:cxnSp>
          <p:nvCxnSpPr>
            <p:cNvPr id="18" name="直線コネクタ 17">
              <a:extLst>
                <a:ext uri="{FF2B5EF4-FFF2-40B4-BE49-F238E27FC236}">
                  <a16:creationId xmlns:a16="http://schemas.microsoft.com/office/drawing/2014/main" id="{359BAC65-184F-44B6-949F-7C5FD7526244}"/>
                </a:ext>
              </a:extLst>
            </p:cNvPr>
            <p:cNvCxnSpPr>
              <a:cxnSpLocks/>
            </p:cNvCxnSpPr>
            <p:nvPr/>
          </p:nvCxnSpPr>
          <p:spPr>
            <a:xfrm>
              <a:off x="923109" y="1760076"/>
              <a:ext cx="3057876"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20" name="グループ化 19">
            <a:extLst>
              <a:ext uri="{FF2B5EF4-FFF2-40B4-BE49-F238E27FC236}">
                <a16:creationId xmlns:a16="http://schemas.microsoft.com/office/drawing/2014/main" id="{835F771E-84D2-4D49-B516-FA327E1601E1}"/>
              </a:ext>
            </a:extLst>
          </p:cNvPr>
          <p:cNvGrpSpPr/>
          <p:nvPr/>
        </p:nvGrpSpPr>
        <p:grpSpPr>
          <a:xfrm>
            <a:off x="0" y="-47041"/>
            <a:ext cx="12192001" cy="6905041"/>
            <a:chOff x="0" y="-47041"/>
            <a:chExt cx="12192001" cy="6905041"/>
          </a:xfrm>
        </p:grpSpPr>
        <p:pic>
          <p:nvPicPr>
            <p:cNvPr id="21" name="object 3">
              <a:extLst>
                <a:ext uri="{FF2B5EF4-FFF2-40B4-BE49-F238E27FC236}">
                  <a16:creationId xmlns:a16="http://schemas.microsoft.com/office/drawing/2014/main" id="{B82B892A-5ED7-44E9-BB44-EB654B3DC935}"/>
                </a:ext>
              </a:extLst>
            </p:cNvPr>
            <p:cNvPicPr>
              <a:picLocks noChangeAspect="1"/>
            </p:cNvPicPr>
            <p:nvPr/>
          </p:nvPicPr>
          <p:blipFill>
            <a:blip r:embed="rId4"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22" name="正方形/長方形 21">
              <a:extLst>
                <a:ext uri="{FF2B5EF4-FFF2-40B4-BE49-F238E27FC236}">
                  <a16:creationId xmlns:a16="http://schemas.microsoft.com/office/drawing/2014/main" id="{4D423367-024D-4BD8-A630-6C9B1F52963A}"/>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en-US" altLang="ja-JP" sz="3600" dirty="0" err="1">
                  <a:solidFill>
                    <a:schemeClr val="bg1"/>
                  </a:solidFill>
                  <a:latin typeface="HGSｺﾞｼｯｸE" panose="020B0900000000000000" pitchFamily="50" charset="-128"/>
                  <a:ea typeface="HGSｺﾞｼｯｸE" panose="020B0900000000000000" pitchFamily="50" charset="-128"/>
                </a:rPr>
                <a:t>ChatGPT</a:t>
              </a:r>
              <a:r>
                <a:rPr lang="ja-JP" altLang="en-US" sz="3600" dirty="0" err="1">
                  <a:solidFill>
                    <a:schemeClr val="bg1"/>
                  </a:solidFill>
                  <a:latin typeface="HGSｺﾞｼｯｸE" panose="020B0900000000000000" pitchFamily="50" charset="-128"/>
                  <a:ea typeface="HGSｺﾞｼｯｸE" panose="020B0900000000000000" pitchFamily="50" charset="-128"/>
                </a:rPr>
                <a:t>への</a:t>
              </a:r>
              <a:r>
                <a:rPr lang="ja-JP" altLang="en-US" sz="3600" dirty="0">
                  <a:solidFill>
                    <a:schemeClr val="bg1"/>
                  </a:solidFill>
                  <a:latin typeface="HGSｺﾞｼｯｸE" panose="020B0900000000000000" pitchFamily="50" charset="-128"/>
                  <a:ea typeface="HGSｺﾞｼｯｸE" panose="020B0900000000000000" pitchFamily="50" charset="-128"/>
                </a:rPr>
                <a:t>アクセス方法</a:t>
              </a:r>
            </a:p>
          </p:txBody>
        </p:sp>
        <p:pic>
          <p:nvPicPr>
            <p:cNvPr id="23" name="object 3">
              <a:extLst>
                <a:ext uri="{FF2B5EF4-FFF2-40B4-BE49-F238E27FC236}">
                  <a16:creationId xmlns:a16="http://schemas.microsoft.com/office/drawing/2014/main" id="{F2EE55E0-A737-4E81-AC07-4A0F64AE265F}"/>
                </a:ext>
              </a:extLst>
            </p:cNvPr>
            <p:cNvPicPr/>
            <p:nvPr/>
          </p:nvPicPr>
          <p:blipFill>
            <a:blip r:embed="rId4"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24" name="object 6">
              <a:extLst>
                <a:ext uri="{FF2B5EF4-FFF2-40B4-BE49-F238E27FC236}">
                  <a16:creationId xmlns:a16="http://schemas.microsoft.com/office/drawing/2014/main" id="{9AFBDD32-2BE2-4404-9003-593DCC159CA1}"/>
                </a:ext>
              </a:extLst>
            </p:cNvPr>
            <p:cNvGrpSpPr/>
            <p:nvPr/>
          </p:nvGrpSpPr>
          <p:grpSpPr>
            <a:xfrm>
              <a:off x="131445" y="203359"/>
              <a:ext cx="11929110" cy="657225"/>
              <a:chOff x="186258" y="210936"/>
              <a:chExt cx="11929110" cy="657225"/>
            </a:xfrm>
          </p:grpSpPr>
          <p:sp>
            <p:nvSpPr>
              <p:cNvPr id="25" name="object 7">
                <a:extLst>
                  <a:ext uri="{FF2B5EF4-FFF2-40B4-BE49-F238E27FC236}">
                    <a16:creationId xmlns:a16="http://schemas.microsoft.com/office/drawing/2014/main" id="{033B4A69-21B1-4FD3-847A-75559362980E}"/>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26" name="object 8">
                <a:extLst>
                  <a:ext uri="{FF2B5EF4-FFF2-40B4-BE49-F238E27FC236}">
                    <a16:creationId xmlns:a16="http://schemas.microsoft.com/office/drawing/2014/main" id="{700E6171-76BF-4615-8734-B7DC5ACBB062}"/>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27" name="object 9">
                <a:extLst>
                  <a:ext uri="{FF2B5EF4-FFF2-40B4-BE49-F238E27FC236}">
                    <a16:creationId xmlns:a16="http://schemas.microsoft.com/office/drawing/2014/main" id="{A94FE066-39DC-4A4C-89F4-6828F34807A1}"/>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28" name="object 10">
                <a:extLst>
                  <a:ext uri="{FF2B5EF4-FFF2-40B4-BE49-F238E27FC236}">
                    <a16:creationId xmlns:a16="http://schemas.microsoft.com/office/drawing/2014/main" id="{443BA8A8-8847-4E67-9680-5339D27A25B7}"/>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29" name="object 11">
                <a:extLst>
                  <a:ext uri="{FF2B5EF4-FFF2-40B4-BE49-F238E27FC236}">
                    <a16:creationId xmlns:a16="http://schemas.microsoft.com/office/drawing/2014/main" id="{6709EA05-5EE1-46C5-875A-90D56887C6FF}"/>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30" name="object 12">
                <a:extLst>
                  <a:ext uri="{FF2B5EF4-FFF2-40B4-BE49-F238E27FC236}">
                    <a16:creationId xmlns:a16="http://schemas.microsoft.com/office/drawing/2014/main" id="{37E96792-8B8B-470D-B920-3902E4739F04}"/>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31" name="object 13">
                <a:extLst>
                  <a:ext uri="{FF2B5EF4-FFF2-40B4-BE49-F238E27FC236}">
                    <a16:creationId xmlns:a16="http://schemas.microsoft.com/office/drawing/2014/main" id="{285790D8-B749-4B85-BF95-6B96104A926A}"/>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32" name="object 14">
                <a:extLst>
                  <a:ext uri="{FF2B5EF4-FFF2-40B4-BE49-F238E27FC236}">
                    <a16:creationId xmlns:a16="http://schemas.microsoft.com/office/drawing/2014/main" id="{95787D02-B4D4-4835-96D9-3277CB230E7D}"/>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3" name="object 15">
                <a:extLst>
                  <a:ext uri="{FF2B5EF4-FFF2-40B4-BE49-F238E27FC236}">
                    <a16:creationId xmlns:a16="http://schemas.microsoft.com/office/drawing/2014/main" id="{6D648C0E-3E78-41E2-A101-6B446A1FA36D}"/>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4" name="object 16">
                <a:extLst>
                  <a:ext uri="{FF2B5EF4-FFF2-40B4-BE49-F238E27FC236}">
                    <a16:creationId xmlns:a16="http://schemas.microsoft.com/office/drawing/2014/main" id="{60C5EFB2-8404-46DC-BBB6-1EFE0292CCA5}"/>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35" name="object 17">
                <a:extLst>
                  <a:ext uri="{FF2B5EF4-FFF2-40B4-BE49-F238E27FC236}">
                    <a16:creationId xmlns:a16="http://schemas.microsoft.com/office/drawing/2014/main" id="{223BFC94-035C-4611-83A7-67C3D288B62F}"/>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6" name="object 18">
                <a:extLst>
                  <a:ext uri="{FF2B5EF4-FFF2-40B4-BE49-F238E27FC236}">
                    <a16:creationId xmlns:a16="http://schemas.microsoft.com/office/drawing/2014/main" id="{71BF0A51-8D21-463A-8F41-FD0C5664C7A1}"/>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7" name="object 19">
                <a:extLst>
                  <a:ext uri="{FF2B5EF4-FFF2-40B4-BE49-F238E27FC236}">
                    <a16:creationId xmlns:a16="http://schemas.microsoft.com/office/drawing/2014/main" id="{0D169D3A-F9B3-4BB9-B40A-47D652B4CC6F}"/>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38" name="object 20">
                <a:extLst>
                  <a:ext uri="{FF2B5EF4-FFF2-40B4-BE49-F238E27FC236}">
                    <a16:creationId xmlns:a16="http://schemas.microsoft.com/office/drawing/2014/main" id="{B5AE4937-72F0-4B66-A058-F776C0196510}"/>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39" name="object 21">
                <a:extLst>
                  <a:ext uri="{FF2B5EF4-FFF2-40B4-BE49-F238E27FC236}">
                    <a16:creationId xmlns:a16="http://schemas.microsoft.com/office/drawing/2014/main" id="{E0202EFB-35B6-4355-8E65-951125B53064}"/>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0" name="object 22">
                <a:extLst>
                  <a:ext uri="{FF2B5EF4-FFF2-40B4-BE49-F238E27FC236}">
                    <a16:creationId xmlns:a16="http://schemas.microsoft.com/office/drawing/2014/main" id="{7E7BD536-6FD6-45D8-8083-9246A4792598}"/>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41" name="object 23">
                <a:extLst>
                  <a:ext uri="{FF2B5EF4-FFF2-40B4-BE49-F238E27FC236}">
                    <a16:creationId xmlns:a16="http://schemas.microsoft.com/office/drawing/2014/main" id="{D4648A74-C92D-4C80-9F64-D3F692CBD497}"/>
                  </a:ext>
                </a:extLst>
              </p:cNvPr>
              <p:cNvPicPr/>
              <p:nvPr/>
            </p:nvPicPr>
            <p:blipFill>
              <a:blip r:embed="rId5" cstate="print"/>
              <a:stretch>
                <a:fillRect/>
              </a:stretch>
            </p:blipFill>
            <p:spPr>
              <a:xfrm>
                <a:off x="12026795" y="575918"/>
                <a:ext cx="88216" cy="97080"/>
              </a:xfrm>
              <a:prstGeom prst="rect">
                <a:avLst/>
              </a:prstGeom>
            </p:spPr>
          </p:pic>
          <p:sp>
            <p:nvSpPr>
              <p:cNvPr id="42" name="object 24">
                <a:extLst>
                  <a:ext uri="{FF2B5EF4-FFF2-40B4-BE49-F238E27FC236}">
                    <a16:creationId xmlns:a16="http://schemas.microsoft.com/office/drawing/2014/main" id="{94D5C2E6-6B78-4F83-92D9-AE41C6B73ECA}"/>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3" name="object 25">
                <a:extLst>
                  <a:ext uri="{FF2B5EF4-FFF2-40B4-BE49-F238E27FC236}">
                    <a16:creationId xmlns:a16="http://schemas.microsoft.com/office/drawing/2014/main" id="{C807AD4C-CFB2-42FF-9FAD-CF86C989B0C3}"/>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44" name="object 26">
                <a:extLst>
                  <a:ext uri="{FF2B5EF4-FFF2-40B4-BE49-F238E27FC236}">
                    <a16:creationId xmlns:a16="http://schemas.microsoft.com/office/drawing/2014/main" id="{8792C0E1-7FD9-46F2-884D-8FB4297164A0}"/>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5" name="object 27">
                <a:extLst>
                  <a:ext uri="{FF2B5EF4-FFF2-40B4-BE49-F238E27FC236}">
                    <a16:creationId xmlns:a16="http://schemas.microsoft.com/office/drawing/2014/main" id="{818BEF78-C08C-4B13-B32C-1A77EC1A12E1}"/>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46" name="object 28">
                <a:extLst>
                  <a:ext uri="{FF2B5EF4-FFF2-40B4-BE49-F238E27FC236}">
                    <a16:creationId xmlns:a16="http://schemas.microsoft.com/office/drawing/2014/main" id="{B8055D62-BE2F-49AC-A995-CABD85174293}"/>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47" name="object 29">
                <a:extLst>
                  <a:ext uri="{FF2B5EF4-FFF2-40B4-BE49-F238E27FC236}">
                    <a16:creationId xmlns:a16="http://schemas.microsoft.com/office/drawing/2014/main" id="{1E3464DE-CD3A-4B7C-A0D3-884477B2416E}"/>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48" name="object 30">
                <a:extLst>
                  <a:ext uri="{FF2B5EF4-FFF2-40B4-BE49-F238E27FC236}">
                    <a16:creationId xmlns:a16="http://schemas.microsoft.com/office/drawing/2014/main" id="{BDE3AA49-2662-4132-86DB-473F7D572868}"/>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49" name="object 31">
                <a:extLst>
                  <a:ext uri="{FF2B5EF4-FFF2-40B4-BE49-F238E27FC236}">
                    <a16:creationId xmlns:a16="http://schemas.microsoft.com/office/drawing/2014/main" id="{AC1C994E-8F00-4F46-B0E4-F2D08904D14F}"/>
                  </a:ext>
                </a:extLst>
              </p:cNvPr>
              <p:cNvPicPr/>
              <p:nvPr/>
            </p:nvPicPr>
            <p:blipFill>
              <a:blip r:embed="rId6" cstate="print"/>
              <a:stretch>
                <a:fillRect/>
              </a:stretch>
            </p:blipFill>
            <p:spPr>
              <a:xfrm>
                <a:off x="10546225" y="211835"/>
                <a:ext cx="139128" cy="139128"/>
              </a:xfrm>
              <a:prstGeom prst="rect">
                <a:avLst/>
              </a:prstGeom>
            </p:spPr>
          </p:pic>
          <p:pic>
            <p:nvPicPr>
              <p:cNvPr id="50" name="object 32">
                <a:extLst>
                  <a:ext uri="{FF2B5EF4-FFF2-40B4-BE49-F238E27FC236}">
                    <a16:creationId xmlns:a16="http://schemas.microsoft.com/office/drawing/2014/main" id="{EAFEA630-9F91-4A82-986A-4DB803F7608E}"/>
                  </a:ext>
                </a:extLst>
              </p:cNvPr>
              <p:cNvPicPr/>
              <p:nvPr/>
            </p:nvPicPr>
            <p:blipFill>
              <a:blip r:embed="rId7" cstate="print"/>
              <a:stretch>
                <a:fillRect/>
              </a:stretch>
            </p:blipFill>
            <p:spPr>
              <a:xfrm>
                <a:off x="9828669" y="360944"/>
                <a:ext cx="244449" cy="244449"/>
              </a:xfrm>
              <a:prstGeom prst="rect">
                <a:avLst/>
              </a:prstGeom>
            </p:spPr>
          </p:pic>
          <p:sp>
            <p:nvSpPr>
              <p:cNvPr id="51" name="object 33">
                <a:extLst>
                  <a:ext uri="{FF2B5EF4-FFF2-40B4-BE49-F238E27FC236}">
                    <a16:creationId xmlns:a16="http://schemas.microsoft.com/office/drawing/2014/main" id="{F61F311A-F064-4D55-B5AE-151155E92957}"/>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52" name="object 34">
                <a:extLst>
                  <a:ext uri="{FF2B5EF4-FFF2-40B4-BE49-F238E27FC236}">
                    <a16:creationId xmlns:a16="http://schemas.microsoft.com/office/drawing/2014/main" id="{193332A8-52D3-49A2-91B1-6319C553A9C4}"/>
                  </a:ext>
                </a:extLst>
              </p:cNvPr>
              <p:cNvPicPr/>
              <p:nvPr/>
            </p:nvPicPr>
            <p:blipFill>
              <a:blip r:embed="rId8" cstate="print"/>
              <a:stretch>
                <a:fillRect/>
              </a:stretch>
            </p:blipFill>
            <p:spPr>
              <a:xfrm>
                <a:off x="9688294" y="622557"/>
                <a:ext cx="160297" cy="160395"/>
              </a:xfrm>
              <a:prstGeom prst="rect">
                <a:avLst/>
              </a:prstGeom>
            </p:spPr>
          </p:pic>
          <p:sp>
            <p:nvSpPr>
              <p:cNvPr id="53" name="object 35">
                <a:extLst>
                  <a:ext uri="{FF2B5EF4-FFF2-40B4-BE49-F238E27FC236}">
                    <a16:creationId xmlns:a16="http://schemas.microsoft.com/office/drawing/2014/main" id="{1E64260C-8EB7-40A7-AF83-667E3F12F92E}"/>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54" name="object 36">
                <a:extLst>
                  <a:ext uri="{FF2B5EF4-FFF2-40B4-BE49-F238E27FC236}">
                    <a16:creationId xmlns:a16="http://schemas.microsoft.com/office/drawing/2014/main" id="{B5413170-AADC-427B-A97C-F4D9C0928A87}"/>
                  </a:ext>
                </a:extLst>
              </p:cNvPr>
              <p:cNvPicPr/>
              <p:nvPr/>
            </p:nvPicPr>
            <p:blipFill>
              <a:blip r:embed="rId9" cstate="print"/>
              <a:stretch>
                <a:fillRect/>
              </a:stretch>
            </p:blipFill>
            <p:spPr>
              <a:xfrm>
                <a:off x="9648025" y="373900"/>
                <a:ext cx="90690" cy="68618"/>
              </a:xfrm>
              <a:prstGeom prst="rect">
                <a:avLst/>
              </a:prstGeom>
            </p:spPr>
          </p:pic>
          <p:sp>
            <p:nvSpPr>
              <p:cNvPr id="55" name="object 37">
                <a:extLst>
                  <a:ext uri="{FF2B5EF4-FFF2-40B4-BE49-F238E27FC236}">
                    <a16:creationId xmlns:a16="http://schemas.microsoft.com/office/drawing/2014/main" id="{DCA8D5CC-D998-4585-BDF2-F549E91CD9A1}"/>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56" name="object 38">
                <a:extLst>
                  <a:ext uri="{FF2B5EF4-FFF2-40B4-BE49-F238E27FC236}">
                    <a16:creationId xmlns:a16="http://schemas.microsoft.com/office/drawing/2014/main" id="{2C69B6DE-236F-45C2-AB5E-22EAA039BE1B}"/>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57" name="object 39">
                <a:extLst>
                  <a:ext uri="{FF2B5EF4-FFF2-40B4-BE49-F238E27FC236}">
                    <a16:creationId xmlns:a16="http://schemas.microsoft.com/office/drawing/2014/main" id="{AC86F785-E391-42AB-9994-AE81E97EFAA2}"/>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58" name="object 40">
                <a:extLst>
                  <a:ext uri="{FF2B5EF4-FFF2-40B4-BE49-F238E27FC236}">
                    <a16:creationId xmlns:a16="http://schemas.microsoft.com/office/drawing/2014/main" id="{64F4E74A-7FF0-4E1C-873D-9DC0220CA2C2}"/>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59" name="object 41">
                <a:extLst>
                  <a:ext uri="{FF2B5EF4-FFF2-40B4-BE49-F238E27FC236}">
                    <a16:creationId xmlns:a16="http://schemas.microsoft.com/office/drawing/2014/main" id="{862A782C-1C56-4954-A6E8-F95B4AB17A85}"/>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60" name="object 42">
                <a:extLst>
                  <a:ext uri="{FF2B5EF4-FFF2-40B4-BE49-F238E27FC236}">
                    <a16:creationId xmlns:a16="http://schemas.microsoft.com/office/drawing/2014/main" id="{2632A40F-0E8B-4CF5-A0E1-7CC31DA18CA6}"/>
                  </a:ext>
                </a:extLst>
              </p:cNvPr>
              <p:cNvPicPr/>
              <p:nvPr/>
            </p:nvPicPr>
            <p:blipFill>
              <a:blip r:embed="rId10" cstate="print"/>
              <a:stretch>
                <a:fillRect/>
              </a:stretch>
            </p:blipFill>
            <p:spPr>
              <a:xfrm>
                <a:off x="10771367" y="253872"/>
                <a:ext cx="383006" cy="322630"/>
              </a:xfrm>
              <a:prstGeom prst="rect">
                <a:avLst/>
              </a:prstGeom>
            </p:spPr>
          </p:pic>
          <p:sp>
            <p:nvSpPr>
              <p:cNvPr id="61" name="object 43">
                <a:extLst>
                  <a:ext uri="{FF2B5EF4-FFF2-40B4-BE49-F238E27FC236}">
                    <a16:creationId xmlns:a16="http://schemas.microsoft.com/office/drawing/2014/main" id="{0A5FFA4D-D61B-4DDB-85BD-B621818E3FC7}"/>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62" name="object 44">
                <a:extLst>
                  <a:ext uri="{FF2B5EF4-FFF2-40B4-BE49-F238E27FC236}">
                    <a16:creationId xmlns:a16="http://schemas.microsoft.com/office/drawing/2014/main" id="{618008F1-9D92-4DDC-986B-8CE38DAC4591}"/>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63" name="object 45">
                <a:extLst>
                  <a:ext uri="{FF2B5EF4-FFF2-40B4-BE49-F238E27FC236}">
                    <a16:creationId xmlns:a16="http://schemas.microsoft.com/office/drawing/2014/main" id="{FA844CB3-4065-4F15-A7DB-BC837CEC2996}"/>
                  </a:ext>
                </a:extLst>
              </p:cNvPr>
              <p:cNvPicPr/>
              <p:nvPr/>
            </p:nvPicPr>
            <p:blipFill>
              <a:blip r:embed="rId11" cstate="print"/>
              <a:stretch>
                <a:fillRect/>
              </a:stretch>
            </p:blipFill>
            <p:spPr>
              <a:xfrm>
                <a:off x="10925962" y="472221"/>
                <a:ext cx="103212" cy="119964"/>
              </a:xfrm>
              <a:prstGeom prst="rect">
                <a:avLst/>
              </a:prstGeom>
            </p:spPr>
          </p:pic>
          <p:sp>
            <p:nvSpPr>
              <p:cNvPr id="64" name="object 46">
                <a:extLst>
                  <a:ext uri="{FF2B5EF4-FFF2-40B4-BE49-F238E27FC236}">
                    <a16:creationId xmlns:a16="http://schemas.microsoft.com/office/drawing/2014/main" id="{D7D57A57-C4AF-422D-ADDD-1B3AB9854446}"/>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65" name="object 47">
                <a:extLst>
                  <a:ext uri="{FF2B5EF4-FFF2-40B4-BE49-F238E27FC236}">
                    <a16:creationId xmlns:a16="http://schemas.microsoft.com/office/drawing/2014/main" id="{9E0D3F03-45C9-4976-B22F-624B269E6048}"/>
                  </a:ext>
                </a:extLst>
              </p:cNvPr>
              <p:cNvPicPr/>
              <p:nvPr/>
            </p:nvPicPr>
            <p:blipFill>
              <a:blip r:embed="rId12" cstate="print"/>
              <a:stretch>
                <a:fillRect/>
              </a:stretch>
            </p:blipFill>
            <p:spPr>
              <a:xfrm>
                <a:off x="194951" y="260619"/>
                <a:ext cx="582104" cy="494753"/>
              </a:xfrm>
              <a:prstGeom prst="rect">
                <a:avLst/>
              </a:prstGeom>
            </p:spPr>
          </p:pic>
          <p:pic>
            <p:nvPicPr>
              <p:cNvPr id="66" name="object 48">
                <a:extLst>
                  <a:ext uri="{FF2B5EF4-FFF2-40B4-BE49-F238E27FC236}">
                    <a16:creationId xmlns:a16="http://schemas.microsoft.com/office/drawing/2014/main" id="{8DA1840A-15F3-4236-A7EC-62F74DB9E0C9}"/>
                  </a:ext>
                </a:extLst>
              </p:cNvPr>
              <p:cNvPicPr/>
              <p:nvPr/>
            </p:nvPicPr>
            <p:blipFill>
              <a:blip r:embed="rId13" cstate="print"/>
              <a:stretch>
                <a:fillRect/>
              </a:stretch>
            </p:blipFill>
            <p:spPr>
              <a:xfrm>
                <a:off x="186258" y="251942"/>
                <a:ext cx="599490" cy="512114"/>
              </a:xfrm>
              <a:prstGeom prst="rect">
                <a:avLst/>
              </a:prstGeom>
            </p:spPr>
          </p:pic>
        </p:grpSp>
      </p:grpSp>
      <p:pic>
        <p:nvPicPr>
          <p:cNvPr id="3" name="図 2" descr="QR コード">
            <a:extLst>
              <a:ext uri="{FF2B5EF4-FFF2-40B4-BE49-F238E27FC236}">
                <a16:creationId xmlns:a16="http://schemas.microsoft.com/office/drawing/2014/main" id="{AA8B147D-850E-B9E2-A026-8C4171DED8F0}"/>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344123" y="4523323"/>
            <a:ext cx="1260000" cy="1260000"/>
          </a:xfrm>
          <a:prstGeom prst="rect">
            <a:avLst/>
          </a:prstGeom>
        </p:spPr>
      </p:pic>
      <p:pic>
        <p:nvPicPr>
          <p:cNvPr id="13" name="図 12" descr="QR コード">
            <a:extLst>
              <a:ext uri="{FF2B5EF4-FFF2-40B4-BE49-F238E27FC236}">
                <a16:creationId xmlns:a16="http://schemas.microsoft.com/office/drawing/2014/main" id="{FFF41492-1486-07F8-A3CB-D88758903D7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995897" y="4487323"/>
            <a:ext cx="1332000" cy="1332000"/>
          </a:xfrm>
          <a:prstGeom prst="rect">
            <a:avLst/>
          </a:prstGeom>
        </p:spPr>
      </p:pic>
      <p:pic>
        <p:nvPicPr>
          <p:cNvPr id="68" name="図 67" descr="QR コード&#10;&#10;AI 生成コンテンツは誤りを含む可能性があります。">
            <a:extLst>
              <a:ext uri="{FF2B5EF4-FFF2-40B4-BE49-F238E27FC236}">
                <a16:creationId xmlns:a16="http://schemas.microsoft.com/office/drawing/2014/main" id="{DAF26C1A-A676-307A-A04B-B6A9F225781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660307" y="4487323"/>
            <a:ext cx="1332000" cy="1332000"/>
          </a:xfrm>
          <a:prstGeom prst="rect">
            <a:avLst/>
          </a:prstGeom>
        </p:spPr>
      </p:pic>
    </p:spTree>
    <p:extLst>
      <p:ext uri="{BB962C8B-B14F-4D97-AF65-F5344CB8AC3E}">
        <p14:creationId xmlns:p14="http://schemas.microsoft.com/office/powerpoint/2010/main" val="34515490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10E23C-B836-1977-DAFF-27C8513FE4B3}"/>
            </a:ext>
          </a:extLst>
        </p:cNvPr>
        <p:cNvGrpSpPr/>
        <p:nvPr/>
      </p:nvGrpSpPr>
      <p:grpSpPr>
        <a:xfrm>
          <a:off x="0" y="0"/>
          <a:ext cx="0" cy="0"/>
          <a:chOff x="0" y="0"/>
          <a:chExt cx="0" cy="0"/>
        </a:xfrm>
      </p:grpSpPr>
      <p:sp>
        <p:nvSpPr>
          <p:cNvPr id="3" name="正方形/長方形 2">
            <a:extLst>
              <a:ext uri="{FF2B5EF4-FFF2-40B4-BE49-F238E27FC236}">
                <a16:creationId xmlns:a16="http://schemas.microsoft.com/office/drawing/2014/main" id="{373EA4DB-5669-B054-B36C-C5440377734A}"/>
              </a:ext>
            </a:extLst>
          </p:cNvPr>
          <p:cNvSpPr/>
          <p:nvPr/>
        </p:nvSpPr>
        <p:spPr>
          <a:xfrm>
            <a:off x="826265" y="1144523"/>
            <a:ext cx="10682633" cy="538916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開発元：</a:t>
            </a:r>
            <a:r>
              <a:rPr lang="en-US" altLang="ja-JP" sz="2000" dirty="0">
                <a:solidFill>
                  <a:schemeClr val="tx1"/>
                </a:solidFill>
                <a:latin typeface="HG丸ｺﾞｼｯｸM-PRO" panose="020F0600000000000000" pitchFamily="50" charset="-128"/>
                <a:ea typeface="HG丸ｺﾞｼｯｸM-PRO" panose="020F0600000000000000" pitchFamily="50" charset="-128"/>
              </a:rPr>
              <a:t>Open AI</a:t>
            </a:r>
            <a:endParaRPr kumimoji="1" lang="en-US" altLang="ja-JP" sz="2000" dirty="0">
              <a:solidFill>
                <a:schemeClr val="tx1"/>
              </a:solidFill>
              <a:latin typeface="HG丸ｺﾞｼｯｸM-PRO" panose="020F0600000000000000" pitchFamily="50" charset="-128"/>
              <a:ea typeface="HG丸ｺﾞｼｯｸM-PRO" panose="020F0600000000000000" pitchFamily="50" charset="-128"/>
            </a:endParaRPr>
          </a:p>
          <a:p>
            <a:pPr>
              <a:lnSpc>
                <a:spcPts val="2300"/>
              </a:lnSpc>
              <a:spcBef>
                <a:spcPts val="2000"/>
              </a:spcBef>
              <a:spcAft>
                <a:spcPts val="400"/>
              </a:spcAft>
            </a:pPr>
            <a:r>
              <a:rPr lang="ja-JP" altLang="en-US" sz="2000" dirty="0">
                <a:solidFill>
                  <a:schemeClr val="tx1"/>
                </a:solidFill>
                <a:latin typeface="HG丸ｺﾞｼｯｸM-PRO" panose="020F0600000000000000" pitchFamily="50" charset="-128"/>
                <a:ea typeface="HG丸ｺﾞｼｯｸM-PRO" panose="020F0600000000000000" pitchFamily="50" charset="-128"/>
              </a:rPr>
              <a:t>＜</a:t>
            </a:r>
            <a:r>
              <a:rPr lang="ja-JP" altLang="ja-JP" sz="2000" dirty="0">
                <a:solidFill>
                  <a:schemeClr val="tx1"/>
                </a:solidFill>
                <a:latin typeface="HG丸ｺﾞｼｯｸM-PRO" panose="020F0600000000000000" pitchFamily="50" charset="-128"/>
                <a:ea typeface="HG丸ｺﾞｼｯｸM-PRO" panose="020F0600000000000000" pitchFamily="50" charset="-128"/>
              </a:rPr>
              <a:t>主な用途</a:t>
            </a:r>
            <a:r>
              <a:rPr lang="ja-JP" altLang="en-US" sz="2000" dirty="0">
                <a:solidFill>
                  <a:schemeClr val="tx1"/>
                </a:solidFill>
                <a:latin typeface="HG丸ｺﾞｼｯｸM-PRO" panose="020F0600000000000000" pitchFamily="50" charset="-128"/>
                <a:ea typeface="HG丸ｺﾞｼｯｸM-PRO" panose="020F0600000000000000" pitchFamily="50" charset="-128"/>
              </a:rPr>
              <a:t>＞</a:t>
            </a:r>
            <a:endParaRPr lang="ja-JP" altLang="ja-JP" sz="2000" dirty="0">
              <a:solidFill>
                <a:schemeClr val="tx1"/>
              </a:solidFill>
              <a:latin typeface="HG丸ｺﾞｼｯｸM-PRO" panose="020F0600000000000000" pitchFamily="50" charset="-128"/>
              <a:ea typeface="HG丸ｺﾞｼｯｸM-PRO" panose="020F0600000000000000" pitchFamily="50" charset="-128"/>
            </a:endParaRPr>
          </a:p>
          <a:p>
            <a:pPr lvl="0">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・文書作成、要約、アイデア出し</a:t>
            </a:r>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a:p>
            <a:pPr lvl="0">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・プログラミング補助（コード作成や修正）</a:t>
            </a:r>
            <a:br>
              <a:rPr lang="en-US" altLang="ja-JP" sz="2000" dirty="0">
                <a:solidFill>
                  <a:schemeClr val="tx1"/>
                </a:solidFill>
                <a:latin typeface="HG丸ｺﾞｼｯｸM-PRO" panose="020F0600000000000000" pitchFamily="50" charset="-128"/>
                <a:ea typeface="HG丸ｺﾞｼｯｸM-PRO" panose="020F0600000000000000" pitchFamily="50" charset="-128"/>
              </a:rPr>
            </a:br>
            <a:r>
              <a:rPr lang="ja-JP" altLang="en-US" sz="2000" dirty="0">
                <a:solidFill>
                  <a:schemeClr val="tx1"/>
                </a:solidFill>
                <a:latin typeface="HG丸ｺﾞｼｯｸM-PRO" panose="020F0600000000000000" pitchFamily="50" charset="-128"/>
                <a:ea typeface="HG丸ｺﾞｼｯｸM-PRO" panose="020F0600000000000000" pitchFamily="50" charset="-128"/>
              </a:rPr>
              <a:t>　・学習サポート（質問への回答、レポート作成の下書きなど）</a:t>
            </a:r>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a:p>
            <a:pPr lvl="0">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・会話型アシスタントとして情報整理や相談に対応</a:t>
            </a:r>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a:p>
            <a:pPr>
              <a:lnSpc>
                <a:spcPts val="2300"/>
              </a:lnSpc>
              <a:spcBef>
                <a:spcPts val="2000"/>
              </a:spcBef>
              <a:spcAft>
                <a:spcPts val="400"/>
              </a:spcAft>
            </a:pP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＜特　徴＞</a:t>
            </a:r>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・幅広い分野の知識を持ち、自然な会話が可能</a:t>
            </a:r>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・テキストだけでなく、画像や音声にも対応</a:t>
            </a:r>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・プラグイン機能や</a:t>
            </a:r>
            <a:r>
              <a:rPr lang="en-US" altLang="ja-JP" sz="2000" dirty="0">
                <a:solidFill>
                  <a:schemeClr val="tx1"/>
                </a:solidFill>
                <a:latin typeface="HG丸ｺﾞｼｯｸM-PRO" panose="020F0600000000000000" pitchFamily="50" charset="-128"/>
                <a:ea typeface="HG丸ｺﾞｼｯｸM-PRO" panose="020F0600000000000000" pitchFamily="50" charset="-128"/>
              </a:rPr>
              <a:t>API</a:t>
            </a:r>
            <a:r>
              <a:rPr lang="ja-JP" altLang="en-US" sz="2000" dirty="0">
                <a:solidFill>
                  <a:schemeClr val="tx1"/>
                </a:solidFill>
                <a:latin typeface="HG丸ｺﾞｼｯｸM-PRO" panose="020F0600000000000000" pitchFamily="50" charset="-128"/>
                <a:ea typeface="HG丸ｺﾞｼｯｸM-PRO" panose="020F0600000000000000" pitchFamily="50" charset="-128"/>
              </a:rPr>
              <a:t>を利用して、独自アプリの開発が可能</a:t>
            </a:r>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・プログラミングや文書作成など、学習支援に強み</a:t>
            </a:r>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a:p>
            <a:pPr lvl="0">
              <a:lnSpc>
                <a:spcPts val="2300"/>
              </a:lnSpc>
              <a:spcBef>
                <a:spcPts val="2000"/>
              </a:spcBef>
              <a:spcAft>
                <a:spcPts val="400"/>
              </a:spcAft>
            </a:pPr>
            <a:r>
              <a:rPr lang="ja-JP" altLang="en-US" sz="2000" dirty="0">
                <a:solidFill>
                  <a:schemeClr val="tx1"/>
                </a:solidFill>
                <a:latin typeface="HG丸ｺﾞｼｯｸM-PRO" panose="020F0600000000000000" pitchFamily="50" charset="-128"/>
                <a:ea typeface="HG丸ｺﾞｼｯｸM-PRO" panose="020F0600000000000000" pitchFamily="50" charset="-128"/>
              </a:rPr>
              <a:t>＜利用シーン＞</a:t>
            </a:r>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a:p>
            <a:pPr lvl="0">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・レポートや企画書の下書き作成</a:t>
            </a:r>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a:p>
            <a:pPr lvl="0">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・英文添削、翻訳の練習</a:t>
            </a:r>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a:p>
            <a:pPr lvl="0">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・プレゼン資料の構成アイデア作成</a:t>
            </a:r>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p:txBody>
      </p:sp>
      <p:grpSp>
        <p:nvGrpSpPr>
          <p:cNvPr id="54" name="グループ化 53">
            <a:extLst>
              <a:ext uri="{FF2B5EF4-FFF2-40B4-BE49-F238E27FC236}">
                <a16:creationId xmlns:a16="http://schemas.microsoft.com/office/drawing/2014/main" id="{EB898B6A-CFD9-4BCD-9F84-6B0B70FF3C47}"/>
              </a:ext>
            </a:extLst>
          </p:cNvPr>
          <p:cNvGrpSpPr/>
          <p:nvPr/>
        </p:nvGrpSpPr>
        <p:grpSpPr>
          <a:xfrm>
            <a:off x="0" y="-47041"/>
            <a:ext cx="12192001" cy="6905041"/>
            <a:chOff x="0" y="-47041"/>
            <a:chExt cx="12192001" cy="6905041"/>
          </a:xfrm>
        </p:grpSpPr>
        <p:pic>
          <p:nvPicPr>
            <p:cNvPr id="55" name="object 3">
              <a:extLst>
                <a:ext uri="{FF2B5EF4-FFF2-40B4-BE49-F238E27FC236}">
                  <a16:creationId xmlns:a16="http://schemas.microsoft.com/office/drawing/2014/main" id="{FFAD8B46-A491-439F-AD8B-73728ADFA037}"/>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56" name="正方形/長方形 55">
              <a:extLst>
                <a:ext uri="{FF2B5EF4-FFF2-40B4-BE49-F238E27FC236}">
                  <a16:creationId xmlns:a16="http://schemas.microsoft.com/office/drawing/2014/main" id="{155FFA87-4C07-4B3D-91A4-FB521C0DB39A}"/>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en-US" altLang="ja-JP" sz="3600" dirty="0" err="1">
                  <a:solidFill>
                    <a:schemeClr val="bg1"/>
                  </a:solidFill>
                  <a:latin typeface="HGSｺﾞｼｯｸE" panose="020B0900000000000000" pitchFamily="50" charset="-128"/>
                  <a:ea typeface="HGSｺﾞｼｯｸE" panose="020B0900000000000000" pitchFamily="50" charset="-128"/>
                </a:rPr>
                <a:t>ChatGPT</a:t>
              </a:r>
              <a:r>
                <a:rPr lang="ja-JP" altLang="en-US" sz="3600" dirty="0">
                  <a:solidFill>
                    <a:schemeClr val="bg1"/>
                  </a:solidFill>
                  <a:latin typeface="HGSｺﾞｼｯｸE" panose="020B0900000000000000" pitchFamily="50" charset="-128"/>
                  <a:ea typeface="HGSｺﾞｼｯｸE" panose="020B0900000000000000" pitchFamily="50" charset="-128"/>
                </a:rPr>
                <a:t>の特徴</a:t>
              </a:r>
            </a:p>
          </p:txBody>
        </p:sp>
        <p:pic>
          <p:nvPicPr>
            <p:cNvPr id="57" name="object 3">
              <a:extLst>
                <a:ext uri="{FF2B5EF4-FFF2-40B4-BE49-F238E27FC236}">
                  <a16:creationId xmlns:a16="http://schemas.microsoft.com/office/drawing/2014/main" id="{878387C0-5E34-40AE-AA57-E87A077CFC98}"/>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58" name="object 6">
              <a:extLst>
                <a:ext uri="{FF2B5EF4-FFF2-40B4-BE49-F238E27FC236}">
                  <a16:creationId xmlns:a16="http://schemas.microsoft.com/office/drawing/2014/main" id="{F3A2C23E-08CD-41D7-9242-FAC3A547B6E3}"/>
                </a:ext>
              </a:extLst>
            </p:cNvPr>
            <p:cNvGrpSpPr/>
            <p:nvPr/>
          </p:nvGrpSpPr>
          <p:grpSpPr>
            <a:xfrm>
              <a:off x="131445" y="203359"/>
              <a:ext cx="11929110" cy="657225"/>
              <a:chOff x="186258" y="210936"/>
              <a:chExt cx="11929110" cy="657225"/>
            </a:xfrm>
          </p:grpSpPr>
          <p:sp>
            <p:nvSpPr>
              <p:cNvPr id="59" name="object 7">
                <a:extLst>
                  <a:ext uri="{FF2B5EF4-FFF2-40B4-BE49-F238E27FC236}">
                    <a16:creationId xmlns:a16="http://schemas.microsoft.com/office/drawing/2014/main" id="{FB12D7E6-EB1F-4A99-BBE2-4D2FE0E38897}"/>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60" name="object 8">
                <a:extLst>
                  <a:ext uri="{FF2B5EF4-FFF2-40B4-BE49-F238E27FC236}">
                    <a16:creationId xmlns:a16="http://schemas.microsoft.com/office/drawing/2014/main" id="{98D4CAE7-F021-43C3-9845-68CC7B376C0E}"/>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61" name="object 9">
                <a:extLst>
                  <a:ext uri="{FF2B5EF4-FFF2-40B4-BE49-F238E27FC236}">
                    <a16:creationId xmlns:a16="http://schemas.microsoft.com/office/drawing/2014/main" id="{74FB5DDA-035B-452C-A074-8E5467809C4E}"/>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62" name="object 10">
                <a:extLst>
                  <a:ext uri="{FF2B5EF4-FFF2-40B4-BE49-F238E27FC236}">
                    <a16:creationId xmlns:a16="http://schemas.microsoft.com/office/drawing/2014/main" id="{89812A42-863A-4911-B171-3B68657EC090}"/>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63" name="object 11">
                <a:extLst>
                  <a:ext uri="{FF2B5EF4-FFF2-40B4-BE49-F238E27FC236}">
                    <a16:creationId xmlns:a16="http://schemas.microsoft.com/office/drawing/2014/main" id="{B57291A5-90E9-4091-A0B9-76ABC952CE08}"/>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64" name="object 12">
                <a:extLst>
                  <a:ext uri="{FF2B5EF4-FFF2-40B4-BE49-F238E27FC236}">
                    <a16:creationId xmlns:a16="http://schemas.microsoft.com/office/drawing/2014/main" id="{2DB6E095-1A8A-4AD4-8520-E5B032D6B28E}"/>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65" name="object 13">
                <a:extLst>
                  <a:ext uri="{FF2B5EF4-FFF2-40B4-BE49-F238E27FC236}">
                    <a16:creationId xmlns:a16="http://schemas.microsoft.com/office/drawing/2014/main" id="{8FD41E42-5A01-4D8C-928F-029357863F2A}"/>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66" name="object 14">
                <a:extLst>
                  <a:ext uri="{FF2B5EF4-FFF2-40B4-BE49-F238E27FC236}">
                    <a16:creationId xmlns:a16="http://schemas.microsoft.com/office/drawing/2014/main" id="{B6A33D67-2A1F-4255-B525-DE70F6FBDE53}"/>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67" name="object 15">
                <a:extLst>
                  <a:ext uri="{FF2B5EF4-FFF2-40B4-BE49-F238E27FC236}">
                    <a16:creationId xmlns:a16="http://schemas.microsoft.com/office/drawing/2014/main" id="{9993512F-C5D0-48FA-B27D-4FCFA5C16BF4}"/>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68" name="object 16">
                <a:extLst>
                  <a:ext uri="{FF2B5EF4-FFF2-40B4-BE49-F238E27FC236}">
                    <a16:creationId xmlns:a16="http://schemas.microsoft.com/office/drawing/2014/main" id="{BB479BBF-B41D-4385-8F67-434C2F9F9415}"/>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69" name="object 17">
                <a:extLst>
                  <a:ext uri="{FF2B5EF4-FFF2-40B4-BE49-F238E27FC236}">
                    <a16:creationId xmlns:a16="http://schemas.microsoft.com/office/drawing/2014/main" id="{8399DA7A-2446-4DD4-8560-5FE892DEE478}"/>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70" name="object 18">
                <a:extLst>
                  <a:ext uri="{FF2B5EF4-FFF2-40B4-BE49-F238E27FC236}">
                    <a16:creationId xmlns:a16="http://schemas.microsoft.com/office/drawing/2014/main" id="{91227487-C9EC-46C7-9E61-67E130D51CE9}"/>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71" name="object 19">
                <a:extLst>
                  <a:ext uri="{FF2B5EF4-FFF2-40B4-BE49-F238E27FC236}">
                    <a16:creationId xmlns:a16="http://schemas.microsoft.com/office/drawing/2014/main" id="{94AF8036-C28C-4A79-A9D4-672B15DB7C38}"/>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72" name="object 20">
                <a:extLst>
                  <a:ext uri="{FF2B5EF4-FFF2-40B4-BE49-F238E27FC236}">
                    <a16:creationId xmlns:a16="http://schemas.microsoft.com/office/drawing/2014/main" id="{284AF944-8906-4EB6-8619-2418240600B9}"/>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73" name="object 21">
                <a:extLst>
                  <a:ext uri="{FF2B5EF4-FFF2-40B4-BE49-F238E27FC236}">
                    <a16:creationId xmlns:a16="http://schemas.microsoft.com/office/drawing/2014/main" id="{11644972-CD72-4684-BA4E-9EA4E5AF1EE6}"/>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74" name="object 22">
                <a:extLst>
                  <a:ext uri="{FF2B5EF4-FFF2-40B4-BE49-F238E27FC236}">
                    <a16:creationId xmlns:a16="http://schemas.microsoft.com/office/drawing/2014/main" id="{3B3C523A-7F73-4611-B225-1AF46F501692}"/>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75" name="object 23">
                <a:extLst>
                  <a:ext uri="{FF2B5EF4-FFF2-40B4-BE49-F238E27FC236}">
                    <a16:creationId xmlns:a16="http://schemas.microsoft.com/office/drawing/2014/main" id="{B459B54C-5EF2-46D6-9E3C-EB65BD86A469}"/>
                  </a:ext>
                </a:extLst>
              </p:cNvPr>
              <p:cNvPicPr/>
              <p:nvPr/>
            </p:nvPicPr>
            <p:blipFill>
              <a:blip r:embed="rId4" cstate="print"/>
              <a:stretch>
                <a:fillRect/>
              </a:stretch>
            </p:blipFill>
            <p:spPr>
              <a:xfrm>
                <a:off x="12026795" y="575918"/>
                <a:ext cx="88216" cy="97080"/>
              </a:xfrm>
              <a:prstGeom prst="rect">
                <a:avLst/>
              </a:prstGeom>
            </p:spPr>
          </p:pic>
          <p:sp>
            <p:nvSpPr>
              <p:cNvPr id="76" name="object 24">
                <a:extLst>
                  <a:ext uri="{FF2B5EF4-FFF2-40B4-BE49-F238E27FC236}">
                    <a16:creationId xmlns:a16="http://schemas.microsoft.com/office/drawing/2014/main" id="{2F9FC139-563A-4AB5-8B1B-D62C3D624442}"/>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77" name="object 25">
                <a:extLst>
                  <a:ext uri="{FF2B5EF4-FFF2-40B4-BE49-F238E27FC236}">
                    <a16:creationId xmlns:a16="http://schemas.microsoft.com/office/drawing/2014/main" id="{D301C3D5-27E4-4053-8635-7187B0C6E785}"/>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78" name="object 26">
                <a:extLst>
                  <a:ext uri="{FF2B5EF4-FFF2-40B4-BE49-F238E27FC236}">
                    <a16:creationId xmlns:a16="http://schemas.microsoft.com/office/drawing/2014/main" id="{0C414FA1-F750-4618-8924-AFE8680285A7}"/>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79" name="object 27">
                <a:extLst>
                  <a:ext uri="{FF2B5EF4-FFF2-40B4-BE49-F238E27FC236}">
                    <a16:creationId xmlns:a16="http://schemas.microsoft.com/office/drawing/2014/main" id="{F35DA2DD-91CE-48DC-A811-55EF5686611A}"/>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80" name="object 28">
                <a:extLst>
                  <a:ext uri="{FF2B5EF4-FFF2-40B4-BE49-F238E27FC236}">
                    <a16:creationId xmlns:a16="http://schemas.microsoft.com/office/drawing/2014/main" id="{E8C14ACA-105D-40CF-A807-0D8D6EB3A94B}"/>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81" name="object 29">
                <a:extLst>
                  <a:ext uri="{FF2B5EF4-FFF2-40B4-BE49-F238E27FC236}">
                    <a16:creationId xmlns:a16="http://schemas.microsoft.com/office/drawing/2014/main" id="{96EE9E4D-A0E2-437B-83FF-86C612347858}"/>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82" name="object 30">
                <a:extLst>
                  <a:ext uri="{FF2B5EF4-FFF2-40B4-BE49-F238E27FC236}">
                    <a16:creationId xmlns:a16="http://schemas.microsoft.com/office/drawing/2014/main" id="{3D67EA45-C7CD-4BA0-B373-CC771A0E1043}"/>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83" name="object 31">
                <a:extLst>
                  <a:ext uri="{FF2B5EF4-FFF2-40B4-BE49-F238E27FC236}">
                    <a16:creationId xmlns:a16="http://schemas.microsoft.com/office/drawing/2014/main" id="{ECEDB5E5-15F8-4905-96D3-A73585033B6D}"/>
                  </a:ext>
                </a:extLst>
              </p:cNvPr>
              <p:cNvPicPr/>
              <p:nvPr/>
            </p:nvPicPr>
            <p:blipFill>
              <a:blip r:embed="rId5" cstate="print"/>
              <a:stretch>
                <a:fillRect/>
              </a:stretch>
            </p:blipFill>
            <p:spPr>
              <a:xfrm>
                <a:off x="10546225" y="211835"/>
                <a:ext cx="139128" cy="139128"/>
              </a:xfrm>
              <a:prstGeom prst="rect">
                <a:avLst/>
              </a:prstGeom>
            </p:spPr>
          </p:pic>
          <p:pic>
            <p:nvPicPr>
              <p:cNvPr id="84" name="object 32">
                <a:extLst>
                  <a:ext uri="{FF2B5EF4-FFF2-40B4-BE49-F238E27FC236}">
                    <a16:creationId xmlns:a16="http://schemas.microsoft.com/office/drawing/2014/main" id="{4FBE9893-0EBC-4FAB-A988-A9B19705CA72}"/>
                  </a:ext>
                </a:extLst>
              </p:cNvPr>
              <p:cNvPicPr/>
              <p:nvPr/>
            </p:nvPicPr>
            <p:blipFill>
              <a:blip r:embed="rId6" cstate="print"/>
              <a:stretch>
                <a:fillRect/>
              </a:stretch>
            </p:blipFill>
            <p:spPr>
              <a:xfrm>
                <a:off x="9828669" y="360944"/>
                <a:ext cx="244449" cy="244449"/>
              </a:xfrm>
              <a:prstGeom prst="rect">
                <a:avLst/>
              </a:prstGeom>
            </p:spPr>
          </p:pic>
          <p:sp>
            <p:nvSpPr>
              <p:cNvPr id="85" name="object 33">
                <a:extLst>
                  <a:ext uri="{FF2B5EF4-FFF2-40B4-BE49-F238E27FC236}">
                    <a16:creationId xmlns:a16="http://schemas.microsoft.com/office/drawing/2014/main" id="{426DC919-17D0-4C0F-B0EC-548014611993}"/>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86" name="object 34">
                <a:extLst>
                  <a:ext uri="{FF2B5EF4-FFF2-40B4-BE49-F238E27FC236}">
                    <a16:creationId xmlns:a16="http://schemas.microsoft.com/office/drawing/2014/main" id="{2D50D93B-80C5-48DF-821D-15CE60282741}"/>
                  </a:ext>
                </a:extLst>
              </p:cNvPr>
              <p:cNvPicPr/>
              <p:nvPr/>
            </p:nvPicPr>
            <p:blipFill>
              <a:blip r:embed="rId7" cstate="print"/>
              <a:stretch>
                <a:fillRect/>
              </a:stretch>
            </p:blipFill>
            <p:spPr>
              <a:xfrm>
                <a:off x="9688294" y="622557"/>
                <a:ext cx="160297" cy="160395"/>
              </a:xfrm>
              <a:prstGeom prst="rect">
                <a:avLst/>
              </a:prstGeom>
            </p:spPr>
          </p:pic>
          <p:sp>
            <p:nvSpPr>
              <p:cNvPr id="87" name="object 35">
                <a:extLst>
                  <a:ext uri="{FF2B5EF4-FFF2-40B4-BE49-F238E27FC236}">
                    <a16:creationId xmlns:a16="http://schemas.microsoft.com/office/drawing/2014/main" id="{870628F8-904B-4BA0-922D-C68741F0E19C}"/>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88" name="object 36">
                <a:extLst>
                  <a:ext uri="{FF2B5EF4-FFF2-40B4-BE49-F238E27FC236}">
                    <a16:creationId xmlns:a16="http://schemas.microsoft.com/office/drawing/2014/main" id="{F790D3E2-746D-4DA8-ACBD-AA319F58663A}"/>
                  </a:ext>
                </a:extLst>
              </p:cNvPr>
              <p:cNvPicPr/>
              <p:nvPr/>
            </p:nvPicPr>
            <p:blipFill>
              <a:blip r:embed="rId8" cstate="print"/>
              <a:stretch>
                <a:fillRect/>
              </a:stretch>
            </p:blipFill>
            <p:spPr>
              <a:xfrm>
                <a:off x="9648025" y="373900"/>
                <a:ext cx="90690" cy="68618"/>
              </a:xfrm>
              <a:prstGeom prst="rect">
                <a:avLst/>
              </a:prstGeom>
            </p:spPr>
          </p:pic>
          <p:sp>
            <p:nvSpPr>
              <p:cNvPr id="89" name="object 37">
                <a:extLst>
                  <a:ext uri="{FF2B5EF4-FFF2-40B4-BE49-F238E27FC236}">
                    <a16:creationId xmlns:a16="http://schemas.microsoft.com/office/drawing/2014/main" id="{DF4B7A58-B651-44D8-893F-D905882F3851}"/>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90" name="object 38">
                <a:extLst>
                  <a:ext uri="{FF2B5EF4-FFF2-40B4-BE49-F238E27FC236}">
                    <a16:creationId xmlns:a16="http://schemas.microsoft.com/office/drawing/2014/main" id="{E80538B6-F420-4E59-ADF5-01F82FE53DEC}"/>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91" name="object 39">
                <a:extLst>
                  <a:ext uri="{FF2B5EF4-FFF2-40B4-BE49-F238E27FC236}">
                    <a16:creationId xmlns:a16="http://schemas.microsoft.com/office/drawing/2014/main" id="{301F38D8-7B8D-4E41-9C20-9323A720D28B}"/>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92" name="object 40">
                <a:extLst>
                  <a:ext uri="{FF2B5EF4-FFF2-40B4-BE49-F238E27FC236}">
                    <a16:creationId xmlns:a16="http://schemas.microsoft.com/office/drawing/2014/main" id="{B57E374C-1251-4776-9B12-6C5BBCC79E11}"/>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93" name="object 41">
                <a:extLst>
                  <a:ext uri="{FF2B5EF4-FFF2-40B4-BE49-F238E27FC236}">
                    <a16:creationId xmlns:a16="http://schemas.microsoft.com/office/drawing/2014/main" id="{BCE89565-B7AE-483C-B716-D78D643A052F}"/>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94" name="object 42">
                <a:extLst>
                  <a:ext uri="{FF2B5EF4-FFF2-40B4-BE49-F238E27FC236}">
                    <a16:creationId xmlns:a16="http://schemas.microsoft.com/office/drawing/2014/main" id="{79895C88-3CA2-4B23-A295-CA6AFF36B5E6}"/>
                  </a:ext>
                </a:extLst>
              </p:cNvPr>
              <p:cNvPicPr/>
              <p:nvPr/>
            </p:nvPicPr>
            <p:blipFill>
              <a:blip r:embed="rId9" cstate="print"/>
              <a:stretch>
                <a:fillRect/>
              </a:stretch>
            </p:blipFill>
            <p:spPr>
              <a:xfrm>
                <a:off x="10771367" y="253872"/>
                <a:ext cx="383006" cy="322630"/>
              </a:xfrm>
              <a:prstGeom prst="rect">
                <a:avLst/>
              </a:prstGeom>
            </p:spPr>
          </p:pic>
          <p:sp>
            <p:nvSpPr>
              <p:cNvPr id="95" name="object 43">
                <a:extLst>
                  <a:ext uri="{FF2B5EF4-FFF2-40B4-BE49-F238E27FC236}">
                    <a16:creationId xmlns:a16="http://schemas.microsoft.com/office/drawing/2014/main" id="{A8E97467-A629-4DCD-B338-DE5533996A3D}"/>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96" name="object 44">
                <a:extLst>
                  <a:ext uri="{FF2B5EF4-FFF2-40B4-BE49-F238E27FC236}">
                    <a16:creationId xmlns:a16="http://schemas.microsoft.com/office/drawing/2014/main" id="{CC815BD9-7BFA-43B4-8ABC-3E31EE3013D6}"/>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97" name="object 45">
                <a:extLst>
                  <a:ext uri="{FF2B5EF4-FFF2-40B4-BE49-F238E27FC236}">
                    <a16:creationId xmlns:a16="http://schemas.microsoft.com/office/drawing/2014/main" id="{1FB230CB-C2B5-46CE-B019-E91983089411}"/>
                  </a:ext>
                </a:extLst>
              </p:cNvPr>
              <p:cNvPicPr/>
              <p:nvPr/>
            </p:nvPicPr>
            <p:blipFill>
              <a:blip r:embed="rId10" cstate="print"/>
              <a:stretch>
                <a:fillRect/>
              </a:stretch>
            </p:blipFill>
            <p:spPr>
              <a:xfrm>
                <a:off x="10925962" y="472221"/>
                <a:ext cx="103212" cy="119964"/>
              </a:xfrm>
              <a:prstGeom prst="rect">
                <a:avLst/>
              </a:prstGeom>
            </p:spPr>
          </p:pic>
          <p:sp>
            <p:nvSpPr>
              <p:cNvPr id="98" name="object 46">
                <a:extLst>
                  <a:ext uri="{FF2B5EF4-FFF2-40B4-BE49-F238E27FC236}">
                    <a16:creationId xmlns:a16="http://schemas.microsoft.com/office/drawing/2014/main" id="{9969DD6B-8F1A-45DE-B43A-A33288969EDE}"/>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99" name="object 47">
                <a:extLst>
                  <a:ext uri="{FF2B5EF4-FFF2-40B4-BE49-F238E27FC236}">
                    <a16:creationId xmlns:a16="http://schemas.microsoft.com/office/drawing/2014/main" id="{86BFBA1D-199F-41C7-BCD4-5FA20E97C775}"/>
                  </a:ext>
                </a:extLst>
              </p:cNvPr>
              <p:cNvPicPr/>
              <p:nvPr/>
            </p:nvPicPr>
            <p:blipFill>
              <a:blip r:embed="rId11" cstate="print"/>
              <a:stretch>
                <a:fillRect/>
              </a:stretch>
            </p:blipFill>
            <p:spPr>
              <a:xfrm>
                <a:off x="194951" y="260619"/>
                <a:ext cx="582104" cy="494753"/>
              </a:xfrm>
              <a:prstGeom prst="rect">
                <a:avLst/>
              </a:prstGeom>
            </p:spPr>
          </p:pic>
          <p:pic>
            <p:nvPicPr>
              <p:cNvPr id="100" name="object 48">
                <a:extLst>
                  <a:ext uri="{FF2B5EF4-FFF2-40B4-BE49-F238E27FC236}">
                    <a16:creationId xmlns:a16="http://schemas.microsoft.com/office/drawing/2014/main" id="{2FCD5CEC-3F98-428B-A20F-CB7146EF8BBB}"/>
                  </a:ext>
                </a:extLst>
              </p:cNvPr>
              <p:cNvPicPr/>
              <p:nvPr/>
            </p:nvPicPr>
            <p:blipFill>
              <a:blip r:embed="rId12" cstate="print"/>
              <a:stretch>
                <a:fillRect/>
              </a:stretch>
            </p:blipFill>
            <p:spPr>
              <a:xfrm>
                <a:off x="186258" y="251942"/>
                <a:ext cx="599490" cy="512114"/>
              </a:xfrm>
              <a:prstGeom prst="rect">
                <a:avLst/>
              </a:prstGeom>
            </p:spPr>
          </p:pic>
        </p:grpSp>
      </p:grpSp>
    </p:spTree>
    <p:extLst>
      <p:ext uri="{BB962C8B-B14F-4D97-AF65-F5344CB8AC3E}">
        <p14:creationId xmlns:p14="http://schemas.microsoft.com/office/powerpoint/2010/main" val="22478430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6D479C-5BE4-4FD9-7C81-D2432F1022DE}"/>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7E6C952A-AD50-433A-8153-7A269786E733}"/>
              </a:ext>
            </a:extLst>
          </p:cNvPr>
          <p:cNvGrpSpPr/>
          <p:nvPr/>
        </p:nvGrpSpPr>
        <p:grpSpPr>
          <a:xfrm>
            <a:off x="6438165" y="3373245"/>
            <a:ext cx="4899414" cy="2891758"/>
            <a:chOff x="6438165" y="3429000"/>
            <a:chExt cx="4899414" cy="2891758"/>
          </a:xfrm>
        </p:grpSpPr>
        <p:pic>
          <p:nvPicPr>
            <p:cNvPr id="8" name="図 7">
              <a:extLst>
                <a:ext uri="{FF2B5EF4-FFF2-40B4-BE49-F238E27FC236}">
                  <a16:creationId xmlns:a16="http://schemas.microsoft.com/office/drawing/2014/main" id="{0E005545-7C53-A046-1252-FDA915F5D2BF}"/>
                </a:ext>
              </a:extLst>
            </p:cNvPr>
            <p:cNvPicPr>
              <a:picLocks noChangeAspect="1"/>
            </p:cNvPicPr>
            <p:nvPr/>
          </p:nvPicPr>
          <p:blipFill>
            <a:blip r:embed="rId3"/>
            <a:stretch>
              <a:fillRect/>
            </a:stretch>
          </p:blipFill>
          <p:spPr>
            <a:xfrm>
              <a:off x="6438165" y="3429000"/>
              <a:ext cx="4899414" cy="2891758"/>
            </a:xfrm>
            <a:prstGeom prst="rect">
              <a:avLst/>
            </a:prstGeom>
            <a:ln>
              <a:solidFill>
                <a:schemeClr val="tx1"/>
              </a:solidFill>
            </a:ln>
          </p:spPr>
        </p:pic>
        <p:sp>
          <p:nvSpPr>
            <p:cNvPr id="9" name="吹き出し: 四角形 8">
              <a:extLst>
                <a:ext uri="{FF2B5EF4-FFF2-40B4-BE49-F238E27FC236}">
                  <a16:creationId xmlns:a16="http://schemas.microsoft.com/office/drawing/2014/main" id="{7AD77F7C-614D-01A5-0707-7B85FB6B8B1A}"/>
                </a:ext>
              </a:extLst>
            </p:cNvPr>
            <p:cNvSpPr/>
            <p:nvPr/>
          </p:nvSpPr>
          <p:spPr>
            <a:xfrm>
              <a:off x="8495071" y="3826532"/>
              <a:ext cx="2293982" cy="356584"/>
            </a:xfrm>
            <a:prstGeom prst="wedgeRectCallout">
              <a:avLst>
                <a:gd name="adj1" fmla="val 60139"/>
                <a:gd name="adj2" fmla="val -59341"/>
              </a:avLst>
            </a:prstGeom>
            <a:solidFill>
              <a:schemeClr val="bg1"/>
            </a:solidFill>
            <a:ln w="28575">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solidFill>
                  <a:latin typeface="HG丸ｺﾞｼｯｸM-PRO" panose="020F0600000000000000" pitchFamily="50" charset="-128"/>
                  <a:ea typeface="HG丸ｺﾞｼｯｸM-PRO" panose="020F0600000000000000" pitchFamily="50" charset="-128"/>
                </a:rPr>
                <a:t>ログイン画面から登録</a:t>
              </a:r>
              <a:endParaRPr kumimoji="1" lang="ja-JP" altLang="en-US" sz="1600" dirty="0">
                <a:solidFill>
                  <a:schemeClr val="tx1"/>
                </a:solidFill>
                <a:latin typeface="HG丸ｺﾞｼｯｸM-PRO" panose="020F0600000000000000" pitchFamily="50" charset="-128"/>
                <a:ea typeface="HG丸ｺﾞｼｯｸM-PRO" panose="020F0600000000000000" pitchFamily="50" charset="-128"/>
              </a:endParaRPr>
            </a:p>
          </p:txBody>
        </p:sp>
      </p:grpSp>
      <p:grpSp>
        <p:nvGrpSpPr>
          <p:cNvPr id="4" name="グループ化 3">
            <a:extLst>
              <a:ext uri="{FF2B5EF4-FFF2-40B4-BE49-F238E27FC236}">
                <a16:creationId xmlns:a16="http://schemas.microsoft.com/office/drawing/2014/main" id="{1D521804-D0A2-4574-8ADA-906025093430}"/>
              </a:ext>
            </a:extLst>
          </p:cNvPr>
          <p:cNvGrpSpPr/>
          <p:nvPr/>
        </p:nvGrpSpPr>
        <p:grpSpPr>
          <a:xfrm>
            <a:off x="979292" y="3749729"/>
            <a:ext cx="5254360" cy="2236724"/>
            <a:chOff x="979292" y="3805484"/>
            <a:chExt cx="5254360" cy="2236724"/>
          </a:xfrm>
        </p:grpSpPr>
        <p:sp>
          <p:nvSpPr>
            <p:cNvPr id="13" name="正方形/長方形 12">
              <a:extLst>
                <a:ext uri="{FF2B5EF4-FFF2-40B4-BE49-F238E27FC236}">
                  <a16:creationId xmlns:a16="http://schemas.microsoft.com/office/drawing/2014/main" id="{6DFE6E85-C3B0-0EB5-41BF-167BD2C14A83}"/>
                </a:ext>
              </a:extLst>
            </p:cNvPr>
            <p:cNvSpPr/>
            <p:nvPr/>
          </p:nvSpPr>
          <p:spPr>
            <a:xfrm>
              <a:off x="979292" y="3805484"/>
              <a:ext cx="5254360" cy="2236724"/>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965680B7-D31F-402A-BFEF-98F521705A1B}"/>
                </a:ext>
              </a:extLst>
            </p:cNvPr>
            <p:cNvSpPr txBox="1"/>
            <p:nvPr/>
          </p:nvSpPr>
          <p:spPr>
            <a:xfrm>
              <a:off x="1364871" y="3967939"/>
              <a:ext cx="1111046" cy="400110"/>
            </a:xfrm>
            <a:prstGeom prst="rect">
              <a:avLst/>
            </a:prstGeom>
            <a:noFill/>
          </p:spPr>
          <p:txBody>
            <a:bodyPr wrap="square" rtlCol="0">
              <a:spAutoFit/>
            </a:bodyPr>
            <a:lstStyle/>
            <a:p>
              <a:pPr algn="ctr"/>
              <a:r>
                <a:rPr kumimoji="1" lang="en-US" altLang="ja-JP" sz="2000" dirty="0">
                  <a:latin typeface="HGPｺﾞｼｯｸE" panose="020B0900000000000000" pitchFamily="50" charset="-128"/>
                  <a:ea typeface="HGPｺﾞｼｯｸE" panose="020B0900000000000000" pitchFamily="50" charset="-128"/>
                </a:rPr>
                <a:t>Web</a:t>
              </a:r>
              <a:r>
                <a:rPr kumimoji="1" lang="ja-JP" altLang="en-US" sz="2000" dirty="0">
                  <a:latin typeface="HGPｺﾞｼｯｸE" panose="020B0900000000000000" pitchFamily="50" charset="-128"/>
                  <a:ea typeface="HGPｺﾞｼｯｸE" panose="020B0900000000000000" pitchFamily="50" charset="-128"/>
                </a:rPr>
                <a:t>版　　</a:t>
              </a:r>
            </a:p>
          </p:txBody>
        </p:sp>
        <p:sp>
          <p:nvSpPr>
            <p:cNvPr id="16" name="テキスト ボックス 15">
              <a:extLst>
                <a:ext uri="{FF2B5EF4-FFF2-40B4-BE49-F238E27FC236}">
                  <a16:creationId xmlns:a16="http://schemas.microsoft.com/office/drawing/2014/main" id="{E313D4B5-CF07-98D0-75C6-69DF6D2E4402}"/>
                </a:ext>
              </a:extLst>
            </p:cNvPr>
            <p:cNvSpPr txBox="1"/>
            <p:nvPr/>
          </p:nvSpPr>
          <p:spPr>
            <a:xfrm>
              <a:off x="4675161" y="3948818"/>
              <a:ext cx="1111046" cy="400110"/>
            </a:xfrm>
            <a:prstGeom prst="rect">
              <a:avLst/>
            </a:prstGeom>
            <a:noFill/>
          </p:spPr>
          <p:txBody>
            <a:bodyPr wrap="square" rtlCol="0">
              <a:spAutoFit/>
            </a:bodyPr>
            <a:lstStyle/>
            <a:p>
              <a:pPr algn="ctr"/>
              <a:r>
                <a:rPr lang="en-US" altLang="ja-JP" sz="2000" dirty="0">
                  <a:latin typeface="HGPｺﾞｼｯｸE" panose="020B0900000000000000" pitchFamily="50" charset="-128"/>
                  <a:ea typeface="HGPｺﾞｼｯｸE" panose="020B0900000000000000" pitchFamily="50" charset="-128"/>
                </a:rPr>
                <a:t>Android</a:t>
              </a:r>
              <a:r>
                <a:rPr kumimoji="1" lang="ja-JP" altLang="en-US" sz="2000" dirty="0">
                  <a:latin typeface="HGPｺﾞｼｯｸE" panose="020B0900000000000000" pitchFamily="50" charset="-128"/>
                  <a:ea typeface="HGPｺﾞｼｯｸE" panose="020B0900000000000000" pitchFamily="50" charset="-128"/>
                </a:rPr>
                <a:t>　　</a:t>
              </a:r>
            </a:p>
          </p:txBody>
        </p:sp>
        <p:sp>
          <p:nvSpPr>
            <p:cNvPr id="17" name="テキスト ボックス 16">
              <a:extLst>
                <a:ext uri="{FF2B5EF4-FFF2-40B4-BE49-F238E27FC236}">
                  <a16:creationId xmlns:a16="http://schemas.microsoft.com/office/drawing/2014/main" id="{4C25899D-98C2-0C55-EC5B-413C78CF8674}"/>
                </a:ext>
              </a:extLst>
            </p:cNvPr>
            <p:cNvSpPr txBox="1"/>
            <p:nvPr/>
          </p:nvSpPr>
          <p:spPr>
            <a:xfrm>
              <a:off x="2985073" y="3967939"/>
              <a:ext cx="1111046" cy="400110"/>
            </a:xfrm>
            <a:prstGeom prst="rect">
              <a:avLst/>
            </a:prstGeom>
            <a:noFill/>
          </p:spPr>
          <p:txBody>
            <a:bodyPr wrap="square" rtlCol="0">
              <a:spAutoFit/>
            </a:bodyPr>
            <a:lstStyle/>
            <a:p>
              <a:pPr algn="ctr"/>
              <a:r>
                <a:rPr kumimoji="1" lang="en-US" altLang="ja-JP" sz="2000" dirty="0">
                  <a:latin typeface="HGPｺﾞｼｯｸE" panose="020B0900000000000000" pitchFamily="50" charset="-128"/>
                  <a:ea typeface="HGPｺﾞｼｯｸE" panose="020B0900000000000000" pitchFamily="50" charset="-128"/>
                </a:rPr>
                <a:t>Apple</a:t>
              </a:r>
              <a:r>
                <a:rPr kumimoji="1" lang="ja-JP" altLang="en-US" sz="2000" dirty="0">
                  <a:latin typeface="HGPｺﾞｼｯｸE" panose="020B0900000000000000" pitchFamily="50" charset="-128"/>
                  <a:ea typeface="HGPｺﾞｼｯｸE" panose="020B0900000000000000" pitchFamily="50" charset="-128"/>
                </a:rPr>
                <a:t>　　</a:t>
              </a:r>
            </a:p>
          </p:txBody>
        </p:sp>
      </p:grpSp>
      <p:grpSp>
        <p:nvGrpSpPr>
          <p:cNvPr id="23" name="グループ化 22">
            <a:extLst>
              <a:ext uri="{FF2B5EF4-FFF2-40B4-BE49-F238E27FC236}">
                <a16:creationId xmlns:a16="http://schemas.microsoft.com/office/drawing/2014/main" id="{A47B7AE8-520B-4CBA-B5F8-4938D5B2F470}"/>
              </a:ext>
            </a:extLst>
          </p:cNvPr>
          <p:cNvGrpSpPr/>
          <p:nvPr/>
        </p:nvGrpSpPr>
        <p:grpSpPr>
          <a:xfrm>
            <a:off x="0" y="-47041"/>
            <a:ext cx="12192001" cy="6905041"/>
            <a:chOff x="0" y="-47041"/>
            <a:chExt cx="12192001" cy="6905041"/>
          </a:xfrm>
        </p:grpSpPr>
        <p:pic>
          <p:nvPicPr>
            <p:cNvPr id="24" name="object 3">
              <a:extLst>
                <a:ext uri="{FF2B5EF4-FFF2-40B4-BE49-F238E27FC236}">
                  <a16:creationId xmlns:a16="http://schemas.microsoft.com/office/drawing/2014/main" id="{F5FAEEED-9EE2-4AD8-A7DE-BC0245D85668}"/>
                </a:ext>
              </a:extLst>
            </p:cNvPr>
            <p:cNvPicPr>
              <a:picLocks noChangeAspect="1"/>
            </p:cNvPicPr>
            <p:nvPr/>
          </p:nvPicPr>
          <p:blipFill>
            <a:blip r:embed="rId4"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25" name="正方形/長方形 24">
              <a:extLst>
                <a:ext uri="{FF2B5EF4-FFF2-40B4-BE49-F238E27FC236}">
                  <a16:creationId xmlns:a16="http://schemas.microsoft.com/office/drawing/2014/main" id="{A29FB1DC-B0C5-4780-BFE9-BA701456746C}"/>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en-US" altLang="ja-JP" sz="3600" dirty="0">
                  <a:solidFill>
                    <a:schemeClr val="bg1"/>
                  </a:solidFill>
                  <a:latin typeface="HGSｺﾞｼｯｸE" panose="020B0900000000000000" pitchFamily="50" charset="-128"/>
                  <a:ea typeface="HGSｺﾞｼｯｸE" panose="020B0900000000000000" pitchFamily="50" charset="-128"/>
                </a:rPr>
                <a:t>Gemini</a:t>
              </a:r>
              <a:r>
                <a:rPr lang="ja-JP" altLang="en-US" sz="3600" dirty="0" err="1">
                  <a:solidFill>
                    <a:schemeClr val="bg1"/>
                  </a:solidFill>
                  <a:latin typeface="HGSｺﾞｼｯｸE" panose="020B0900000000000000" pitchFamily="50" charset="-128"/>
                  <a:ea typeface="HGSｺﾞｼｯｸE" panose="020B0900000000000000" pitchFamily="50" charset="-128"/>
                </a:rPr>
                <a:t>への</a:t>
              </a:r>
              <a:r>
                <a:rPr lang="ja-JP" altLang="en-US" sz="3600" dirty="0">
                  <a:solidFill>
                    <a:schemeClr val="bg1"/>
                  </a:solidFill>
                  <a:latin typeface="HGSｺﾞｼｯｸE" panose="020B0900000000000000" pitchFamily="50" charset="-128"/>
                  <a:ea typeface="HGSｺﾞｼｯｸE" panose="020B0900000000000000" pitchFamily="50" charset="-128"/>
                </a:rPr>
                <a:t>アクセス方法</a:t>
              </a:r>
            </a:p>
          </p:txBody>
        </p:sp>
        <p:pic>
          <p:nvPicPr>
            <p:cNvPr id="26" name="object 3">
              <a:extLst>
                <a:ext uri="{FF2B5EF4-FFF2-40B4-BE49-F238E27FC236}">
                  <a16:creationId xmlns:a16="http://schemas.microsoft.com/office/drawing/2014/main" id="{45A4BFC3-901B-4470-8B07-FA50769D3571}"/>
                </a:ext>
              </a:extLst>
            </p:cNvPr>
            <p:cNvPicPr/>
            <p:nvPr/>
          </p:nvPicPr>
          <p:blipFill>
            <a:blip r:embed="rId4"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27" name="object 6">
              <a:extLst>
                <a:ext uri="{FF2B5EF4-FFF2-40B4-BE49-F238E27FC236}">
                  <a16:creationId xmlns:a16="http://schemas.microsoft.com/office/drawing/2014/main" id="{4126E2EF-8EB4-4B38-BBF1-FB62BD90A611}"/>
                </a:ext>
              </a:extLst>
            </p:cNvPr>
            <p:cNvGrpSpPr/>
            <p:nvPr/>
          </p:nvGrpSpPr>
          <p:grpSpPr>
            <a:xfrm>
              <a:off x="131445" y="203359"/>
              <a:ext cx="11929110" cy="657225"/>
              <a:chOff x="186258" y="210936"/>
              <a:chExt cx="11929110" cy="657225"/>
            </a:xfrm>
          </p:grpSpPr>
          <p:sp>
            <p:nvSpPr>
              <p:cNvPr id="28" name="object 7">
                <a:extLst>
                  <a:ext uri="{FF2B5EF4-FFF2-40B4-BE49-F238E27FC236}">
                    <a16:creationId xmlns:a16="http://schemas.microsoft.com/office/drawing/2014/main" id="{727B26DD-5867-4589-A6E9-06A4C6D6B2A3}"/>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29" name="object 8">
                <a:extLst>
                  <a:ext uri="{FF2B5EF4-FFF2-40B4-BE49-F238E27FC236}">
                    <a16:creationId xmlns:a16="http://schemas.microsoft.com/office/drawing/2014/main" id="{314FB513-ED7D-4AD2-A69F-22570FDEA9D3}"/>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30" name="object 9">
                <a:extLst>
                  <a:ext uri="{FF2B5EF4-FFF2-40B4-BE49-F238E27FC236}">
                    <a16:creationId xmlns:a16="http://schemas.microsoft.com/office/drawing/2014/main" id="{F8C55519-3F63-494B-AF8E-919E27FA8463}"/>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31" name="object 10">
                <a:extLst>
                  <a:ext uri="{FF2B5EF4-FFF2-40B4-BE49-F238E27FC236}">
                    <a16:creationId xmlns:a16="http://schemas.microsoft.com/office/drawing/2014/main" id="{99E4DA4D-00CB-4B8D-8C0A-84C29B90ECFB}"/>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32" name="object 11">
                <a:extLst>
                  <a:ext uri="{FF2B5EF4-FFF2-40B4-BE49-F238E27FC236}">
                    <a16:creationId xmlns:a16="http://schemas.microsoft.com/office/drawing/2014/main" id="{A69CCF72-D301-498D-BE7F-8EB7F957636D}"/>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33" name="object 12">
                <a:extLst>
                  <a:ext uri="{FF2B5EF4-FFF2-40B4-BE49-F238E27FC236}">
                    <a16:creationId xmlns:a16="http://schemas.microsoft.com/office/drawing/2014/main" id="{9173A57B-B301-4CDF-BCFA-296867505758}"/>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34" name="object 13">
                <a:extLst>
                  <a:ext uri="{FF2B5EF4-FFF2-40B4-BE49-F238E27FC236}">
                    <a16:creationId xmlns:a16="http://schemas.microsoft.com/office/drawing/2014/main" id="{857CC235-D5CB-496E-A542-151F5606085B}"/>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35" name="object 14">
                <a:extLst>
                  <a:ext uri="{FF2B5EF4-FFF2-40B4-BE49-F238E27FC236}">
                    <a16:creationId xmlns:a16="http://schemas.microsoft.com/office/drawing/2014/main" id="{863019AF-53DE-472D-B950-2A32AB7EFD12}"/>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6" name="object 15">
                <a:extLst>
                  <a:ext uri="{FF2B5EF4-FFF2-40B4-BE49-F238E27FC236}">
                    <a16:creationId xmlns:a16="http://schemas.microsoft.com/office/drawing/2014/main" id="{7E27E843-1F6D-437D-A7E5-724F60872929}"/>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7" name="object 16">
                <a:extLst>
                  <a:ext uri="{FF2B5EF4-FFF2-40B4-BE49-F238E27FC236}">
                    <a16:creationId xmlns:a16="http://schemas.microsoft.com/office/drawing/2014/main" id="{71F78A3F-BFC9-4F86-A452-8B4950D84D65}"/>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38" name="object 17">
                <a:extLst>
                  <a:ext uri="{FF2B5EF4-FFF2-40B4-BE49-F238E27FC236}">
                    <a16:creationId xmlns:a16="http://schemas.microsoft.com/office/drawing/2014/main" id="{A2EE5C57-F8E0-441A-BAC6-D5932C0A9963}"/>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9" name="object 18">
                <a:extLst>
                  <a:ext uri="{FF2B5EF4-FFF2-40B4-BE49-F238E27FC236}">
                    <a16:creationId xmlns:a16="http://schemas.microsoft.com/office/drawing/2014/main" id="{008846EB-672C-4BC1-8191-4F9B7F35AEC4}"/>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40" name="object 19">
                <a:extLst>
                  <a:ext uri="{FF2B5EF4-FFF2-40B4-BE49-F238E27FC236}">
                    <a16:creationId xmlns:a16="http://schemas.microsoft.com/office/drawing/2014/main" id="{2EDE3653-817D-49D6-9962-518E332F72E3}"/>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41" name="object 20">
                <a:extLst>
                  <a:ext uri="{FF2B5EF4-FFF2-40B4-BE49-F238E27FC236}">
                    <a16:creationId xmlns:a16="http://schemas.microsoft.com/office/drawing/2014/main" id="{7D66E9EA-6047-4068-8428-C88758CA233E}"/>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42" name="object 21">
                <a:extLst>
                  <a:ext uri="{FF2B5EF4-FFF2-40B4-BE49-F238E27FC236}">
                    <a16:creationId xmlns:a16="http://schemas.microsoft.com/office/drawing/2014/main" id="{4DEE8971-64D4-4AA6-9F39-C330AB5C06A1}"/>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3" name="object 22">
                <a:extLst>
                  <a:ext uri="{FF2B5EF4-FFF2-40B4-BE49-F238E27FC236}">
                    <a16:creationId xmlns:a16="http://schemas.microsoft.com/office/drawing/2014/main" id="{879EA0CC-F66D-4930-8D4F-9A81822F432C}"/>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44" name="object 23">
                <a:extLst>
                  <a:ext uri="{FF2B5EF4-FFF2-40B4-BE49-F238E27FC236}">
                    <a16:creationId xmlns:a16="http://schemas.microsoft.com/office/drawing/2014/main" id="{E52412FB-8044-482B-A783-5D1DA2B897A8}"/>
                  </a:ext>
                </a:extLst>
              </p:cNvPr>
              <p:cNvPicPr/>
              <p:nvPr/>
            </p:nvPicPr>
            <p:blipFill>
              <a:blip r:embed="rId5" cstate="print"/>
              <a:stretch>
                <a:fillRect/>
              </a:stretch>
            </p:blipFill>
            <p:spPr>
              <a:xfrm>
                <a:off x="12026795" y="575918"/>
                <a:ext cx="88216" cy="97080"/>
              </a:xfrm>
              <a:prstGeom prst="rect">
                <a:avLst/>
              </a:prstGeom>
            </p:spPr>
          </p:pic>
          <p:sp>
            <p:nvSpPr>
              <p:cNvPr id="45" name="object 24">
                <a:extLst>
                  <a:ext uri="{FF2B5EF4-FFF2-40B4-BE49-F238E27FC236}">
                    <a16:creationId xmlns:a16="http://schemas.microsoft.com/office/drawing/2014/main" id="{33BC6FD5-2621-4FE9-B802-A79949EE0B0E}"/>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6" name="object 25">
                <a:extLst>
                  <a:ext uri="{FF2B5EF4-FFF2-40B4-BE49-F238E27FC236}">
                    <a16:creationId xmlns:a16="http://schemas.microsoft.com/office/drawing/2014/main" id="{3D1FB740-BEAE-479D-AFF2-CE7381822ABE}"/>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47" name="object 26">
                <a:extLst>
                  <a:ext uri="{FF2B5EF4-FFF2-40B4-BE49-F238E27FC236}">
                    <a16:creationId xmlns:a16="http://schemas.microsoft.com/office/drawing/2014/main" id="{D82709A7-B5C6-479C-97FD-83C3EBDA3E9A}"/>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8" name="object 27">
                <a:extLst>
                  <a:ext uri="{FF2B5EF4-FFF2-40B4-BE49-F238E27FC236}">
                    <a16:creationId xmlns:a16="http://schemas.microsoft.com/office/drawing/2014/main" id="{97CC0116-EC95-4F82-B2D7-4DC74D88BB89}"/>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49" name="object 28">
                <a:extLst>
                  <a:ext uri="{FF2B5EF4-FFF2-40B4-BE49-F238E27FC236}">
                    <a16:creationId xmlns:a16="http://schemas.microsoft.com/office/drawing/2014/main" id="{66CB3F35-51C6-4F43-9616-6D6B14C7796A}"/>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50" name="object 29">
                <a:extLst>
                  <a:ext uri="{FF2B5EF4-FFF2-40B4-BE49-F238E27FC236}">
                    <a16:creationId xmlns:a16="http://schemas.microsoft.com/office/drawing/2014/main" id="{49F04E87-5564-41F6-8033-E467E82F21EC}"/>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51" name="object 30">
                <a:extLst>
                  <a:ext uri="{FF2B5EF4-FFF2-40B4-BE49-F238E27FC236}">
                    <a16:creationId xmlns:a16="http://schemas.microsoft.com/office/drawing/2014/main" id="{CE2D9B87-C281-43E6-87B1-8D5862013324}"/>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52" name="object 31">
                <a:extLst>
                  <a:ext uri="{FF2B5EF4-FFF2-40B4-BE49-F238E27FC236}">
                    <a16:creationId xmlns:a16="http://schemas.microsoft.com/office/drawing/2014/main" id="{B8BCA88E-17DA-47BB-8219-214C9DE720DA}"/>
                  </a:ext>
                </a:extLst>
              </p:cNvPr>
              <p:cNvPicPr/>
              <p:nvPr/>
            </p:nvPicPr>
            <p:blipFill>
              <a:blip r:embed="rId6" cstate="print"/>
              <a:stretch>
                <a:fillRect/>
              </a:stretch>
            </p:blipFill>
            <p:spPr>
              <a:xfrm>
                <a:off x="10546225" y="211835"/>
                <a:ext cx="139128" cy="139128"/>
              </a:xfrm>
              <a:prstGeom prst="rect">
                <a:avLst/>
              </a:prstGeom>
            </p:spPr>
          </p:pic>
          <p:pic>
            <p:nvPicPr>
              <p:cNvPr id="53" name="object 32">
                <a:extLst>
                  <a:ext uri="{FF2B5EF4-FFF2-40B4-BE49-F238E27FC236}">
                    <a16:creationId xmlns:a16="http://schemas.microsoft.com/office/drawing/2014/main" id="{E608DB95-1564-43E6-B83B-56BA8A25739C}"/>
                  </a:ext>
                </a:extLst>
              </p:cNvPr>
              <p:cNvPicPr/>
              <p:nvPr/>
            </p:nvPicPr>
            <p:blipFill>
              <a:blip r:embed="rId7" cstate="print"/>
              <a:stretch>
                <a:fillRect/>
              </a:stretch>
            </p:blipFill>
            <p:spPr>
              <a:xfrm>
                <a:off x="9828669" y="360944"/>
                <a:ext cx="244449" cy="244449"/>
              </a:xfrm>
              <a:prstGeom prst="rect">
                <a:avLst/>
              </a:prstGeom>
            </p:spPr>
          </p:pic>
          <p:sp>
            <p:nvSpPr>
              <p:cNvPr id="54" name="object 33">
                <a:extLst>
                  <a:ext uri="{FF2B5EF4-FFF2-40B4-BE49-F238E27FC236}">
                    <a16:creationId xmlns:a16="http://schemas.microsoft.com/office/drawing/2014/main" id="{E1E8D594-F704-4CC1-A4C5-5029E436341F}"/>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55" name="object 34">
                <a:extLst>
                  <a:ext uri="{FF2B5EF4-FFF2-40B4-BE49-F238E27FC236}">
                    <a16:creationId xmlns:a16="http://schemas.microsoft.com/office/drawing/2014/main" id="{6A6B4660-F3AD-46B7-821F-80071837D0ED}"/>
                  </a:ext>
                </a:extLst>
              </p:cNvPr>
              <p:cNvPicPr/>
              <p:nvPr/>
            </p:nvPicPr>
            <p:blipFill>
              <a:blip r:embed="rId8" cstate="print"/>
              <a:stretch>
                <a:fillRect/>
              </a:stretch>
            </p:blipFill>
            <p:spPr>
              <a:xfrm>
                <a:off x="9688294" y="622557"/>
                <a:ext cx="160297" cy="160395"/>
              </a:xfrm>
              <a:prstGeom prst="rect">
                <a:avLst/>
              </a:prstGeom>
            </p:spPr>
          </p:pic>
          <p:sp>
            <p:nvSpPr>
              <p:cNvPr id="56" name="object 35">
                <a:extLst>
                  <a:ext uri="{FF2B5EF4-FFF2-40B4-BE49-F238E27FC236}">
                    <a16:creationId xmlns:a16="http://schemas.microsoft.com/office/drawing/2014/main" id="{CF6B2BD2-0FDB-496E-9B5B-0DE8F09B4FE0}"/>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57" name="object 36">
                <a:extLst>
                  <a:ext uri="{FF2B5EF4-FFF2-40B4-BE49-F238E27FC236}">
                    <a16:creationId xmlns:a16="http://schemas.microsoft.com/office/drawing/2014/main" id="{23264823-4D2C-48AA-854B-A148D8AF0ED3}"/>
                  </a:ext>
                </a:extLst>
              </p:cNvPr>
              <p:cNvPicPr/>
              <p:nvPr/>
            </p:nvPicPr>
            <p:blipFill>
              <a:blip r:embed="rId9" cstate="print"/>
              <a:stretch>
                <a:fillRect/>
              </a:stretch>
            </p:blipFill>
            <p:spPr>
              <a:xfrm>
                <a:off x="9648025" y="373900"/>
                <a:ext cx="90690" cy="68618"/>
              </a:xfrm>
              <a:prstGeom prst="rect">
                <a:avLst/>
              </a:prstGeom>
            </p:spPr>
          </p:pic>
          <p:sp>
            <p:nvSpPr>
              <p:cNvPr id="58" name="object 37">
                <a:extLst>
                  <a:ext uri="{FF2B5EF4-FFF2-40B4-BE49-F238E27FC236}">
                    <a16:creationId xmlns:a16="http://schemas.microsoft.com/office/drawing/2014/main" id="{B016DA63-31A2-4588-9822-18C0561A12D7}"/>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59" name="object 38">
                <a:extLst>
                  <a:ext uri="{FF2B5EF4-FFF2-40B4-BE49-F238E27FC236}">
                    <a16:creationId xmlns:a16="http://schemas.microsoft.com/office/drawing/2014/main" id="{FEC017D2-C5D5-41E5-A848-53AC788B9265}"/>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60" name="object 39">
                <a:extLst>
                  <a:ext uri="{FF2B5EF4-FFF2-40B4-BE49-F238E27FC236}">
                    <a16:creationId xmlns:a16="http://schemas.microsoft.com/office/drawing/2014/main" id="{593DBBE1-3ED0-4F91-B8CC-5F99C7F621DF}"/>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61" name="object 40">
                <a:extLst>
                  <a:ext uri="{FF2B5EF4-FFF2-40B4-BE49-F238E27FC236}">
                    <a16:creationId xmlns:a16="http://schemas.microsoft.com/office/drawing/2014/main" id="{CE5DE9C3-433B-40B8-8656-4FC9BF11F2DF}"/>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62" name="object 41">
                <a:extLst>
                  <a:ext uri="{FF2B5EF4-FFF2-40B4-BE49-F238E27FC236}">
                    <a16:creationId xmlns:a16="http://schemas.microsoft.com/office/drawing/2014/main" id="{68C8ABA1-0C69-4127-89FA-3B5DE6055976}"/>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63" name="object 42">
                <a:extLst>
                  <a:ext uri="{FF2B5EF4-FFF2-40B4-BE49-F238E27FC236}">
                    <a16:creationId xmlns:a16="http://schemas.microsoft.com/office/drawing/2014/main" id="{52C12480-829D-4049-B822-CAEF14C71DE3}"/>
                  </a:ext>
                </a:extLst>
              </p:cNvPr>
              <p:cNvPicPr/>
              <p:nvPr/>
            </p:nvPicPr>
            <p:blipFill>
              <a:blip r:embed="rId10" cstate="print"/>
              <a:stretch>
                <a:fillRect/>
              </a:stretch>
            </p:blipFill>
            <p:spPr>
              <a:xfrm>
                <a:off x="10771367" y="253872"/>
                <a:ext cx="383006" cy="322630"/>
              </a:xfrm>
              <a:prstGeom prst="rect">
                <a:avLst/>
              </a:prstGeom>
            </p:spPr>
          </p:pic>
          <p:sp>
            <p:nvSpPr>
              <p:cNvPr id="64" name="object 43">
                <a:extLst>
                  <a:ext uri="{FF2B5EF4-FFF2-40B4-BE49-F238E27FC236}">
                    <a16:creationId xmlns:a16="http://schemas.microsoft.com/office/drawing/2014/main" id="{D10311A1-ED8A-4001-8BD7-CF20A83F6E67}"/>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65" name="object 44">
                <a:extLst>
                  <a:ext uri="{FF2B5EF4-FFF2-40B4-BE49-F238E27FC236}">
                    <a16:creationId xmlns:a16="http://schemas.microsoft.com/office/drawing/2014/main" id="{96880CAB-4724-418F-972F-C433DC0D3649}"/>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66" name="object 45">
                <a:extLst>
                  <a:ext uri="{FF2B5EF4-FFF2-40B4-BE49-F238E27FC236}">
                    <a16:creationId xmlns:a16="http://schemas.microsoft.com/office/drawing/2014/main" id="{3C19BF9B-7EC3-4407-B588-E9ECB67BA420}"/>
                  </a:ext>
                </a:extLst>
              </p:cNvPr>
              <p:cNvPicPr/>
              <p:nvPr/>
            </p:nvPicPr>
            <p:blipFill>
              <a:blip r:embed="rId11" cstate="print"/>
              <a:stretch>
                <a:fillRect/>
              </a:stretch>
            </p:blipFill>
            <p:spPr>
              <a:xfrm>
                <a:off x="10925962" y="472221"/>
                <a:ext cx="103212" cy="119964"/>
              </a:xfrm>
              <a:prstGeom prst="rect">
                <a:avLst/>
              </a:prstGeom>
            </p:spPr>
          </p:pic>
          <p:sp>
            <p:nvSpPr>
              <p:cNvPr id="67" name="object 46">
                <a:extLst>
                  <a:ext uri="{FF2B5EF4-FFF2-40B4-BE49-F238E27FC236}">
                    <a16:creationId xmlns:a16="http://schemas.microsoft.com/office/drawing/2014/main" id="{407ACFAA-2EF2-43DA-B81B-2EAC51609FC4}"/>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68" name="object 47">
                <a:extLst>
                  <a:ext uri="{FF2B5EF4-FFF2-40B4-BE49-F238E27FC236}">
                    <a16:creationId xmlns:a16="http://schemas.microsoft.com/office/drawing/2014/main" id="{37534583-BE11-467B-BA74-3DE289E89A6F}"/>
                  </a:ext>
                </a:extLst>
              </p:cNvPr>
              <p:cNvPicPr/>
              <p:nvPr/>
            </p:nvPicPr>
            <p:blipFill>
              <a:blip r:embed="rId12" cstate="print"/>
              <a:stretch>
                <a:fillRect/>
              </a:stretch>
            </p:blipFill>
            <p:spPr>
              <a:xfrm>
                <a:off x="194951" y="260619"/>
                <a:ext cx="582104" cy="494753"/>
              </a:xfrm>
              <a:prstGeom prst="rect">
                <a:avLst/>
              </a:prstGeom>
            </p:spPr>
          </p:pic>
          <p:pic>
            <p:nvPicPr>
              <p:cNvPr id="69" name="object 48">
                <a:extLst>
                  <a:ext uri="{FF2B5EF4-FFF2-40B4-BE49-F238E27FC236}">
                    <a16:creationId xmlns:a16="http://schemas.microsoft.com/office/drawing/2014/main" id="{F026E856-DAF3-4165-8E72-72818815C5F0}"/>
                  </a:ext>
                </a:extLst>
              </p:cNvPr>
              <p:cNvPicPr/>
              <p:nvPr/>
            </p:nvPicPr>
            <p:blipFill>
              <a:blip r:embed="rId13" cstate="print"/>
              <a:stretch>
                <a:fillRect/>
              </a:stretch>
            </p:blipFill>
            <p:spPr>
              <a:xfrm>
                <a:off x="186258" y="251942"/>
                <a:ext cx="599490" cy="512114"/>
              </a:xfrm>
              <a:prstGeom prst="rect">
                <a:avLst/>
              </a:prstGeom>
            </p:spPr>
          </p:pic>
        </p:grpSp>
      </p:grpSp>
      <p:grpSp>
        <p:nvGrpSpPr>
          <p:cNvPr id="74" name="グループ化 73">
            <a:extLst>
              <a:ext uri="{FF2B5EF4-FFF2-40B4-BE49-F238E27FC236}">
                <a16:creationId xmlns:a16="http://schemas.microsoft.com/office/drawing/2014/main" id="{00583D3A-657B-44F8-9692-75CA204BE4E5}"/>
              </a:ext>
            </a:extLst>
          </p:cNvPr>
          <p:cNvGrpSpPr/>
          <p:nvPr/>
        </p:nvGrpSpPr>
        <p:grpSpPr>
          <a:xfrm>
            <a:off x="819372" y="1103806"/>
            <a:ext cx="10553255" cy="2254463"/>
            <a:chOff x="819372" y="1259331"/>
            <a:chExt cx="10553255" cy="2254463"/>
          </a:xfrm>
        </p:grpSpPr>
        <p:sp>
          <p:nvSpPr>
            <p:cNvPr id="75" name="テキスト ボックス 74">
              <a:extLst>
                <a:ext uri="{FF2B5EF4-FFF2-40B4-BE49-F238E27FC236}">
                  <a16:creationId xmlns:a16="http://schemas.microsoft.com/office/drawing/2014/main" id="{99B7EFB6-10C7-40BB-AD4D-553E115A39E5}"/>
                </a:ext>
              </a:extLst>
            </p:cNvPr>
            <p:cNvSpPr txBox="1"/>
            <p:nvPr/>
          </p:nvSpPr>
          <p:spPr>
            <a:xfrm>
              <a:off x="819372" y="1259331"/>
              <a:ext cx="10553255" cy="2254463"/>
            </a:xfrm>
            <a:prstGeom prst="rect">
              <a:avLst/>
            </a:prstGeom>
            <a:noFill/>
          </p:spPr>
          <p:txBody>
            <a:bodyPr wrap="square" rtlCol="0">
              <a:spAutoFit/>
            </a:bodyPr>
            <a:lstStyle/>
            <a:p>
              <a:pPr>
                <a:spcAft>
                  <a:spcPts val="16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＜アクセス方法等＞　</a:t>
              </a:r>
              <a:endParaRPr lang="en-US" altLang="ja-JP" sz="2800" b="1" dirty="0">
                <a:solidFill>
                  <a:schemeClr val="accent5">
                    <a:lumMod val="60000"/>
                    <a:lumOff val="40000"/>
                  </a:schemeClr>
                </a:solidFill>
                <a:latin typeface="BIZ UDPゴシック" panose="020B0400000000000000" pitchFamily="50" charset="-128"/>
                <a:ea typeface="BIZ UDPゴシック" panose="020B0400000000000000" pitchFamily="50" charset="-128"/>
              </a:endParaRPr>
            </a:p>
            <a:p>
              <a:pPr indent="254000">
                <a:lnSpc>
                  <a:spcPts val="2300"/>
                </a:lnSpc>
              </a:pPr>
              <a:r>
                <a:rPr lang="ja-JP" altLang="en-US" sz="2000" dirty="0">
                  <a:latin typeface="HGMaruGothicMPRO" panose="020F0600000000000000" pitchFamily="34" charset="-128"/>
                  <a:ea typeface="HGMaruGothicMPRO" panose="020F0600000000000000" pitchFamily="34" charset="-128"/>
                </a:rPr>
                <a:t>・アプリ、</a:t>
              </a:r>
              <a:r>
                <a:rPr lang="en-US" altLang="ja-JP" sz="2000" dirty="0">
                  <a:latin typeface="HGMaruGothicMPRO" panose="020F0600000000000000" pitchFamily="34" charset="-128"/>
                  <a:ea typeface="HGMaruGothicMPRO" panose="020F0600000000000000" pitchFamily="34" charset="-128"/>
                </a:rPr>
                <a:t>Web</a:t>
              </a:r>
              <a:r>
                <a:rPr lang="ja-JP" altLang="en-US" sz="2000" dirty="0">
                  <a:latin typeface="HGMaruGothicMPRO" panose="020F0600000000000000" pitchFamily="34" charset="-128"/>
                  <a:ea typeface="HGMaruGothicMPRO" panose="020F0600000000000000" pitchFamily="34" charset="-128"/>
                </a:rPr>
                <a:t>版の両方で利用できます。</a:t>
              </a:r>
            </a:p>
            <a:p>
              <a:pPr indent="254000">
                <a:lnSpc>
                  <a:spcPts val="2300"/>
                </a:lnSpc>
              </a:pPr>
              <a:r>
                <a:rPr lang="ja-JP" altLang="en-US" sz="2000" dirty="0">
                  <a:latin typeface="HGMaruGothicMPRO" panose="020F0600000000000000" pitchFamily="34" charset="-128"/>
                  <a:ea typeface="HGMaruGothicMPRO" panose="020F0600000000000000" pitchFamily="34" charset="-128"/>
                </a:rPr>
                <a:t>・スマートフォンやパソコンなど、端末を問わず利用できます。</a:t>
              </a:r>
            </a:p>
            <a:p>
              <a:pPr indent="254000">
                <a:lnSpc>
                  <a:spcPts val="2300"/>
                </a:lnSpc>
              </a:pPr>
              <a:r>
                <a:rPr lang="ja-JP" altLang="en-US" sz="2000" dirty="0">
                  <a:latin typeface="HGMaruGothicMPRO" panose="020F0600000000000000" pitchFamily="34" charset="-128"/>
                  <a:ea typeface="HGMaruGothicMPRO" panose="020F0600000000000000" pitchFamily="34" charset="-128"/>
                </a:rPr>
                <a:t>・</a:t>
              </a:r>
              <a:r>
                <a:rPr lang="en-US" altLang="ja-JP" sz="2000" dirty="0">
                  <a:latin typeface="HGMaruGothicMPRO" panose="020F0600000000000000" pitchFamily="34" charset="-128"/>
                  <a:ea typeface="HGMaruGothicMPRO" panose="020F0600000000000000" pitchFamily="34" charset="-128"/>
                </a:rPr>
                <a:t>Google</a:t>
              </a:r>
              <a:r>
                <a:rPr lang="ja-JP" altLang="en-US" sz="2000" dirty="0">
                  <a:latin typeface="HGMaruGothicMPRO" panose="020F0600000000000000" pitchFamily="34" charset="-128"/>
                  <a:ea typeface="HGMaruGothicMPRO" panose="020F0600000000000000" pitchFamily="34" charset="-128"/>
                </a:rPr>
                <a:t>アカウントがあれば、すぐに利用を開始できます。</a:t>
              </a:r>
            </a:p>
            <a:p>
              <a:pPr indent="254000">
                <a:lnSpc>
                  <a:spcPts val="2300"/>
                </a:lnSpc>
              </a:pPr>
              <a:r>
                <a:rPr lang="ja-JP" altLang="en-US" sz="2000" dirty="0">
                  <a:latin typeface="HGMaruGothicMPRO" panose="020F0600000000000000" pitchFamily="34" charset="-128"/>
                  <a:ea typeface="HGMaruGothicMPRO" panose="020F0600000000000000" pitchFamily="34" charset="-128"/>
                </a:rPr>
                <a:t>・</a:t>
              </a:r>
              <a:r>
                <a:rPr lang="en-US" altLang="ja-JP" sz="2000" dirty="0">
                  <a:latin typeface="HGMaruGothicMPRO" panose="020F0600000000000000" pitchFamily="34" charset="-128"/>
                  <a:ea typeface="HGMaruGothicMPRO" panose="020F0600000000000000" pitchFamily="34" charset="-128"/>
                </a:rPr>
                <a:t>Google</a:t>
              </a:r>
              <a:r>
                <a:rPr lang="ja-JP" altLang="en-US" sz="2000" dirty="0">
                  <a:latin typeface="HGMaruGothicMPRO" panose="020F0600000000000000" pitchFamily="34" charset="-128"/>
                  <a:ea typeface="HGMaruGothicMPRO" panose="020F0600000000000000" pitchFamily="34" charset="-128"/>
                </a:rPr>
                <a:t>アカウントにログインすることで、会話履歴の保存や設定変更が可能です。</a:t>
              </a:r>
            </a:p>
            <a:p>
              <a:pPr indent="254000">
                <a:lnSpc>
                  <a:spcPts val="2300"/>
                </a:lnSpc>
              </a:pPr>
              <a:r>
                <a:rPr lang="ja-JP" altLang="en-US" sz="2000" dirty="0">
                  <a:latin typeface="HGMaruGothicMPRO" panose="020F0600000000000000" pitchFamily="34" charset="-128"/>
                  <a:ea typeface="HGMaruGothicMPRO" panose="020F0600000000000000" pitchFamily="34" charset="-128"/>
                </a:rPr>
                <a:t>・偽サイトや非公式アプリに注意してください。</a:t>
              </a:r>
            </a:p>
          </p:txBody>
        </p:sp>
        <p:cxnSp>
          <p:nvCxnSpPr>
            <p:cNvPr id="76" name="直線コネクタ 75">
              <a:extLst>
                <a:ext uri="{FF2B5EF4-FFF2-40B4-BE49-F238E27FC236}">
                  <a16:creationId xmlns:a16="http://schemas.microsoft.com/office/drawing/2014/main" id="{72E370C8-CC0A-4479-B4DA-B2E68A4AF40B}"/>
                </a:ext>
              </a:extLst>
            </p:cNvPr>
            <p:cNvCxnSpPr>
              <a:cxnSpLocks/>
            </p:cNvCxnSpPr>
            <p:nvPr/>
          </p:nvCxnSpPr>
          <p:spPr>
            <a:xfrm>
              <a:off x="923109" y="1760076"/>
              <a:ext cx="3057876"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pic>
        <p:nvPicPr>
          <p:cNvPr id="5" name="図 4" descr="QR コード&#10;&#10;AI 生成コンテンツは誤りを含む可能性があります。">
            <a:extLst>
              <a:ext uri="{FF2B5EF4-FFF2-40B4-BE49-F238E27FC236}">
                <a16:creationId xmlns:a16="http://schemas.microsoft.com/office/drawing/2014/main" id="{D1E27A7B-B098-D7D7-AC78-8D4C38BBE83E}"/>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254394" y="4453972"/>
            <a:ext cx="1332000" cy="1332000"/>
          </a:xfrm>
          <a:prstGeom prst="rect">
            <a:avLst/>
          </a:prstGeom>
        </p:spPr>
      </p:pic>
      <p:pic>
        <p:nvPicPr>
          <p:cNvPr id="7" name="図 6" descr="QR コード&#10;&#10;AI 生成コンテンツは誤りを含む可能性があります。">
            <a:extLst>
              <a:ext uri="{FF2B5EF4-FFF2-40B4-BE49-F238E27FC236}">
                <a16:creationId xmlns:a16="http://schemas.microsoft.com/office/drawing/2014/main" id="{118A1A29-5261-A8A7-56FD-7128BEBE371C}"/>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865107" y="4453972"/>
            <a:ext cx="1332000" cy="1332000"/>
          </a:xfrm>
          <a:prstGeom prst="rect">
            <a:avLst/>
          </a:prstGeom>
        </p:spPr>
      </p:pic>
      <p:pic>
        <p:nvPicPr>
          <p:cNvPr id="11" name="図 10" descr="QR コード&#10;&#10;AI 生成コンテンツは誤りを含む可能性があります。">
            <a:extLst>
              <a:ext uri="{FF2B5EF4-FFF2-40B4-BE49-F238E27FC236}">
                <a16:creationId xmlns:a16="http://schemas.microsoft.com/office/drawing/2014/main" id="{34F3405E-21FA-FD21-30BE-635D95C7976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564684" y="4453972"/>
            <a:ext cx="1332000" cy="1332000"/>
          </a:xfrm>
          <a:prstGeom prst="rect">
            <a:avLst/>
          </a:prstGeom>
        </p:spPr>
      </p:pic>
    </p:spTree>
    <p:extLst>
      <p:ext uri="{BB962C8B-B14F-4D97-AF65-F5344CB8AC3E}">
        <p14:creationId xmlns:p14="http://schemas.microsoft.com/office/powerpoint/2010/main" val="23501993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0E6C5B-88AB-E4A5-6758-B21FD7EE0502}"/>
            </a:ext>
          </a:extLst>
        </p:cNvPr>
        <p:cNvGrpSpPr/>
        <p:nvPr/>
      </p:nvGrpSpPr>
      <p:grpSpPr>
        <a:xfrm>
          <a:off x="0" y="0"/>
          <a:ext cx="0" cy="0"/>
          <a:chOff x="0" y="0"/>
          <a:chExt cx="0" cy="0"/>
        </a:xfrm>
      </p:grpSpPr>
      <p:sp>
        <p:nvSpPr>
          <p:cNvPr id="6" name="正方形/長方形 5">
            <a:extLst>
              <a:ext uri="{FF2B5EF4-FFF2-40B4-BE49-F238E27FC236}">
                <a16:creationId xmlns:a16="http://schemas.microsoft.com/office/drawing/2014/main" id="{D297704A-9B50-41A2-84FA-EB42EEF069C4}"/>
              </a:ext>
            </a:extLst>
          </p:cNvPr>
          <p:cNvSpPr/>
          <p:nvPr/>
        </p:nvSpPr>
        <p:spPr>
          <a:xfrm>
            <a:off x="826265" y="1144523"/>
            <a:ext cx="10682633" cy="538916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開発元：</a:t>
            </a:r>
            <a:r>
              <a:rPr lang="en-US" altLang="ja-JP" sz="2000" dirty="0">
                <a:solidFill>
                  <a:schemeClr val="tx1"/>
                </a:solidFill>
                <a:latin typeface="HG丸ｺﾞｼｯｸM-PRO" panose="020F0600000000000000" pitchFamily="50" charset="-128"/>
                <a:ea typeface="HG丸ｺﾞｼｯｸM-PRO" panose="020F0600000000000000" pitchFamily="50" charset="-128"/>
              </a:rPr>
              <a:t>Google</a:t>
            </a:r>
          </a:p>
          <a:p>
            <a:pPr>
              <a:lnSpc>
                <a:spcPts val="2300"/>
              </a:lnSpc>
              <a:spcBef>
                <a:spcPts val="2000"/>
              </a:spcBef>
              <a:spcAft>
                <a:spcPts val="400"/>
              </a:spcAft>
            </a:pPr>
            <a:r>
              <a:rPr lang="ja-JP" altLang="en-US" sz="2000" dirty="0">
                <a:solidFill>
                  <a:schemeClr val="tx1"/>
                </a:solidFill>
                <a:latin typeface="HG丸ｺﾞｼｯｸM-PRO" panose="020F0600000000000000" pitchFamily="50" charset="-128"/>
                <a:ea typeface="HG丸ｺﾞｼｯｸM-PRO" panose="020F0600000000000000" pitchFamily="50" charset="-128"/>
              </a:rPr>
              <a:t>＜主な用途＞</a:t>
            </a:r>
          </a:p>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・情報検索、文章作成</a:t>
            </a:r>
          </a:p>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a:t>
            </a:r>
            <a:r>
              <a:rPr lang="en-US" altLang="ja-JP" sz="2000" dirty="0">
                <a:solidFill>
                  <a:schemeClr val="tx1"/>
                </a:solidFill>
                <a:latin typeface="HG丸ｺﾞｼｯｸM-PRO" panose="020F0600000000000000" pitchFamily="50" charset="-128"/>
                <a:ea typeface="HG丸ｺﾞｼｯｸM-PRO" panose="020F0600000000000000" pitchFamily="50" charset="-128"/>
              </a:rPr>
              <a:t>Google</a:t>
            </a:r>
            <a:r>
              <a:rPr lang="ja-JP" altLang="en-US" sz="2000" dirty="0">
                <a:solidFill>
                  <a:schemeClr val="tx1"/>
                </a:solidFill>
                <a:latin typeface="HG丸ｺﾞｼｯｸM-PRO" panose="020F0600000000000000" pitchFamily="50" charset="-128"/>
                <a:ea typeface="HG丸ｺﾞｼｯｸM-PRO" panose="020F0600000000000000" pitchFamily="50" charset="-128"/>
              </a:rPr>
              <a:t>各種サービスとの連携</a:t>
            </a:r>
          </a:p>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・コンテンツ分析（画像、音声、動画など）</a:t>
            </a:r>
          </a:p>
          <a:p>
            <a:pPr>
              <a:lnSpc>
                <a:spcPts val="2300"/>
              </a:lnSpc>
              <a:spcBef>
                <a:spcPts val="2000"/>
              </a:spcBef>
              <a:spcAft>
                <a:spcPts val="400"/>
              </a:spcAft>
            </a:pPr>
            <a:r>
              <a:rPr lang="ja-JP" altLang="en-US" sz="2000" dirty="0">
                <a:solidFill>
                  <a:schemeClr val="tx1"/>
                </a:solidFill>
                <a:latin typeface="HG丸ｺﾞｼｯｸM-PRO" panose="020F0600000000000000" pitchFamily="50" charset="-128"/>
                <a:ea typeface="HG丸ｺﾞｼｯｸM-PRO" panose="020F0600000000000000" pitchFamily="50" charset="-128"/>
              </a:rPr>
              <a:t>＜特　徴＞</a:t>
            </a:r>
          </a:p>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a:t>
            </a:r>
            <a:r>
              <a:rPr lang="en-US" altLang="ja-JP" sz="2000" dirty="0">
                <a:solidFill>
                  <a:schemeClr val="tx1"/>
                </a:solidFill>
                <a:latin typeface="HG丸ｺﾞｼｯｸM-PRO" panose="020F0600000000000000" pitchFamily="50" charset="-128"/>
                <a:ea typeface="HG丸ｺﾞｼｯｸM-PRO" panose="020F0600000000000000" pitchFamily="50" charset="-128"/>
              </a:rPr>
              <a:t>Google</a:t>
            </a:r>
            <a:r>
              <a:rPr lang="ja-JP" altLang="en-US" sz="2000" dirty="0" err="1">
                <a:solidFill>
                  <a:schemeClr val="tx1"/>
                </a:solidFill>
                <a:latin typeface="HG丸ｺﾞｼｯｸM-PRO" panose="020F0600000000000000" pitchFamily="50" charset="-128"/>
                <a:ea typeface="HG丸ｺﾞｼｯｸM-PRO" panose="020F0600000000000000" pitchFamily="50" charset="-128"/>
              </a:rPr>
              <a:t>、</a:t>
            </a:r>
            <a:r>
              <a:rPr lang="en-US" altLang="ja-JP" sz="2000" dirty="0">
                <a:solidFill>
                  <a:schemeClr val="tx1"/>
                </a:solidFill>
                <a:latin typeface="HG丸ｺﾞｼｯｸM-PRO" panose="020F0600000000000000" pitchFamily="50" charset="-128"/>
                <a:ea typeface="HG丸ｺﾞｼｯｸM-PRO" panose="020F0600000000000000" pitchFamily="50" charset="-128"/>
              </a:rPr>
              <a:t>YouTube</a:t>
            </a:r>
            <a:r>
              <a:rPr lang="ja-JP" altLang="en-US" sz="2000" dirty="0" err="1">
                <a:solidFill>
                  <a:schemeClr val="tx1"/>
                </a:solidFill>
                <a:latin typeface="HG丸ｺﾞｼｯｸM-PRO" panose="020F0600000000000000" pitchFamily="50" charset="-128"/>
                <a:ea typeface="HG丸ｺﾞｼｯｸM-PRO" panose="020F0600000000000000" pitchFamily="50" charset="-128"/>
              </a:rPr>
              <a:t>、</a:t>
            </a:r>
            <a:r>
              <a:rPr lang="en-US" altLang="ja-JP" sz="2000" dirty="0">
                <a:solidFill>
                  <a:schemeClr val="tx1"/>
                </a:solidFill>
                <a:latin typeface="HG丸ｺﾞｼｯｸM-PRO" panose="020F0600000000000000" pitchFamily="50" charset="-128"/>
                <a:ea typeface="HG丸ｺﾞｼｯｸM-PRO" panose="020F0600000000000000" pitchFamily="50" charset="-128"/>
              </a:rPr>
              <a:t>Google Drive</a:t>
            </a:r>
            <a:r>
              <a:rPr lang="ja-JP" altLang="en-US" sz="2000" dirty="0">
                <a:solidFill>
                  <a:schemeClr val="tx1"/>
                </a:solidFill>
                <a:latin typeface="HG丸ｺﾞｼｯｸM-PRO" panose="020F0600000000000000" pitchFamily="50" charset="-128"/>
                <a:ea typeface="HG丸ｺﾞｼｯｸM-PRO" panose="020F0600000000000000" pitchFamily="50" charset="-128"/>
              </a:rPr>
              <a:t>などとの連携が可能</a:t>
            </a:r>
            <a:br>
              <a:rPr lang="ja-JP" altLang="en-US" sz="2000" dirty="0">
                <a:solidFill>
                  <a:schemeClr val="tx1"/>
                </a:solidFill>
                <a:latin typeface="HG丸ｺﾞｼｯｸM-PRO" panose="020F0600000000000000" pitchFamily="50" charset="-128"/>
                <a:ea typeface="HG丸ｺﾞｼｯｸM-PRO" panose="020F0600000000000000" pitchFamily="50" charset="-128"/>
              </a:rPr>
            </a:br>
            <a:r>
              <a:rPr lang="ja-JP" altLang="en-US" sz="2000" dirty="0">
                <a:solidFill>
                  <a:schemeClr val="tx1"/>
                </a:solidFill>
                <a:latin typeface="HG丸ｺﾞｼｯｸM-PRO" panose="020F0600000000000000" pitchFamily="50" charset="-128"/>
                <a:ea typeface="HG丸ｺﾞｼｯｸM-PRO" panose="020F0600000000000000" pitchFamily="50" charset="-128"/>
              </a:rPr>
              <a:t>　・テキスト、画像、音声、動画などを扱い、音声ファイルの文字起こしにも対応</a:t>
            </a:r>
          </a:p>
          <a:p>
            <a:pPr>
              <a:lnSpc>
                <a:spcPts val="2300"/>
              </a:lnSpc>
              <a:spcBef>
                <a:spcPts val="2000"/>
              </a:spcBef>
              <a:spcAft>
                <a:spcPts val="400"/>
              </a:spcAft>
            </a:pPr>
            <a:r>
              <a:rPr lang="ja-JP" altLang="en-US" sz="2000" dirty="0">
                <a:solidFill>
                  <a:schemeClr val="tx1"/>
                </a:solidFill>
                <a:latin typeface="HG丸ｺﾞｼｯｸM-PRO" panose="020F0600000000000000" pitchFamily="50" charset="-128"/>
                <a:ea typeface="HG丸ｺﾞｼｯｸM-PRO" panose="020F0600000000000000" pitchFamily="50" charset="-128"/>
              </a:rPr>
              <a:t>＜利用シーン＞</a:t>
            </a:r>
          </a:p>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・情報検索と要約（</a:t>
            </a:r>
            <a:r>
              <a:rPr lang="en-US" altLang="ja-JP" sz="2000" dirty="0">
                <a:solidFill>
                  <a:schemeClr val="tx1"/>
                </a:solidFill>
                <a:latin typeface="HG丸ｺﾞｼｯｸM-PRO" panose="020F0600000000000000" pitchFamily="50" charset="-128"/>
                <a:ea typeface="HG丸ｺﾞｼｯｸM-PRO" panose="020F0600000000000000" pitchFamily="50" charset="-128"/>
              </a:rPr>
              <a:t>Google</a:t>
            </a:r>
            <a:r>
              <a:rPr lang="ja-JP" altLang="en-US" sz="2000" dirty="0">
                <a:solidFill>
                  <a:schemeClr val="tx1"/>
                </a:solidFill>
                <a:latin typeface="HG丸ｺﾞｼｯｸM-PRO" panose="020F0600000000000000" pitchFamily="50" charset="-128"/>
                <a:ea typeface="HG丸ｺﾞｼｯｸM-PRO" panose="020F0600000000000000" pitchFamily="50" charset="-128"/>
              </a:rPr>
              <a:t>検索の強化版ＡＩ）</a:t>
            </a:r>
          </a:p>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a:t>
            </a:r>
            <a:r>
              <a:rPr lang="en-US" altLang="ja-JP" sz="2000" dirty="0">
                <a:solidFill>
                  <a:schemeClr val="tx1"/>
                </a:solidFill>
                <a:latin typeface="HG丸ｺﾞｼｯｸM-PRO" panose="020F0600000000000000" pitchFamily="50" charset="-128"/>
                <a:ea typeface="HG丸ｺﾞｼｯｸM-PRO" panose="020F0600000000000000" pitchFamily="50" charset="-128"/>
              </a:rPr>
              <a:t>Google Workspace</a:t>
            </a:r>
            <a:r>
              <a:rPr lang="ja-JP" altLang="en-US" sz="2000" dirty="0" err="1">
                <a:solidFill>
                  <a:schemeClr val="tx1"/>
                </a:solidFill>
                <a:latin typeface="HG丸ｺﾞｼｯｸM-PRO" panose="020F0600000000000000" pitchFamily="50" charset="-128"/>
                <a:ea typeface="HG丸ｺﾞｼｯｸM-PRO" panose="020F0600000000000000" pitchFamily="50" charset="-128"/>
              </a:rPr>
              <a:t>での</a:t>
            </a:r>
            <a:r>
              <a:rPr lang="ja-JP" altLang="en-US" sz="2000" dirty="0">
                <a:solidFill>
                  <a:schemeClr val="tx1"/>
                </a:solidFill>
                <a:latin typeface="HG丸ｺﾞｼｯｸM-PRO" panose="020F0600000000000000" pitchFamily="50" charset="-128"/>
                <a:ea typeface="HG丸ｺﾞｼｯｸM-PRO" panose="020F0600000000000000" pitchFamily="50" charset="-128"/>
              </a:rPr>
              <a:t>作業支援</a:t>
            </a:r>
          </a:p>
          <a:p>
            <a:pPr>
              <a:lnSpc>
                <a:spcPts val="2300"/>
              </a:lnSpc>
              <a:spcBef>
                <a:spcPts val="2000"/>
              </a:spcBef>
              <a:spcAft>
                <a:spcPts val="400"/>
              </a:spcAft>
            </a:pPr>
            <a:r>
              <a:rPr lang="ja-JP" altLang="en-US" sz="2000" dirty="0">
                <a:solidFill>
                  <a:schemeClr val="tx1"/>
                </a:solidFill>
                <a:latin typeface="HG丸ｺﾞｼｯｸM-PRO" panose="020F0600000000000000" pitchFamily="50" charset="-128"/>
                <a:ea typeface="HG丸ｺﾞｼｯｸM-PRO" panose="020F0600000000000000" pitchFamily="50" charset="-128"/>
              </a:rPr>
              <a:t>＜</a:t>
            </a:r>
            <a:r>
              <a:rPr lang="en-US" altLang="ja-JP" sz="2000" dirty="0" err="1">
                <a:solidFill>
                  <a:schemeClr val="tx1"/>
                </a:solidFill>
                <a:latin typeface="HG丸ｺﾞｼｯｸM-PRO" panose="020F0600000000000000" pitchFamily="50" charset="-128"/>
                <a:ea typeface="HG丸ｺﾞｼｯｸM-PRO" panose="020F0600000000000000" pitchFamily="50" charset="-128"/>
              </a:rPr>
              <a:t>ChatGPT</a:t>
            </a:r>
            <a:r>
              <a:rPr lang="ja-JP" altLang="en-US" sz="2000" dirty="0">
                <a:solidFill>
                  <a:schemeClr val="tx1"/>
                </a:solidFill>
                <a:latin typeface="HG丸ｺﾞｼｯｸM-PRO" panose="020F0600000000000000" pitchFamily="50" charset="-128"/>
                <a:ea typeface="HG丸ｺﾞｼｯｸM-PRO" panose="020F0600000000000000" pitchFamily="50" charset="-128"/>
              </a:rPr>
              <a:t>と比較した強み＞</a:t>
            </a:r>
          </a:p>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a:t>
            </a:r>
            <a:r>
              <a:rPr lang="en-US" altLang="ja-JP" sz="2000" dirty="0">
                <a:solidFill>
                  <a:schemeClr val="tx1"/>
                </a:solidFill>
                <a:latin typeface="HG丸ｺﾞｼｯｸM-PRO" panose="020F0600000000000000" pitchFamily="50" charset="-128"/>
                <a:ea typeface="HG丸ｺﾞｼｯｸM-PRO" panose="020F0600000000000000" pitchFamily="50" charset="-128"/>
              </a:rPr>
              <a:t>Google</a:t>
            </a:r>
            <a:r>
              <a:rPr lang="ja-JP" altLang="en-US" sz="2000" dirty="0">
                <a:solidFill>
                  <a:schemeClr val="tx1"/>
                </a:solidFill>
                <a:latin typeface="HG丸ｺﾞｼｯｸM-PRO" panose="020F0600000000000000" pitchFamily="50" charset="-128"/>
                <a:ea typeface="HG丸ｺﾞｼｯｸM-PRO" panose="020F0600000000000000" pitchFamily="50" charset="-128"/>
              </a:rPr>
              <a:t>の各種サービスとのシームレスな統合</a:t>
            </a:r>
          </a:p>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・最新情報の更新に強みがある</a:t>
            </a:r>
          </a:p>
          <a:p>
            <a:pPr>
              <a:lnSpc>
                <a:spcPts val="2300"/>
              </a:lnSpc>
            </a:pPr>
            <a:endParaRPr lang="ja-JP" altLang="en-US" sz="2000" dirty="0">
              <a:solidFill>
                <a:schemeClr val="tx1"/>
              </a:solidFill>
              <a:latin typeface="HG丸ｺﾞｼｯｸM-PRO" panose="020F0600000000000000" pitchFamily="50" charset="-128"/>
              <a:ea typeface="HG丸ｺﾞｼｯｸM-PRO" panose="020F0600000000000000" pitchFamily="50" charset="-128"/>
            </a:endParaRPr>
          </a:p>
        </p:txBody>
      </p:sp>
      <p:grpSp>
        <p:nvGrpSpPr>
          <p:cNvPr id="7" name="グループ化 6">
            <a:extLst>
              <a:ext uri="{FF2B5EF4-FFF2-40B4-BE49-F238E27FC236}">
                <a16:creationId xmlns:a16="http://schemas.microsoft.com/office/drawing/2014/main" id="{A2302E68-1E75-414A-8710-90910DD7E3F1}"/>
              </a:ext>
            </a:extLst>
          </p:cNvPr>
          <p:cNvGrpSpPr/>
          <p:nvPr/>
        </p:nvGrpSpPr>
        <p:grpSpPr>
          <a:xfrm>
            <a:off x="0" y="-47041"/>
            <a:ext cx="12192001" cy="6905041"/>
            <a:chOff x="0" y="-47041"/>
            <a:chExt cx="12192001" cy="6905041"/>
          </a:xfrm>
        </p:grpSpPr>
        <p:pic>
          <p:nvPicPr>
            <p:cNvPr id="9" name="object 3">
              <a:extLst>
                <a:ext uri="{FF2B5EF4-FFF2-40B4-BE49-F238E27FC236}">
                  <a16:creationId xmlns:a16="http://schemas.microsoft.com/office/drawing/2014/main" id="{675DBBD9-EB9F-4C92-ACFF-4814D8185AC6}"/>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0" name="正方形/長方形 9">
              <a:extLst>
                <a:ext uri="{FF2B5EF4-FFF2-40B4-BE49-F238E27FC236}">
                  <a16:creationId xmlns:a16="http://schemas.microsoft.com/office/drawing/2014/main" id="{2DC49FCC-EBD1-4690-9718-18171A7E4C02}"/>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en-US" altLang="ja-JP" sz="3600" dirty="0">
                  <a:solidFill>
                    <a:schemeClr val="bg1"/>
                  </a:solidFill>
                  <a:latin typeface="HGSｺﾞｼｯｸE" panose="020B0900000000000000" pitchFamily="50" charset="-128"/>
                  <a:ea typeface="HGSｺﾞｼｯｸE" panose="020B0900000000000000" pitchFamily="50" charset="-128"/>
                </a:rPr>
                <a:t>Gemini</a:t>
              </a:r>
              <a:r>
                <a:rPr lang="ja-JP" altLang="en-US" sz="3600" dirty="0">
                  <a:solidFill>
                    <a:schemeClr val="bg1"/>
                  </a:solidFill>
                  <a:latin typeface="HGSｺﾞｼｯｸE" panose="020B0900000000000000" pitchFamily="50" charset="-128"/>
                  <a:ea typeface="HGSｺﾞｼｯｸE" panose="020B0900000000000000" pitchFamily="50" charset="-128"/>
                </a:rPr>
                <a:t>の特徴</a:t>
              </a:r>
            </a:p>
          </p:txBody>
        </p:sp>
        <p:pic>
          <p:nvPicPr>
            <p:cNvPr id="11" name="object 3">
              <a:extLst>
                <a:ext uri="{FF2B5EF4-FFF2-40B4-BE49-F238E27FC236}">
                  <a16:creationId xmlns:a16="http://schemas.microsoft.com/office/drawing/2014/main" id="{A8A0D139-9E7C-47E3-92F5-F4EB07AFC066}"/>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2" name="object 6">
              <a:extLst>
                <a:ext uri="{FF2B5EF4-FFF2-40B4-BE49-F238E27FC236}">
                  <a16:creationId xmlns:a16="http://schemas.microsoft.com/office/drawing/2014/main" id="{953E8AF0-F2BB-44F2-B99E-05959DA38595}"/>
                </a:ext>
              </a:extLst>
            </p:cNvPr>
            <p:cNvGrpSpPr/>
            <p:nvPr/>
          </p:nvGrpSpPr>
          <p:grpSpPr>
            <a:xfrm>
              <a:off x="131445" y="203359"/>
              <a:ext cx="11929110" cy="657225"/>
              <a:chOff x="186258" y="210936"/>
              <a:chExt cx="11929110" cy="657225"/>
            </a:xfrm>
          </p:grpSpPr>
          <p:sp>
            <p:nvSpPr>
              <p:cNvPr id="13" name="object 7">
                <a:extLst>
                  <a:ext uri="{FF2B5EF4-FFF2-40B4-BE49-F238E27FC236}">
                    <a16:creationId xmlns:a16="http://schemas.microsoft.com/office/drawing/2014/main" id="{9DFA89BA-EF5C-40CB-87A6-6D58C85D33E7}"/>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4" name="object 8">
                <a:extLst>
                  <a:ext uri="{FF2B5EF4-FFF2-40B4-BE49-F238E27FC236}">
                    <a16:creationId xmlns:a16="http://schemas.microsoft.com/office/drawing/2014/main" id="{9F293CBF-3CFD-43F1-8FD0-6601E22D9CBB}"/>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5" name="object 9">
                <a:extLst>
                  <a:ext uri="{FF2B5EF4-FFF2-40B4-BE49-F238E27FC236}">
                    <a16:creationId xmlns:a16="http://schemas.microsoft.com/office/drawing/2014/main" id="{E59B5C86-4230-4BEC-AA8A-78FED833DF63}"/>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6" name="object 10">
                <a:extLst>
                  <a:ext uri="{FF2B5EF4-FFF2-40B4-BE49-F238E27FC236}">
                    <a16:creationId xmlns:a16="http://schemas.microsoft.com/office/drawing/2014/main" id="{016059FD-BFC3-46F2-B3C5-466D5A37F1FB}"/>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7" name="object 11">
                <a:extLst>
                  <a:ext uri="{FF2B5EF4-FFF2-40B4-BE49-F238E27FC236}">
                    <a16:creationId xmlns:a16="http://schemas.microsoft.com/office/drawing/2014/main" id="{0B040EF0-E5F3-40EB-868A-41B8458C5FFA}"/>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8" name="object 12">
                <a:extLst>
                  <a:ext uri="{FF2B5EF4-FFF2-40B4-BE49-F238E27FC236}">
                    <a16:creationId xmlns:a16="http://schemas.microsoft.com/office/drawing/2014/main" id="{C9CAC376-9441-45D9-82B6-676CEF63C0E8}"/>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9" name="object 13">
                <a:extLst>
                  <a:ext uri="{FF2B5EF4-FFF2-40B4-BE49-F238E27FC236}">
                    <a16:creationId xmlns:a16="http://schemas.microsoft.com/office/drawing/2014/main" id="{C6C4BC3F-78EA-4DD5-B9FE-EA240166AE56}"/>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0" name="object 14">
                <a:extLst>
                  <a:ext uri="{FF2B5EF4-FFF2-40B4-BE49-F238E27FC236}">
                    <a16:creationId xmlns:a16="http://schemas.microsoft.com/office/drawing/2014/main" id="{E8CA9C0B-CF42-4408-8852-937BF37D91C4}"/>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1" name="object 15">
                <a:extLst>
                  <a:ext uri="{FF2B5EF4-FFF2-40B4-BE49-F238E27FC236}">
                    <a16:creationId xmlns:a16="http://schemas.microsoft.com/office/drawing/2014/main" id="{B9F25568-A5A1-40D5-A084-52C86939C094}"/>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2" name="object 16">
                <a:extLst>
                  <a:ext uri="{FF2B5EF4-FFF2-40B4-BE49-F238E27FC236}">
                    <a16:creationId xmlns:a16="http://schemas.microsoft.com/office/drawing/2014/main" id="{88CE06C1-964D-4A98-96AB-6356443A626C}"/>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3" name="object 17">
                <a:extLst>
                  <a:ext uri="{FF2B5EF4-FFF2-40B4-BE49-F238E27FC236}">
                    <a16:creationId xmlns:a16="http://schemas.microsoft.com/office/drawing/2014/main" id="{FEBB3DF2-D1D0-4DC3-844E-0A261EC9F2B3}"/>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4" name="object 18">
                <a:extLst>
                  <a:ext uri="{FF2B5EF4-FFF2-40B4-BE49-F238E27FC236}">
                    <a16:creationId xmlns:a16="http://schemas.microsoft.com/office/drawing/2014/main" id="{D78A9968-9291-46B7-9BC7-20D4A043FBB6}"/>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5" name="object 19">
                <a:extLst>
                  <a:ext uri="{FF2B5EF4-FFF2-40B4-BE49-F238E27FC236}">
                    <a16:creationId xmlns:a16="http://schemas.microsoft.com/office/drawing/2014/main" id="{BB677D83-1C13-437D-A159-B4353ACBF525}"/>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6" name="object 20">
                <a:extLst>
                  <a:ext uri="{FF2B5EF4-FFF2-40B4-BE49-F238E27FC236}">
                    <a16:creationId xmlns:a16="http://schemas.microsoft.com/office/drawing/2014/main" id="{610717F8-1FF8-4E88-908C-A0ED9F7A8E6B}"/>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7" name="object 21">
                <a:extLst>
                  <a:ext uri="{FF2B5EF4-FFF2-40B4-BE49-F238E27FC236}">
                    <a16:creationId xmlns:a16="http://schemas.microsoft.com/office/drawing/2014/main" id="{0DFDA5C0-EE2F-4F94-9A83-BEDDACC8975B}"/>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8" name="object 22">
                <a:extLst>
                  <a:ext uri="{FF2B5EF4-FFF2-40B4-BE49-F238E27FC236}">
                    <a16:creationId xmlns:a16="http://schemas.microsoft.com/office/drawing/2014/main" id="{ED65B340-BBDC-4ECD-9666-F3530C6E81F1}"/>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9" name="object 23">
                <a:extLst>
                  <a:ext uri="{FF2B5EF4-FFF2-40B4-BE49-F238E27FC236}">
                    <a16:creationId xmlns:a16="http://schemas.microsoft.com/office/drawing/2014/main" id="{57E00504-E64F-4B36-A32F-3503EA702C4A}"/>
                  </a:ext>
                </a:extLst>
              </p:cNvPr>
              <p:cNvPicPr/>
              <p:nvPr/>
            </p:nvPicPr>
            <p:blipFill>
              <a:blip r:embed="rId4" cstate="print"/>
              <a:stretch>
                <a:fillRect/>
              </a:stretch>
            </p:blipFill>
            <p:spPr>
              <a:xfrm>
                <a:off x="12026795" y="575918"/>
                <a:ext cx="88216" cy="97080"/>
              </a:xfrm>
              <a:prstGeom prst="rect">
                <a:avLst/>
              </a:prstGeom>
            </p:spPr>
          </p:pic>
          <p:sp>
            <p:nvSpPr>
              <p:cNvPr id="30" name="object 24">
                <a:extLst>
                  <a:ext uri="{FF2B5EF4-FFF2-40B4-BE49-F238E27FC236}">
                    <a16:creationId xmlns:a16="http://schemas.microsoft.com/office/drawing/2014/main" id="{07E39376-B77F-42A2-9E72-638AF4CB294E}"/>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1" name="object 25">
                <a:extLst>
                  <a:ext uri="{FF2B5EF4-FFF2-40B4-BE49-F238E27FC236}">
                    <a16:creationId xmlns:a16="http://schemas.microsoft.com/office/drawing/2014/main" id="{01CC5C07-A740-4C41-B6B3-C7808F133882}"/>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2" name="object 26">
                <a:extLst>
                  <a:ext uri="{FF2B5EF4-FFF2-40B4-BE49-F238E27FC236}">
                    <a16:creationId xmlns:a16="http://schemas.microsoft.com/office/drawing/2014/main" id="{952881EF-F97F-4A04-A899-411B6E0ED102}"/>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3" name="object 27">
                <a:extLst>
                  <a:ext uri="{FF2B5EF4-FFF2-40B4-BE49-F238E27FC236}">
                    <a16:creationId xmlns:a16="http://schemas.microsoft.com/office/drawing/2014/main" id="{806D8C1B-8538-4878-8D99-9EAA768C21AE}"/>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4" name="object 28">
                <a:extLst>
                  <a:ext uri="{FF2B5EF4-FFF2-40B4-BE49-F238E27FC236}">
                    <a16:creationId xmlns:a16="http://schemas.microsoft.com/office/drawing/2014/main" id="{B63ECF40-1B9A-43AF-AFFA-C526D3D6927C}"/>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5" name="object 29">
                <a:extLst>
                  <a:ext uri="{FF2B5EF4-FFF2-40B4-BE49-F238E27FC236}">
                    <a16:creationId xmlns:a16="http://schemas.microsoft.com/office/drawing/2014/main" id="{095B82B7-3C5E-4F7D-BF3C-EA9833192D28}"/>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6" name="object 30">
                <a:extLst>
                  <a:ext uri="{FF2B5EF4-FFF2-40B4-BE49-F238E27FC236}">
                    <a16:creationId xmlns:a16="http://schemas.microsoft.com/office/drawing/2014/main" id="{1BAC4A46-119D-4B98-9959-335CF55589FF}"/>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7" name="object 31">
                <a:extLst>
                  <a:ext uri="{FF2B5EF4-FFF2-40B4-BE49-F238E27FC236}">
                    <a16:creationId xmlns:a16="http://schemas.microsoft.com/office/drawing/2014/main" id="{E1A560A5-6D73-4D17-98AC-1EC9559B06FF}"/>
                  </a:ext>
                </a:extLst>
              </p:cNvPr>
              <p:cNvPicPr/>
              <p:nvPr/>
            </p:nvPicPr>
            <p:blipFill>
              <a:blip r:embed="rId5" cstate="print"/>
              <a:stretch>
                <a:fillRect/>
              </a:stretch>
            </p:blipFill>
            <p:spPr>
              <a:xfrm>
                <a:off x="10546225" y="211835"/>
                <a:ext cx="139128" cy="139128"/>
              </a:xfrm>
              <a:prstGeom prst="rect">
                <a:avLst/>
              </a:prstGeom>
            </p:spPr>
          </p:pic>
          <p:pic>
            <p:nvPicPr>
              <p:cNvPr id="38" name="object 32">
                <a:extLst>
                  <a:ext uri="{FF2B5EF4-FFF2-40B4-BE49-F238E27FC236}">
                    <a16:creationId xmlns:a16="http://schemas.microsoft.com/office/drawing/2014/main" id="{ECEFF122-116B-46F8-8EA0-720D87AA5013}"/>
                  </a:ext>
                </a:extLst>
              </p:cNvPr>
              <p:cNvPicPr/>
              <p:nvPr/>
            </p:nvPicPr>
            <p:blipFill>
              <a:blip r:embed="rId6" cstate="print"/>
              <a:stretch>
                <a:fillRect/>
              </a:stretch>
            </p:blipFill>
            <p:spPr>
              <a:xfrm>
                <a:off x="9828669" y="360944"/>
                <a:ext cx="244449" cy="244449"/>
              </a:xfrm>
              <a:prstGeom prst="rect">
                <a:avLst/>
              </a:prstGeom>
            </p:spPr>
          </p:pic>
          <p:sp>
            <p:nvSpPr>
              <p:cNvPr id="39" name="object 33">
                <a:extLst>
                  <a:ext uri="{FF2B5EF4-FFF2-40B4-BE49-F238E27FC236}">
                    <a16:creationId xmlns:a16="http://schemas.microsoft.com/office/drawing/2014/main" id="{3CEDD2A7-D4B9-4CBC-A3A7-9DB291339542}"/>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0" name="object 34">
                <a:extLst>
                  <a:ext uri="{FF2B5EF4-FFF2-40B4-BE49-F238E27FC236}">
                    <a16:creationId xmlns:a16="http://schemas.microsoft.com/office/drawing/2014/main" id="{EEF489C2-C52D-4DB8-83E7-DC10BE532658}"/>
                  </a:ext>
                </a:extLst>
              </p:cNvPr>
              <p:cNvPicPr/>
              <p:nvPr/>
            </p:nvPicPr>
            <p:blipFill>
              <a:blip r:embed="rId7" cstate="print"/>
              <a:stretch>
                <a:fillRect/>
              </a:stretch>
            </p:blipFill>
            <p:spPr>
              <a:xfrm>
                <a:off x="9688294" y="622557"/>
                <a:ext cx="160297" cy="160395"/>
              </a:xfrm>
              <a:prstGeom prst="rect">
                <a:avLst/>
              </a:prstGeom>
            </p:spPr>
          </p:pic>
          <p:sp>
            <p:nvSpPr>
              <p:cNvPr id="41" name="object 35">
                <a:extLst>
                  <a:ext uri="{FF2B5EF4-FFF2-40B4-BE49-F238E27FC236}">
                    <a16:creationId xmlns:a16="http://schemas.microsoft.com/office/drawing/2014/main" id="{9564A7C8-5CBE-433A-B20B-0A17B478E11D}"/>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2" name="object 36">
                <a:extLst>
                  <a:ext uri="{FF2B5EF4-FFF2-40B4-BE49-F238E27FC236}">
                    <a16:creationId xmlns:a16="http://schemas.microsoft.com/office/drawing/2014/main" id="{06E090D5-4052-4F06-B706-9FBB5AEEBB19}"/>
                  </a:ext>
                </a:extLst>
              </p:cNvPr>
              <p:cNvPicPr/>
              <p:nvPr/>
            </p:nvPicPr>
            <p:blipFill>
              <a:blip r:embed="rId8" cstate="print"/>
              <a:stretch>
                <a:fillRect/>
              </a:stretch>
            </p:blipFill>
            <p:spPr>
              <a:xfrm>
                <a:off x="9648025" y="373900"/>
                <a:ext cx="90690" cy="68618"/>
              </a:xfrm>
              <a:prstGeom prst="rect">
                <a:avLst/>
              </a:prstGeom>
            </p:spPr>
          </p:pic>
          <p:sp>
            <p:nvSpPr>
              <p:cNvPr id="43" name="object 37">
                <a:extLst>
                  <a:ext uri="{FF2B5EF4-FFF2-40B4-BE49-F238E27FC236}">
                    <a16:creationId xmlns:a16="http://schemas.microsoft.com/office/drawing/2014/main" id="{758EDC78-BCCC-497D-9C07-FBAF10E61ABE}"/>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4" name="object 38">
                <a:extLst>
                  <a:ext uri="{FF2B5EF4-FFF2-40B4-BE49-F238E27FC236}">
                    <a16:creationId xmlns:a16="http://schemas.microsoft.com/office/drawing/2014/main" id="{D0E5A8A2-A102-4D03-9473-0BF8FA14BC64}"/>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5" name="object 39">
                <a:extLst>
                  <a:ext uri="{FF2B5EF4-FFF2-40B4-BE49-F238E27FC236}">
                    <a16:creationId xmlns:a16="http://schemas.microsoft.com/office/drawing/2014/main" id="{65A8FBA7-7E09-4F6B-9838-04725B519121}"/>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6" name="object 40">
                <a:extLst>
                  <a:ext uri="{FF2B5EF4-FFF2-40B4-BE49-F238E27FC236}">
                    <a16:creationId xmlns:a16="http://schemas.microsoft.com/office/drawing/2014/main" id="{35C76626-6847-4252-B8FF-87FDD6885DFA}"/>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7" name="object 41">
                <a:extLst>
                  <a:ext uri="{FF2B5EF4-FFF2-40B4-BE49-F238E27FC236}">
                    <a16:creationId xmlns:a16="http://schemas.microsoft.com/office/drawing/2014/main" id="{A136C0CD-C9F7-45A7-90A4-274D235D8318}"/>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8" name="object 42">
                <a:extLst>
                  <a:ext uri="{FF2B5EF4-FFF2-40B4-BE49-F238E27FC236}">
                    <a16:creationId xmlns:a16="http://schemas.microsoft.com/office/drawing/2014/main" id="{BBC1B983-351E-4ED9-9F9F-12CE3EB1DF69}"/>
                  </a:ext>
                </a:extLst>
              </p:cNvPr>
              <p:cNvPicPr/>
              <p:nvPr/>
            </p:nvPicPr>
            <p:blipFill>
              <a:blip r:embed="rId9" cstate="print"/>
              <a:stretch>
                <a:fillRect/>
              </a:stretch>
            </p:blipFill>
            <p:spPr>
              <a:xfrm>
                <a:off x="10771367" y="253872"/>
                <a:ext cx="383006" cy="322630"/>
              </a:xfrm>
              <a:prstGeom prst="rect">
                <a:avLst/>
              </a:prstGeom>
            </p:spPr>
          </p:pic>
          <p:sp>
            <p:nvSpPr>
              <p:cNvPr id="49" name="object 43">
                <a:extLst>
                  <a:ext uri="{FF2B5EF4-FFF2-40B4-BE49-F238E27FC236}">
                    <a16:creationId xmlns:a16="http://schemas.microsoft.com/office/drawing/2014/main" id="{866A75E4-553D-4155-957E-B7728B5383FC}"/>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0" name="object 44">
                <a:extLst>
                  <a:ext uri="{FF2B5EF4-FFF2-40B4-BE49-F238E27FC236}">
                    <a16:creationId xmlns:a16="http://schemas.microsoft.com/office/drawing/2014/main" id="{1D6E6BAB-6C32-492B-9D93-9F46589C0AE6}"/>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1" name="object 45">
                <a:extLst>
                  <a:ext uri="{FF2B5EF4-FFF2-40B4-BE49-F238E27FC236}">
                    <a16:creationId xmlns:a16="http://schemas.microsoft.com/office/drawing/2014/main" id="{3F5C5521-0E38-453C-852D-CD60BD0D408C}"/>
                  </a:ext>
                </a:extLst>
              </p:cNvPr>
              <p:cNvPicPr/>
              <p:nvPr/>
            </p:nvPicPr>
            <p:blipFill>
              <a:blip r:embed="rId10" cstate="print"/>
              <a:stretch>
                <a:fillRect/>
              </a:stretch>
            </p:blipFill>
            <p:spPr>
              <a:xfrm>
                <a:off x="10925962" y="472221"/>
                <a:ext cx="103212" cy="119964"/>
              </a:xfrm>
              <a:prstGeom prst="rect">
                <a:avLst/>
              </a:prstGeom>
            </p:spPr>
          </p:pic>
          <p:sp>
            <p:nvSpPr>
              <p:cNvPr id="52" name="object 46">
                <a:extLst>
                  <a:ext uri="{FF2B5EF4-FFF2-40B4-BE49-F238E27FC236}">
                    <a16:creationId xmlns:a16="http://schemas.microsoft.com/office/drawing/2014/main" id="{D29EDEA8-6053-4FF1-99D5-AC277A534E23}"/>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3" name="object 47">
                <a:extLst>
                  <a:ext uri="{FF2B5EF4-FFF2-40B4-BE49-F238E27FC236}">
                    <a16:creationId xmlns:a16="http://schemas.microsoft.com/office/drawing/2014/main" id="{6771918E-C96A-468B-B642-8FBB8B50DE63}"/>
                  </a:ext>
                </a:extLst>
              </p:cNvPr>
              <p:cNvPicPr/>
              <p:nvPr/>
            </p:nvPicPr>
            <p:blipFill>
              <a:blip r:embed="rId11" cstate="print"/>
              <a:stretch>
                <a:fillRect/>
              </a:stretch>
            </p:blipFill>
            <p:spPr>
              <a:xfrm>
                <a:off x="194951" y="260619"/>
                <a:ext cx="582104" cy="494753"/>
              </a:xfrm>
              <a:prstGeom prst="rect">
                <a:avLst/>
              </a:prstGeom>
            </p:spPr>
          </p:pic>
          <p:pic>
            <p:nvPicPr>
              <p:cNvPr id="54" name="object 48">
                <a:extLst>
                  <a:ext uri="{FF2B5EF4-FFF2-40B4-BE49-F238E27FC236}">
                    <a16:creationId xmlns:a16="http://schemas.microsoft.com/office/drawing/2014/main" id="{CB357DD7-3FA1-4E74-A3D1-F41A5B46EC6D}"/>
                  </a:ext>
                </a:extLst>
              </p:cNvPr>
              <p:cNvPicPr/>
              <p:nvPr/>
            </p:nvPicPr>
            <p:blipFill>
              <a:blip r:embed="rId12" cstate="print"/>
              <a:stretch>
                <a:fillRect/>
              </a:stretch>
            </p:blipFill>
            <p:spPr>
              <a:xfrm>
                <a:off x="186258" y="251942"/>
                <a:ext cx="599490" cy="512114"/>
              </a:xfrm>
              <a:prstGeom prst="rect">
                <a:avLst/>
              </a:prstGeom>
            </p:spPr>
          </p:pic>
        </p:grpSp>
      </p:grpSp>
    </p:spTree>
    <p:extLst>
      <p:ext uri="{BB962C8B-B14F-4D97-AF65-F5344CB8AC3E}">
        <p14:creationId xmlns:p14="http://schemas.microsoft.com/office/powerpoint/2010/main" val="17155452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8BE54-048E-D31B-0244-EF7AD69FFEBE}"/>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81F4716D-41E3-4808-B796-3F068687BCD1}"/>
              </a:ext>
            </a:extLst>
          </p:cNvPr>
          <p:cNvGrpSpPr/>
          <p:nvPr/>
        </p:nvGrpSpPr>
        <p:grpSpPr>
          <a:xfrm>
            <a:off x="892822" y="3742904"/>
            <a:ext cx="5254360" cy="2236724"/>
            <a:chOff x="892822" y="3687149"/>
            <a:chExt cx="5254360" cy="2236724"/>
          </a:xfrm>
        </p:grpSpPr>
        <p:sp>
          <p:nvSpPr>
            <p:cNvPr id="13" name="正方形/長方形 12">
              <a:extLst>
                <a:ext uri="{FF2B5EF4-FFF2-40B4-BE49-F238E27FC236}">
                  <a16:creationId xmlns:a16="http://schemas.microsoft.com/office/drawing/2014/main" id="{8B4AFEDA-B4A9-BD9D-2818-BB1C28FA87C4}"/>
                </a:ext>
              </a:extLst>
            </p:cNvPr>
            <p:cNvSpPr/>
            <p:nvPr/>
          </p:nvSpPr>
          <p:spPr>
            <a:xfrm>
              <a:off x="892822" y="3687149"/>
              <a:ext cx="5254360" cy="2236724"/>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5CC21DAD-B219-0651-F8BA-577B98FBC6EC}"/>
                </a:ext>
              </a:extLst>
            </p:cNvPr>
            <p:cNvSpPr txBox="1"/>
            <p:nvPr/>
          </p:nvSpPr>
          <p:spPr>
            <a:xfrm>
              <a:off x="1278401" y="3849604"/>
              <a:ext cx="1111046" cy="400110"/>
            </a:xfrm>
            <a:prstGeom prst="rect">
              <a:avLst/>
            </a:prstGeom>
            <a:noFill/>
          </p:spPr>
          <p:txBody>
            <a:bodyPr wrap="square" rtlCol="0">
              <a:spAutoFit/>
            </a:bodyPr>
            <a:lstStyle/>
            <a:p>
              <a:pPr algn="ctr"/>
              <a:r>
                <a:rPr kumimoji="1" lang="en-US" altLang="ja-JP" sz="2000" dirty="0">
                  <a:latin typeface="HGPｺﾞｼｯｸE" panose="020B0900000000000000" pitchFamily="50" charset="-128"/>
                  <a:ea typeface="HGPｺﾞｼｯｸE" panose="020B0900000000000000" pitchFamily="50" charset="-128"/>
                </a:rPr>
                <a:t>Web</a:t>
              </a:r>
              <a:r>
                <a:rPr kumimoji="1" lang="ja-JP" altLang="en-US" sz="2000" dirty="0">
                  <a:latin typeface="HGPｺﾞｼｯｸE" panose="020B0900000000000000" pitchFamily="50" charset="-128"/>
                  <a:ea typeface="HGPｺﾞｼｯｸE" panose="020B0900000000000000" pitchFamily="50" charset="-128"/>
                </a:rPr>
                <a:t>版　　</a:t>
              </a:r>
            </a:p>
          </p:txBody>
        </p:sp>
        <p:sp>
          <p:nvSpPr>
            <p:cNvPr id="16" name="テキスト ボックス 15">
              <a:extLst>
                <a:ext uri="{FF2B5EF4-FFF2-40B4-BE49-F238E27FC236}">
                  <a16:creationId xmlns:a16="http://schemas.microsoft.com/office/drawing/2014/main" id="{64733D84-D914-6CEF-E334-3713D024DCEB}"/>
                </a:ext>
              </a:extLst>
            </p:cNvPr>
            <p:cNvSpPr txBox="1"/>
            <p:nvPr/>
          </p:nvSpPr>
          <p:spPr>
            <a:xfrm>
              <a:off x="4588691" y="3830483"/>
              <a:ext cx="1111046" cy="400110"/>
            </a:xfrm>
            <a:prstGeom prst="rect">
              <a:avLst/>
            </a:prstGeom>
            <a:noFill/>
          </p:spPr>
          <p:txBody>
            <a:bodyPr wrap="square" rtlCol="0">
              <a:spAutoFit/>
            </a:bodyPr>
            <a:lstStyle/>
            <a:p>
              <a:pPr algn="ctr"/>
              <a:r>
                <a:rPr lang="en-US" altLang="ja-JP" sz="2000" dirty="0">
                  <a:latin typeface="HGPｺﾞｼｯｸE" panose="020B0900000000000000" pitchFamily="50" charset="-128"/>
                  <a:ea typeface="HGPｺﾞｼｯｸE" panose="020B0900000000000000" pitchFamily="50" charset="-128"/>
                </a:rPr>
                <a:t>Android</a:t>
              </a:r>
              <a:r>
                <a:rPr kumimoji="1" lang="ja-JP" altLang="en-US" sz="2000" dirty="0">
                  <a:latin typeface="HGPｺﾞｼｯｸE" panose="020B0900000000000000" pitchFamily="50" charset="-128"/>
                  <a:ea typeface="HGPｺﾞｼｯｸE" panose="020B0900000000000000" pitchFamily="50" charset="-128"/>
                </a:rPr>
                <a:t>　　</a:t>
              </a:r>
            </a:p>
          </p:txBody>
        </p:sp>
        <p:sp>
          <p:nvSpPr>
            <p:cNvPr id="17" name="テキスト ボックス 16">
              <a:extLst>
                <a:ext uri="{FF2B5EF4-FFF2-40B4-BE49-F238E27FC236}">
                  <a16:creationId xmlns:a16="http://schemas.microsoft.com/office/drawing/2014/main" id="{8E64A2FE-D769-C5E8-B493-A10EB34C7744}"/>
                </a:ext>
              </a:extLst>
            </p:cNvPr>
            <p:cNvSpPr txBox="1"/>
            <p:nvPr/>
          </p:nvSpPr>
          <p:spPr>
            <a:xfrm>
              <a:off x="2898603" y="3849604"/>
              <a:ext cx="1111046" cy="400110"/>
            </a:xfrm>
            <a:prstGeom prst="rect">
              <a:avLst/>
            </a:prstGeom>
            <a:noFill/>
          </p:spPr>
          <p:txBody>
            <a:bodyPr wrap="square" rtlCol="0">
              <a:spAutoFit/>
            </a:bodyPr>
            <a:lstStyle/>
            <a:p>
              <a:pPr algn="ctr"/>
              <a:r>
                <a:rPr kumimoji="1" lang="en-US" altLang="ja-JP" sz="2000" dirty="0">
                  <a:latin typeface="HGPｺﾞｼｯｸE" panose="020B0900000000000000" pitchFamily="50" charset="-128"/>
                  <a:ea typeface="HGPｺﾞｼｯｸE" panose="020B0900000000000000" pitchFamily="50" charset="-128"/>
                </a:rPr>
                <a:t>Apple</a:t>
              </a:r>
              <a:r>
                <a:rPr kumimoji="1" lang="ja-JP" altLang="en-US" sz="2000" dirty="0">
                  <a:latin typeface="HGPｺﾞｼｯｸE" panose="020B0900000000000000" pitchFamily="50" charset="-128"/>
                  <a:ea typeface="HGPｺﾞｼｯｸE" panose="020B0900000000000000" pitchFamily="50" charset="-128"/>
                </a:rPr>
                <a:t>　　</a:t>
              </a:r>
            </a:p>
          </p:txBody>
        </p:sp>
      </p:grpSp>
      <p:grpSp>
        <p:nvGrpSpPr>
          <p:cNvPr id="7" name="グループ化 6">
            <a:extLst>
              <a:ext uri="{FF2B5EF4-FFF2-40B4-BE49-F238E27FC236}">
                <a16:creationId xmlns:a16="http://schemas.microsoft.com/office/drawing/2014/main" id="{66C6913E-57D0-4F35-B73C-2E273AF914C8}"/>
              </a:ext>
            </a:extLst>
          </p:cNvPr>
          <p:cNvGrpSpPr/>
          <p:nvPr/>
        </p:nvGrpSpPr>
        <p:grpSpPr>
          <a:xfrm>
            <a:off x="6285373" y="3366420"/>
            <a:ext cx="5180617" cy="2852101"/>
            <a:chOff x="6285373" y="3310665"/>
            <a:chExt cx="5180617" cy="2852101"/>
          </a:xfrm>
        </p:grpSpPr>
        <p:pic>
          <p:nvPicPr>
            <p:cNvPr id="20" name="図 19">
              <a:extLst>
                <a:ext uri="{FF2B5EF4-FFF2-40B4-BE49-F238E27FC236}">
                  <a16:creationId xmlns:a16="http://schemas.microsoft.com/office/drawing/2014/main" id="{3E70338A-53AD-80F3-3EE7-06A1ED95403A}"/>
                </a:ext>
              </a:extLst>
            </p:cNvPr>
            <p:cNvPicPr>
              <a:picLocks noChangeAspect="1"/>
            </p:cNvPicPr>
            <p:nvPr/>
          </p:nvPicPr>
          <p:blipFill>
            <a:blip r:embed="rId3"/>
            <a:stretch>
              <a:fillRect/>
            </a:stretch>
          </p:blipFill>
          <p:spPr>
            <a:xfrm>
              <a:off x="6285373" y="3310665"/>
              <a:ext cx="5180617" cy="2852101"/>
            </a:xfrm>
            <a:prstGeom prst="rect">
              <a:avLst/>
            </a:prstGeom>
          </p:spPr>
        </p:pic>
        <p:sp>
          <p:nvSpPr>
            <p:cNvPr id="22" name="吹き出し: 四角形 21">
              <a:extLst>
                <a:ext uri="{FF2B5EF4-FFF2-40B4-BE49-F238E27FC236}">
                  <a16:creationId xmlns:a16="http://schemas.microsoft.com/office/drawing/2014/main" id="{DC45939E-4F80-0D51-072A-760504E647AB}"/>
                </a:ext>
              </a:extLst>
            </p:cNvPr>
            <p:cNvSpPr/>
            <p:nvPr/>
          </p:nvSpPr>
          <p:spPr>
            <a:xfrm>
              <a:off x="6835692" y="5745581"/>
              <a:ext cx="2498192" cy="356584"/>
            </a:xfrm>
            <a:prstGeom prst="wedgeRectCallout">
              <a:avLst>
                <a:gd name="adj1" fmla="val -60729"/>
                <a:gd name="adj2" fmla="val 39923"/>
              </a:avLst>
            </a:prstGeom>
            <a:solidFill>
              <a:schemeClr val="bg1"/>
            </a:solidFill>
            <a:ln w="28575">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solidFill>
                  <a:latin typeface="HG丸ｺﾞｼｯｸM-PRO" panose="020F0600000000000000" pitchFamily="50" charset="-128"/>
                  <a:ea typeface="HG丸ｺﾞｼｯｸM-PRO" panose="020F0600000000000000" pitchFamily="50" charset="-128"/>
                </a:rPr>
                <a:t>サインイン画面から登録</a:t>
              </a:r>
              <a:endParaRPr kumimoji="1" lang="ja-JP" altLang="en-US" sz="1600" dirty="0">
                <a:solidFill>
                  <a:schemeClr val="tx1"/>
                </a:solidFill>
                <a:latin typeface="HG丸ｺﾞｼｯｸM-PRO" panose="020F0600000000000000" pitchFamily="50" charset="-128"/>
                <a:ea typeface="HG丸ｺﾞｼｯｸM-PRO" panose="020F0600000000000000" pitchFamily="50" charset="-128"/>
              </a:endParaRPr>
            </a:p>
          </p:txBody>
        </p:sp>
      </p:grpSp>
      <p:grpSp>
        <p:nvGrpSpPr>
          <p:cNvPr id="18" name="グループ化 17">
            <a:extLst>
              <a:ext uri="{FF2B5EF4-FFF2-40B4-BE49-F238E27FC236}">
                <a16:creationId xmlns:a16="http://schemas.microsoft.com/office/drawing/2014/main" id="{83EFA235-A0FA-4738-BDA8-5BEE047BEC55}"/>
              </a:ext>
            </a:extLst>
          </p:cNvPr>
          <p:cNvGrpSpPr/>
          <p:nvPr/>
        </p:nvGrpSpPr>
        <p:grpSpPr>
          <a:xfrm>
            <a:off x="0" y="-47041"/>
            <a:ext cx="12192001" cy="6905041"/>
            <a:chOff x="0" y="-47041"/>
            <a:chExt cx="12192001" cy="6905041"/>
          </a:xfrm>
        </p:grpSpPr>
        <p:pic>
          <p:nvPicPr>
            <p:cNvPr id="19" name="object 3">
              <a:extLst>
                <a:ext uri="{FF2B5EF4-FFF2-40B4-BE49-F238E27FC236}">
                  <a16:creationId xmlns:a16="http://schemas.microsoft.com/office/drawing/2014/main" id="{8A9B8309-AD11-43B6-941F-DCE4E5E41BD2}"/>
                </a:ext>
              </a:extLst>
            </p:cNvPr>
            <p:cNvPicPr>
              <a:picLocks noChangeAspect="1"/>
            </p:cNvPicPr>
            <p:nvPr/>
          </p:nvPicPr>
          <p:blipFill>
            <a:blip r:embed="rId4"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21" name="正方形/長方形 20">
              <a:extLst>
                <a:ext uri="{FF2B5EF4-FFF2-40B4-BE49-F238E27FC236}">
                  <a16:creationId xmlns:a16="http://schemas.microsoft.com/office/drawing/2014/main" id="{DBC907C9-D19A-4B98-A69E-59E05E0D522F}"/>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en-US" altLang="ja-JP" sz="3600" dirty="0">
                  <a:solidFill>
                    <a:schemeClr val="bg1"/>
                  </a:solidFill>
                  <a:latin typeface="HGSｺﾞｼｯｸE" panose="020B0900000000000000" pitchFamily="50" charset="-128"/>
                  <a:ea typeface="HGSｺﾞｼｯｸE" panose="020B0900000000000000" pitchFamily="50" charset="-128"/>
                </a:rPr>
                <a:t>Copilot</a:t>
              </a:r>
              <a:r>
                <a:rPr lang="ja-JP" altLang="en-US" sz="3600" dirty="0" err="1">
                  <a:solidFill>
                    <a:schemeClr val="bg1"/>
                  </a:solidFill>
                  <a:latin typeface="HGSｺﾞｼｯｸE" panose="020B0900000000000000" pitchFamily="50" charset="-128"/>
                  <a:ea typeface="HGSｺﾞｼｯｸE" panose="020B0900000000000000" pitchFamily="50" charset="-128"/>
                </a:rPr>
                <a:t>への</a:t>
              </a:r>
              <a:r>
                <a:rPr lang="ja-JP" altLang="en-US" sz="3600" dirty="0">
                  <a:solidFill>
                    <a:schemeClr val="bg1"/>
                  </a:solidFill>
                  <a:latin typeface="HGSｺﾞｼｯｸE" panose="020B0900000000000000" pitchFamily="50" charset="-128"/>
                  <a:ea typeface="HGSｺﾞｼｯｸE" panose="020B0900000000000000" pitchFamily="50" charset="-128"/>
                </a:rPr>
                <a:t>アクセス方法</a:t>
              </a:r>
            </a:p>
          </p:txBody>
        </p:sp>
        <p:pic>
          <p:nvPicPr>
            <p:cNvPr id="23" name="object 3">
              <a:extLst>
                <a:ext uri="{FF2B5EF4-FFF2-40B4-BE49-F238E27FC236}">
                  <a16:creationId xmlns:a16="http://schemas.microsoft.com/office/drawing/2014/main" id="{88FB7DF7-6F79-420F-B95B-E8C33F21E4C5}"/>
                </a:ext>
              </a:extLst>
            </p:cNvPr>
            <p:cNvPicPr/>
            <p:nvPr/>
          </p:nvPicPr>
          <p:blipFill>
            <a:blip r:embed="rId4"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24" name="object 6">
              <a:extLst>
                <a:ext uri="{FF2B5EF4-FFF2-40B4-BE49-F238E27FC236}">
                  <a16:creationId xmlns:a16="http://schemas.microsoft.com/office/drawing/2014/main" id="{EE0A7C50-C9DD-43D4-8EBC-BF48BA9823F1}"/>
                </a:ext>
              </a:extLst>
            </p:cNvPr>
            <p:cNvGrpSpPr/>
            <p:nvPr/>
          </p:nvGrpSpPr>
          <p:grpSpPr>
            <a:xfrm>
              <a:off x="131445" y="203359"/>
              <a:ext cx="11929110" cy="657225"/>
              <a:chOff x="186258" y="210936"/>
              <a:chExt cx="11929110" cy="657225"/>
            </a:xfrm>
          </p:grpSpPr>
          <p:sp>
            <p:nvSpPr>
              <p:cNvPr id="25" name="object 7">
                <a:extLst>
                  <a:ext uri="{FF2B5EF4-FFF2-40B4-BE49-F238E27FC236}">
                    <a16:creationId xmlns:a16="http://schemas.microsoft.com/office/drawing/2014/main" id="{1507781A-4B4B-41F6-83EA-52A992E386B6}"/>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26" name="object 8">
                <a:extLst>
                  <a:ext uri="{FF2B5EF4-FFF2-40B4-BE49-F238E27FC236}">
                    <a16:creationId xmlns:a16="http://schemas.microsoft.com/office/drawing/2014/main" id="{B976A1CE-2ABC-490F-91C4-F80BD6555C1D}"/>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27" name="object 9">
                <a:extLst>
                  <a:ext uri="{FF2B5EF4-FFF2-40B4-BE49-F238E27FC236}">
                    <a16:creationId xmlns:a16="http://schemas.microsoft.com/office/drawing/2014/main" id="{E282F065-2CF4-4EAD-8067-2A51A68FBFFF}"/>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28" name="object 10">
                <a:extLst>
                  <a:ext uri="{FF2B5EF4-FFF2-40B4-BE49-F238E27FC236}">
                    <a16:creationId xmlns:a16="http://schemas.microsoft.com/office/drawing/2014/main" id="{C3839119-139A-4F86-943E-C0F3600274E9}"/>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29" name="object 11">
                <a:extLst>
                  <a:ext uri="{FF2B5EF4-FFF2-40B4-BE49-F238E27FC236}">
                    <a16:creationId xmlns:a16="http://schemas.microsoft.com/office/drawing/2014/main" id="{05EA5DE9-FA0D-497D-B988-4ACF0904B2F4}"/>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30" name="object 12">
                <a:extLst>
                  <a:ext uri="{FF2B5EF4-FFF2-40B4-BE49-F238E27FC236}">
                    <a16:creationId xmlns:a16="http://schemas.microsoft.com/office/drawing/2014/main" id="{80724027-4540-49A8-983A-DA5CEDF8F1DF}"/>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31" name="object 13">
                <a:extLst>
                  <a:ext uri="{FF2B5EF4-FFF2-40B4-BE49-F238E27FC236}">
                    <a16:creationId xmlns:a16="http://schemas.microsoft.com/office/drawing/2014/main" id="{AE4EB12B-C243-4EAD-9BD8-B5C375D7FC33}"/>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32" name="object 14">
                <a:extLst>
                  <a:ext uri="{FF2B5EF4-FFF2-40B4-BE49-F238E27FC236}">
                    <a16:creationId xmlns:a16="http://schemas.microsoft.com/office/drawing/2014/main" id="{B235C438-562F-4D23-92A8-C63B1AFF8AC0}"/>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3" name="object 15">
                <a:extLst>
                  <a:ext uri="{FF2B5EF4-FFF2-40B4-BE49-F238E27FC236}">
                    <a16:creationId xmlns:a16="http://schemas.microsoft.com/office/drawing/2014/main" id="{1FF93A3E-DAFB-404B-9FB9-62C6216890BD}"/>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4" name="object 16">
                <a:extLst>
                  <a:ext uri="{FF2B5EF4-FFF2-40B4-BE49-F238E27FC236}">
                    <a16:creationId xmlns:a16="http://schemas.microsoft.com/office/drawing/2014/main" id="{74F6B4F1-1970-4756-9527-B85923763BF0}"/>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35" name="object 17">
                <a:extLst>
                  <a:ext uri="{FF2B5EF4-FFF2-40B4-BE49-F238E27FC236}">
                    <a16:creationId xmlns:a16="http://schemas.microsoft.com/office/drawing/2014/main" id="{CA40DC69-0816-43E4-B610-7FD6C5E7014D}"/>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6" name="object 18">
                <a:extLst>
                  <a:ext uri="{FF2B5EF4-FFF2-40B4-BE49-F238E27FC236}">
                    <a16:creationId xmlns:a16="http://schemas.microsoft.com/office/drawing/2014/main" id="{BFFDEAE0-09B2-4191-B420-0F822FBD026B}"/>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7" name="object 19">
                <a:extLst>
                  <a:ext uri="{FF2B5EF4-FFF2-40B4-BE49-F238E27FC236}">
                    <a16:creationId xmlns:a16="http://schemas.microsoft.com/office/drawing/2014/main" id="{18A9F1B6-D2A0-4639-A0C1-7E0B43C8790D}"/>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38" name="object 20">
                <a:extLst>
                  <a:ext uri="{FF2B5EF4-FFF2-40B4-BE49-F238E27FC236}">
                    <a16:creationId xmlns:a16="http://schemas.microsoft.com/office/drawing/2014/main" id="{83F64814-20AC-4B7C-A543-D4AADD7F2ADA}"/>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39" name="object 21">
                <a:extLst>
                  <a:ext uri="{FF2B5EF4-FFF2-40B4-BE49-F238E27FC236}">
                    <a16:creationId xmlns:a16="http://schemas.microsoft.com/office/drawing/2014/main" id="{F14916C3-7210-4789-BAFB-EE13C7987781}"/>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0" name="object 22">
                <a:extLst>
                  <a:ext uri="{FF2B5EF4-FFF2-40B4-BE49-F238E27FC236}">
                    <a16:creationId xmlns:a16="http://schemas.microsoft.com/office/drawing/2014/main" id="{B83A9DAC-2A33-4538-B1A4-5E2647A33B3A}"/>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41" name="object 23">
                <a:extLst>
                  <a:ext uri="{FF2B5EF4-FFF2-40B4-BE49-F238E27FC236}">
                    <a16:creationId xmlns:a16="http://schemas.microsoft.com/office/drawing/2014/main" id="{7DA359F2-AB91-4130-BA42-6564CCB279E0}"/>
                  </a:ext>
                </a:extLst>
              </p:cNvPr>
              <p:cNvPicPr/>
              <p:nvPr/>
            </p:nvPicPr>
            <p:blipFill>
              <a:blip r:embed="rId5" cstate="print"/>
              <a:stretch>
                <a:fillRect/>
              </a:stretch>
            </p:blipFill>
            <p:spPr>
              <a:xfrm>
                <a:off x="12026795" y="575918"/>
                <a:ext cx="88216" cy="97080"/>
              </a:xfrm>
              <a:prstGeom prst="rect">
                <a:avLst/>
              </a:prstGeom>
            </p:spPr>
          </p:pic>
          <p:sp>
            <p:nvSpPr>
              <p:cNvPr id="42" name="object 24">
                <a:extLst>
                  <a:ext uri="{FF2B5EF4-FFF2-40B4-BE49-F238E27FC236}">
                    <a16:creationId xmlns:a16="http://schemas.microsoft.com/office/drawing/2014/main" id="{986CD718-EB63-4AB5-A346-20FE4676D998}"/>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3" name="object 25">
                <a:extLst>
                  <a:ext uri="{FF2B5EF4-FFF2-40B4-BE49-F238E27FC236}">
                    <a16:creationId xmlns:a16="http://schemas.microsoft.com/office/drawing/2014/main" id="{8239FFFA-31FC-4A31-A9F1-09B170FC9FDC}"/>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44" name="object 26">
                <a:extLst>
                  <a:ext uri="{FF2B5EF4-FFF2-40B4-BE49-F238E27FC236}">
                    <a16:creationId xmlns:a16="http://schemas.microsoft.com/office/drawing/2014/main" id="{50C44650-831A-422A-97F6-2591B2309704}"/>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5" name="object 27">
                <a:extLst>
                  <a:ext uri="{FF2B5EF4-FFF2-40B4-BE49-F238E27FC236}">
                    <a16:creationId xmlns:a16="http://schemas.microsoft.com/office/drawing/2014/main" id="{10CA3F7F-2DDB-4724-8E98-F0D3BB53C5FB}"/>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46" name="object 28">
                <a:extLst>
                  <a:ext uri="{FF2B5EF4-FFF2-40B4-BE49-F238E27FC236}">
                    <a16:creationId xmlns:a16="http://schemas.microsoft.com/office/drawing/2014/main" id="{EAE268BD-9B37-4F71-A5E6-25A0BED725D5}"/>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47" name="object 29">
                <a:extLst>
                  <a:ext uri="{FF2B5EF4-FFF2-40B4-BE49-F238E27FC236}">
                    <a16:creationId xmlns:a16="http://schemas.microsoft.com/office/drawing/2014/main" id="{A273AADD-8FF7-421C-A249-40B6C090C25B}"/>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48" name="object 30">
                <a:extLst>
                  <a:ext uri="{FF2B5EF4-FFF2-40B4-BE49-F238E27FC236}">
                    <a16:creationId xmlns:a16="http://schemas.microsoft.com/office/drawing/2014/main" id="{97047CD5-D18A-4D80-91F7-1608323870A4}"/>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49" name="object 31">
                <a:extLst>
                  <a:ext uri="{FF2B5EF4-FFF2-40B4-BE49-F238E27FC236}">
                    <a16:creationId xmlns:a16="http://schemas.microsoft.com/office/drawing/2014/main" id="{40D6A37C-5FC8-4EB4-A39F-4C802D48B440}"/>
                  </a:ext>
                </a:extLst>
              </p:cNvPr>
              <p:cNvPicPr/>
              <p:nvPr/>
            </p:nvPicPr>
            <p:blipFill>
              <a:blip r:embed="rId6" cstate="print"/>
              <a:stretch>
                <a:fillRect/>
              </a:stretch>
            </p:blipFill>
            <p:spPr>
              <a:xfrm>
                <a:off x="10546225" y="211835"/>
                <a:ext cx="139128" cy="139128"/>
              </a:xfrm>
              <a:prstGeom prst="rect">
                <a:avLst/>
              </a:prstGeom>
            </p:spPr>
          </p:pic>
          <p:pic>
            <p:nvPicPr>
              <p:cNvPr id="50" name="object 32">
                <a:extLst>
                  <a:ext uri="{FF2B5EF4-FFF2-40B4-BE49-F238E27FC236}">
                    <a16:creationId xmlns:a16="http://schemas.microsoft.com/office/drawing/2014/main" id="{03404F20-2F84-42DE-A42B-4513B5EB9A13}"/>
                  </a:ext>
                </a:extLst>
              </p:cNvPr>
              <p:cNvPicPr/>
              <p:nvPr/>
            </p:nvPicPr>
            <p:blipFill>
              <a:blip r:embed="rId7" cstate="print"/>
              <a:stretch>
                <a:fillRect/>
              </a:stretch>
            </p:blipFill>
            <p:spPr>
              <a:xfrm>
                <a:off x="9828669" y="360944"/>
                <a:ext cx="244449" cy="244449"/>
              </a:xfrm>
              <a:prstGeom prst="rect">
                <a:avLst/>
              </a:prstGeom>
            </p:spPr>
          </p:pic>
          <p:sp>
            <p:nvSpPr>
              <p:cNvPr id="51" name="object 33">
                <a:extLst>
                  <a:ext uri="{FF2B5EF4-FFF2-40B4-BE49-F238E27FC236}">
                    <a16:creationId xmlns:a16="http://schemas.microsoft.com/office/drawing/2014/main" id="{29D6F827-EDAE-4F37-B467-19E0BE834925}"/>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52" name="object 34">
                <a:extLst>
                  <a:ext uri="{FF2B5EF4-FFF2-40B4-BE49-F238E27FC236}">
                    <a16:creationId xmlns:a16="http://schemas.microsoft.com/office/drawing/2014/main" id="{5348FC6C-6C0A-4079-B8BA-AE7CBDFBA428}"/>
                  </a:ext>
                </a:extLst>
              </p:cNvPr>
              <p:cNvPicPr/>
              <p:nvPr/>
            </p:nvPicPr>
            <p:blipFill>
              <a:blip r:embed="rId8" cstate="print"/>
              <a:stretch>
                <a:fillRect/>
              </a:stretch>
            </p:blipFill>
            <p:spPr>
              <a:xfrm>
                <a:off x="9688294" y="622557"/>
                <a:ext cx="160297" cy="160395"/>
              </a:xfrm>
              <a:prstGeom prst="rect">
                <a:avLst/>
              </a:prstGeom>
            </p:spPr>
          </p:pic>
          <p:sp>
            <p:nvSpPr>
              <p:cNvPr id="53" name="object 35">
                <a:extLst>
                  <a:ext uri="{FF2B5EF4-FFF2-40B4-BE49-F238E27FC236}">
                    <a16:creationId xmlns:a16="http://schemas.microsoft.com/office/drawing/2014/main" id="{36D8788A-CF0D-4D41-8639-A26A03766F31}"/>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54" name="object 36">
                <a:extLst>
                  <a:ext uri="{FF2B5EF4-FFF2-40B4-BE49-F238E27FC236}">
                    <a16:creationId xmlns:a16="http://schemas.microsoft.com/office/drawing/2014/main" id="{F94971D7-E8EB-4C45-ADAD-5461E2322CA1}"/>
                  </a:ext>
                </a:extLst>
              </p:cNvPr>
              <p:cNvPicPr/>
              <p:nvPr/>
            </p:nvPicPr>
            <p:blipFill>
              <a:blip r:embed="rId9" cstate="print"/>
              <a:stretch>
                <a:fillRect/>
              </a:stretch>
            </p:blipFill>
            <p:spPr>
              <a:xfrm>
                <a:off x="9648025" y="373900"/>
                <a:ext cx="90690" cy="68618"/>
              </a:xfrm>
              <a:prstGeom prst="rect">
                <a:avLst/>
              </a:prstGeom>
            </p:spPr>
          </p:pic>
          <p:sp>
            <p:nvSpPr>
              <p:cNvPr id="55" name="object 37">
                <a:extLst>
                  <a:ext uri="{FF2B5EF4-FFF2-40B4-BE49-F238E27FC236}">
                    <a16:creationId xmlns:a16="http://schemas.microsoft.com/office/drawing/2014/main" id="{AF28F47B-8477-4070-8281-4EF8E652F14E}"/>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56" name="object 38">
                <a:extLst>
                  <a:ext uri="{FF2B5EF4-FFF2-40B4-BE49-F238E27FC236}">
                    <a16:creationId xmlns:a16="http://schemas.microsoft.com/office/drawing/2014/main" id="{76F34529-275D-4C43-9E47-5269D52C871D}"/>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57" name="object 39">
                <a:extLst>
                  <a:ext uri="{FF2B5EF4-FFF2-40B4-BE49-F238E27FC236}">
                    <a16:creationId xmlns:a16="http://schemas.microsoft.com/office/drawing/2014/main" id="{883A5B4D-9FBA-4FDE-8884-3A158C42C38B}"/>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58" name="object 40">
                <a:extLst>
                  <a:ext uri="{FF2B5EF4-FFF2-40B4-BE49-F238E27FC236}">
                    <a16:creationId xmlns:a16="http://schemas.microsoft.com/office/drawing/2014/main" id="{FC671F12-096D-4869-B0CC-35465A473AB9}"/>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59" name="object 41">
                <a:extLst>
                  <a:ext uri="{FF2B5EF4-FFF2-40B4-BE49-F238E27FC236}">
                    <a16:creationId xmlns:a16="http://schemas.microsoft.com/office/drawing/2014/main" id="{223EA060-8EE3-4907-86E4-F9C6BAB6D7DD}"/>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60" name="object 42">
                <a:extLst>
                  <a:ext uri="{FF2B5EF4-FFF2-40B4-BE49-F238E27FC236}">
                    <a16:creationId xmlns:a16="http://schemas.microsoft.com/office/drawing/2014/main" id="{FAA5E8BD-2E92-4394-A779-F36E275D7E08}"/>
                  </a:ext>
                </a:extLst>
              </p:cNvPr>
              <p:cNvPicPr/>
              <p:nvPr/>
            </p:nvPicPr>
            <p:blipFill>
              <a:blip r:embed="rId10" cstate="print"/>
              <a:stretch>
                <a:fillRect/>
              </a:stretch>
            </p:blipFill>
            <p:spPr>
              <a:xfrm>
                <a:off x="10771367" y="253872"/>
                <a:ext cx="383006" cy="322630"/>
              </a:xfrm>
              <a:prstGeom prst="rect">
                <a:avLst/>
              </a:prstGeom>
            </p:spPr>
          </p:pic>
          <p:sp>
            <p:nvSpPr>
              <p:cNvPr id="61" name="object 43">
                <a:extLst>
                  <a:ext uri="{FF2B5EF4-FFF2-40B4-BE49-F238E27FC236}">
                    <a16:creationId xmlns:a16="http://schemas.microsoft.com/office/drawing/2014/main" id="{90A1BEE3-B7E5-44DF-97CF-F5003D7A3496}"/>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62" name="object 44">
                <a:extLst>
                  <a:ext uri="{FF2B5EF4-FFF2-40B4-BE49-F238E27FC236}">
                    <a16:creationId xmlns:a16="http://schemas.microsoft.com/office/drawing/2014/main" id="{7D099756-B40A-471D-BC04-5A0C7CFBADD4}"/>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63" name="object 45">
                <a:extLst>
                  <a:ext uri="{FF2B5EF4-FFF2-40B4-BE49-F238E27FC236}">
                    <a16:creationId xmlns:a16="http://schemas.microsoft.com/office/drawing/2014/main" id="{CA7C58F8-B3FC-44EA-8D88-54C66E938714}"/>
                  </a:ext>
                </a:extLst>
              </p:cNvPr>
              <p:cNvPicPr/>
              <p:nvPr/>
            </p:nvPicPr>
            <p:blipFill>
              <a:blip r:embed="rId11" cstate="print"/>
              <a:stretch>
                <a:fillRect/>
              </a:stretch>
            </p:blipFill>
            <p:spPr>
              <a:xfrm>
                <a:off x="10925962" y="472221"/>
                <a:ext cx="103212" cy="119964"/>
              </a:xfrm>
              <a:prstGeom prst="rect">
                <a:avLst/>
              </a:prstGeom>
            </p:spPr>
          </p:pic>
          <p:sp>
            <p:nvSpPr>
              <p:cNvPr id="64" name="object 46">
                <a:extLst>
                  <a:ext uri="{FF2B5EF4-FFF2-40B4-BE49-F238E27FC236}">
                    <a16:creationId xmlns:a16="http://schemas.microsoft.com/office/drawing/2014/main" id="{E449DEFD-46D3-41D8-83CE-EEA95395837B}"/>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65" name="object 47">
                <a:extLst>
                  <a:ext uri="{FF2B5EF4-FFF2-40B4-BE49-F238E27FC236}">
                    <a16:creationId xmlns:a16="http://schemas.microsoft.com/office/drawing/2014/main" id="{B0EF4314-FAAF-4E05-8FDF-B9E86056DEAC}"/>
                  </a:ext>
                </a:extLst>
              </p:cNvPr>
              <p:cNvPicPr/>
              <p:nvPr/>
            </p:nvPicPr>
            <p:blipFill>
              <a:blip r:embed="rId12" cstate="print"/>
              <a:stretch>
                <a:fillRect/>
              </a:stretch>
            </p:blipFill>
            <p:spPr>
              <a:xfrm>
                <a:off x="194951" y="260619"/>
                <a:ext cx="582104" cy="494753"/>
              </a:xfrm>
              <a:prstGeom prst="rect">
                <a:avLst/>
              </a:prstGeom>
            </p:spPr>
          </p:pic>
          <p:pic>
            <p:nvPicPr>
              <p:cNvPr id="66" name="object 48">
                <a:extLst>
                  <a:ext uri="{FF2B5EF4-FFF2-40B4-BE49-F238E27FC236}">
                    <a16:creationId xmlns:a16="http://schemas.microsoft.com/office/drawing/2014/main" id="{E39AC9CF-A325-4D8C-8D6A-1737342F8785}"/>
                  </a:ext>
                </a:extLst>
              </p:cNvPr>
              <p:cNvPicPr/>
              <p:nvPr/>
            </p:nvPicPr>
            <p:blipFill>
              <a:blip r:embed="rId13" cstate="print"/>
              <a:stretch>
                <a:fillRect/>
              </a:stretch>
            </p:blipFill>
            <p:spPr>
              <a:xfrm>
                <a:off x="186258" y="251942"/>
                <a:ext cx="599490" cy="512114"/>
              </a:xfrm>
              <a:prstGeom prst="rect">
                <a:avLst/>
              </a:prstGeom>
            </p:spPr>
          </p:pic>
        </p:grpSp>
      </p:grpSp>
      <p:grpSp>
        <p:nvGrpSpPr>
          <p:cNvPr id="67" name="グループ化 66">
            <a:extLst>
              <a:ext uri="{FF2B5EF4-FFF2-40B4-BE49-F238E27FC236}">
                <a16:creationId xmlns:a16="http://schemas.microsoft.com/office/drawing/2014/main" id="{6E13BA33-597D-438E-B022-54465F449D09}"/>
              </a:ext>
            </a:extLst>
          </p:cNvPr>
          <p:cNvGrpSpPr/>
          <p:nvPr/>
        </p:nvGrpSpPr>
        <p:grpSpPr>
          <a:xfrm>
            <a:off x="819372" y="1103806"/>
            <a:ext cx="10553255" cy="2203167"/>
            <a:chOff x="819372" y="1259331"/>
            <a:chExt cx="10553255" cy="2203167"/>
          </a:xfrm>
        </p:grpSpPr>
        <p:sp>
          <p:nvSpPr>
            <p:cNvPr id="68" name="テキスト ボックス 67">
              <a:extLst>
                <a:ext uri="{FF2B5EF4-FFF2-40B4-BE49-F238E27FC236}">
                  <a16:creationId xmlns:a16="http://schemas.microsoft.com/office/drawing/2014/main" id="{A19541D8-E93D-405B-BD52-57EBDAACACE3}"/>
                </a:ext>
              </a:extLst>
            </p:cNvPr>
            <p:cNvSpPr txBox="1"/>
            <p:nvPr/>
          </p:nvSpPr>
          <p:spPr>
            <a:xfrm>
              <a:off x="819372" y="1259331"/>
              <a:ext cx="10553255" cy="2203167"/>
            </a:xfrm>
            <a:prstGeom prst="rect">
              <a:avLst/>
            </a:prstGeom>
            <a:noFill/>
          </p:spPr>
          <p:txBody>
            <a:bodyPr wrap="square" rtlCol="0">
              <a:spAutoFit/>
            </a:bodyPr>
            <a:lstStyle/>
            <a:p>
              <a:pPr>
                <a:spcAft>
                  <a:spcPts val="16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＜アクセス方法等＞　</a:t>
              </a:r>
              <a:endParaRPr lang="en-US" altLang="ja-JP" sz="2800" b="1" dirty="0">
                <a:solidFill>
                  <a:schemeClr val="accent5">
                    <a:lumMod val="60000"/>
                    <a:lumOff val="40000"/>
                  </a:schemeClr>
                </a:solidFill>
                <a:latin typeface="BIZ UDPゴシック" panose="020B0400000000000000" pitchFamily="50" charset="-128"/>
                <a:ea typeface="BIZ UDPゴシック" panose="020B0400000000000000" pitchFamily="50" charset="-128"/>
              </a:endParaRPr>
            </a:p>
            <a:p>
              <a:pPr indent="254000">
                <a:lnSpc>
                  <a:spcPts val="2300"/>
                </a:lnSpc>
              </a:pPr>
              <a:r>
                <a:rPr lang="ja-JP" altLang="en-US" sz="2000" dirty="0">
                  <a:latin typeface="HGMaruGothicMPRO" panose="020F0600000000000000" pitchFamily="34" charset="-128"/>
                  <a:ea typeface="HGMaruGothicMPRO" panose="020F0600000000000000" pitchFamily="34" charset="-128"/>
                </a:rPr>
                <a:t>・アプリ、</a:t>
              </a:r>
              <a:r>
                <a:rPr lang="en-US" altLang="ja-JP" sz="2000" dirty="0">
                  <a:latin typeface="HGMaruGothicMPRO" panose="020F0600000000000000" pitchFamily="34" charset="-128"/>
                  <a:ea typeface="HGMaruGothicMPRO" panose="020F0600000000000000" pitchFamily="34" charset="-128"/>
                </a:rPr>
                <a:t>Web</a:t>
              </a:r>
              <a:r>
                <a:rPr lang="ja-JP" altLang="en-US" sz="2000" dirty="0">
                  <a:latin typeface="HGMaruGothicMPRO" panose="020F0600000000000000" pitchFamily="34" charset="-128"/>
                  <a:ea typeface="HGMaruGothicMPRO" panose="020F0600000000000000" pitchFamily="34" charset="-128"/>
                </a:rPr>
                <a:t>版の両方で利用できます。</a:t>
              </a:r>
            </a:p>
            <a:p>
              <a:pPr indent="254000">
                <a:lnSpc>
                  <a:spcPts val="2300"/>
                </a:lnSpc>
              </a:pPr>
              <a:r>
                <a:rPr lang="ja-JP" altLang="en-US" sz="2000" dirty="0">
                  <a:latin typeface="HGMaruGothicMPRO" panose="020F0600000000000000" pitchFamily="34" charset="-128"/>
                  <a:ea typeface="HGMaruGothicMPRO" panose="020F0600000000000000" pitchFamily="34" charset="-128"/>
                </a:rPr>
                <a:t>・スマートフォンやパソコンなど、端末を問わず利用できます。</a:t>
              </a:r>
            </a:p>
            <a:p>
              <a:pPr indent="254000">
                <a:lnSpc>
                  <a:spcPts val="2300"/>
                </a:lnSpc>
              </a:pPr>
              <a:r>
                <a:rPr lang="ja-JP" altLang="en-US" sz="2000" dirty="0">
                  <a:latin typeface="HGMaruGothicMPRO" panose="020F0600000000000000" pitchFamily="34" charset="-128"/>
                  <a:ea typeface="HGMaruGothicMPRO" panose="020F0600000000000000" pitchFamily="34" charset="-128"/>
                </a:rPr>
                <a:t>・</a:t>
              </a:r>
              <a:r>
                <a:rPr lang="en-US" altLang="ja-JP" sz="2000" dirty="0">
                  <a:latin typeface="HGMaruGothicMPRO" panose="020F0600000000000000" pitchFamily="34" charset="-128"/>
                  <a:ea typeface="HGMaruGothicMPRO" panose="020F0600000000000000" pitchFamily="34" charset="-128"/>
                </a:rPr>
                <a:t>Microsoft</a:t>
              </a:r>
              <a:r>
                <a:rPr lang="ja-JP" altLang="en-US" sz="2000" dirty="0">
                  <a:latin typeface="HGMaruGothicMPRO" panose="020F0600000000000000" pitchFamily="34" charset="-128"/>
                  <a:ea typeface="HGMaruGothicMPRO" panose="020F0600000000000000" pitchFamily="34" charset="-128"/>
                </a:rPr>
                <a:t>アカウントまたは組織のアカウントでログインして利用します。</a:t>
              </a:r>
              <a:br>
                <a:rPr lang="ja-JP" altLang="en-US" sz="2000" dirty="0">
                  <a:latin typeface="HGMaruGothicMPRO" panose="020F0600000000000000" pitchFamily="34" charset="-128"/>
                  <a:ea typeface="HGMaruGothicMPRO" panose="020F0600000000000000" pitchFamily="34" charset="-128"/>
                </a:rPr>
              </a:br>
              <a:r>
                <a:rPr lang="ja-JP" altLang="en-US" sz="2000" dirty="0">
                  <a:latin typeface="HGMaruGothicMPRO" panose="020F0600000000000000" pitchFamily="34" charset="-128"/>
                  <a:ea typeface="HGMaruGothicMPRO" panose="020F0600000000000000" pitchFamily="34" charset="-128"/>
                </a:rPr>
                <a:t>　・</a:t>
              </a:r>
              <a:r>
                <a:rPr lang="en-US" altLang="ja-JP" sz="2000" dirty="0">
                  <a:latin typeface="HGMaruGothicMPRO" panose="020F0600000000000000" pitchFamily="34" charset="-128"/>
                  <a:ea typeface="HGMaruGothicMPRO" panose="020F0600000000000000" pitchFamily="34" charset="-128"/>
                </a:rPr>
                <a:t>Microsoft365</a:t>
              </a:r>
              <a:r>
                <a:rPr lang="ja-JP" altLang="en-US" sz="2000" dirty="0">
                  <a:latin typeface="HGMaruGothicMPRO" panose="020F0600000000000000" pitchFamily="34" charset="-128"/>
                  <a:ea typeface="HGMaruGothicMPRO" panose="020F0600000000000000" pitchFamily="34" charset="-128"/>
                </a:rPr>
                <a:t>アプリ（</a:t>
              </a:r>
              <a:r>
                <a:rPr lang="en-US" altLang="ja-JP" sz="2000" dirty="0">
                  <a:latin typeface="HGMaruGothicMPRO" panose="020F0600000000000000" pitchFamily="34" charset="-128"/>
                  <a:ea typeface="HGMaruGothicMPRO" panose="020F0600000000000000" pitchFamily="34" charset="-128"/>
                </a:rPr>
                <a:t>Word</a:t>
              </a:r>
              <a:r>
                <a:rPr lang="ja-JP" altLang="en-US" sz="2000" dirty="0" err="1">
                  <a:latin typeface="HGMaruGothicMPRO" panose="020F0600000000000000" pitchFamily="34" charset="-128"/>
                  <a:ea typeface="HGMaruGothicMPRO" panose="020F0600000000000000" pitchFamily="34" charset="-128"/>
                </a:rPr>
                <a:t>，</a:t>
              </a:r>
              <a:r>
                <a:rPr lang="en-US" altLang="ja-JP" sz="2000" dirty="0">
                  <a:latin typeface="HGMaruGothicMPRO" panose="020F0600000000000000" pitchFamily="34" charset="-128"/>
                  <a:ea typeface="HGMaruGothicMPRO" panose="020F0600000000000000" pitchFamily="34" charset="-128"/>
                </a:rPr>
                <a:t>Excel</a:t>
              </a:r>
              <a:r>
                <a:rPr lang="ja-JP" altLang="en-US" sz="2000" dirty="0" err="1">
                  <a:latin typeface="HGMaruGothicMPRO" panose="020F0600000000000000" pitchFamily="34" charset="-128"/>
                  <a:ea typeface="HGMaruGothicMPRO" panose="020F0600000000000000" pitchFamily="34" charset="-128"/>
                </a:rPr>
                <a:t>，</a:t>
              </a:r>
              <a:r>
                <a:rPr lang="en-US" altLang="ja-JP" sz="2000" dirty="0">
                  <a:latin typeface="HGMaruGothicMPRO" panose="020F0600000000000000" pitchFamily="34" charset="-128"/>
                  <a:ea typeface="HGMaruGothicMPRO" panose="020F0600000000000000" pitchFamily="34" charset="-128"/>
                </a:rPr>
                <a:t>Outlook</a:t>
              </a:r>
              <a:r>
                <a:rPr lang="ja-JP" altLang="en-US" sz="2000" dirty="0">
                  <a:latin typeface="HGMaruGothicMPRO" panose="020F0600000000000000" pitchFamily="34" charset="-128"/>
                  <a:ea typeface="HGMaruGothicMPRO" panose="020F0600000000000000" pitchFamily="34" charset="-128"/>
                </a:rPr>
                <a:t>など）からも利用できます。</a:t>
              </a:r>
            </a:p>
            <a:p>
              <a:pPr indent="254000">
                <a:lnSpc>
                  <a:spcPts val="2300"/>
                </a:lnSpc>
              </a:pPr>
              <a:r>
                <a:rPr lang="ja-JP" altLang="en-US" sz="2000" dirty="0">
                  <a:latin typeface="HGMaruGothicMPRO" panose="020F0600000000000000" pitchFamily="34" charset="-128"/>
                  <a:ea typeface="HGMaruGothicMPRO" panose="020F0600000000000000" pitchFamily="34" charset="-128"/>
                </a:rPr>
                <a:t>・偽サイトや非公式アプリに注意してください。</a:t>
              </a:r>
            </a:p>
          </p:txBody>
        </p:sp>
        <p:cxnSp>
          <p:nvCxnSpPr>
            <p:cNvPr id="69" name="直線コネクタ 68">
              <a:extLst>
                <a:ext uri="{FF2B5EF4-FFF2-40B4-BE49-F238E27FC236}">
                  <a16:creationId xmlns:a16="http://schemas.microsoft.com/office/drawing/2014/main" id="{954A4D37-918B-44B0-BA4F-8A0D3ADBC20E}"/>
                </a:ext>
              </a:extLst>
            </p:cNvPr>
            <p:cNvCxnSpPr>
              <a:cxnSpLocks/>
            </p:cNvCxnSpPr>
            <p:nvPr/>
          </p:nvCxnSpPr>
          <p:spPr>
            <a:xfrm>
              <a:off x="923109" y="1760076"/>
              <a:ext cx="3057876"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pic>
        <p:nvPicPr>
          <p:cNvPr id="5" name="図 4" descr="QR コード&#10;&#10;AI 生成コンテンツは誤りを含む可能性があります。">
            <a:extLst>
              <a:ext uri="{FF2B5EF4-FFF2-40B4-BE49-F238E27FC236}">
                <a16:creationId xmlns:a16="http://schemas.microsoft.com/office/drawing/2014/main" id="{5C83FE93-2FC6-6375-F7BE-9043ABC3C40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167924" y="4411147"/>
            <a:ext cx="1332000" cy="1332000"/>
          </a:xfrm>
          <a:prstGeom prst="rect">
            <a:avLst/>
          </a:prstGeom>
        </p:spPr>
      </p:pic>
      <p:pic>
        <p:nvPicPr>
          <p:cNvPr id="9" name="図 8" descr="QR コード&#10;&#10;AI 生成コンテンツは誤りを含む可能性があります。">
            <a:extLst>
              <a:ext uri="{FF2B5EF4-FFF2-40B4-BE49-F238E27FC236}">
                <a16:creationId xmlns:a16="http://schemas.microsoft.com/office/drawing/2014/main" id="{D461B31C-45F2-F89A-35C1-F9CCDE7FA97F}"/>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788126" y="4411147"/>
            <a:ext cx="1332000" cy="1332000"/>
          </a:xfrm>
          <a:prstGeom prst="rect">
            <a:avLst/>
          </a:prstGeom>
        </p:spPr>
      </p:pic>
      <p:pic>
        <p:nvPicPr>
          <p:cNvPr id="11" name="図 10" descr="QR コード&#10;&#10;AI 生成コンテンツは誤りを含む可能性があります。">
            <a:extLst>
              <a:ext uri="{FF2B5EF4-FFF2-40B4-BE49-F238E27FC236}">
                <a16:creationId xmlns:a16="http://schemas.microsoft.com/office/drawing/2014/main" id="{29836B8A-C501-F0BF-DB00-4DE81B483241}"/>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478214" y="4429682"/>
            <a:ext cx="1332000" cy="1332000"/>
          </a:xfrm>
          <a:prstGeom prst="rect">
            <a:avLst/>
          </a:prstGeom>
        </p:spPr>
      </p:pic>
    </p:spTree>
    <p:extLst>
      <p:ext uri="{BB962C8B-B14F-4D97-AF65-F5344CB8AC3E}">
        <p14:creationId xmlns:p14="http://schemas.microsoft.com/office/powerpoint/2010/main" val="21943873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D585E-C543-4844-53A8-1EDBDC5FD64A}"/>
            </a:ext>
          </a:extLst>
        </p:cNvPr>
        <p:cNvGrpSpPr/>
        <p:nvPr/>
      </p:nvGrpSpPr>
      <p:grpSpPr>
        <a:xfrm>
          <a:off x="0" y="0"/>
          <a:ext cx="0" cy="0"/>
          <a:chOff x="0" y="0"/>
          <a:chExt cx="0" cy="0"/>
        </a:xfrm>
      </p:grpSpPr>
      <p:sp>
        <p:nvSpPr>
          <p:cNvPr id="7" name="正方形/長方形 6">
            <a:extLst>
              <a:ext uri="{FF2B5EF4-FFF2-40B4-BE49-F238E27FC236}">
                <a16:creationId xmlns:a16="http://schemas.microsoft.com/office/drawing/2014/main" id="{0E2A3CCA-636F-47B3-9C1E-F0F885650971}"/>
              </a:ext>
            </a:extLst>
          </p:cNvPr>
          <p:cNvSpPr/>
          <p:nvPr/>
        </p:nvSpPr>
        <p:spPr>
          <a:xfrm>
            <a:off x="826265" y="1144523"/>
            <a:ext cx="10682633" cy="538916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開発元：</a:t>
            </a:r>
            <a:r>
              <a:rPr lang="en-US" altLang="ja-JP" sz="2000" dirty="0">
                <a:solidFill>
                  <a:schemeClr val="tx1"/>
                </a:solidFill>
                <a:latin typeface="HG丸ｺﾞｼｯｸM-PRO" panose="020F0600000000000000" pitchFamily="50" charset="-128"/>
                <a:ea typeface="HG丸ｺﾞｼｯｸM-PRO" panose="020F0600000000000000" pitchFamily="50" charset="-128"/>
              </a:rPr>
              <a:t>Microsoft</a:t>
            </a:r>
          </a:p>
          <a:p>
            <a:pPr>
              <a:lnSpc>
                <a:spcPts val="2300"/>
              </a:lnSpc>
              <a:spcBef>
                <a:spcPts val="2000"/>
              </a:spcBef>
              <a:spcAft>
                <a:spcPts val="400"/>
              </a:spcAft>
            </a:pPr>
            <a:r>
              <a:rPr lang="ja-JP" altLang="en-US" sz="2000" dirty="0">
                <a:solidFill>
                  <a:schemeClr val="tx1"/>
                </a:solidFill>
                <a:latin typeface="HG丸ｺﾞｼｯｸM-PRO" panose="020F0600000000000000" pitchFamily="50" charset="-128"/>
                <a:ea typeface="HG丸ｺﾞｼｯｸM-PRO" panose="020F0600000000000000" pitchFamily="50" charset="-128"/>
              </a:rPr>
              <a:t>＜主な用途＞</a:t>
            </a:r>
          </a:p>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a:t>
            </a:r>
            <a:r>
              <a:rPr lang="en-US" altLang="ja-JP" sz="2000" dirty="0">
                <a:solidFill>
                  <a:schemeClr val="tx1"/>
                </a:solidFill>
                <a:latin typeface="HG丸ｺﾞｼｯｸM-PRO" panose="020F0600000000000000" pitchFamily="50" charset="-128"/>
                <a:ea typeface="HG丸ｺﾞｼｯｸM-PRO" panose="020F0600000000000000" pitchFamily="50" charset="-128"/>
              </a:rPr>
              <a:t>Microsoft365</a:t>
            </a:r>
            <a:r>
              <a:rPr lang="ja-JP" altLang="en-US" sz="2000" dirty="0">
                <a:solidFill>
                  <a:schemeClr val="tx1"/>
                </a:solidFill>
                <a:latin typeface="HG丸ｺﾞｼｯｸM-PRO" panose="020F0600000000000000" pitchFamily="50" charset="-128"/>
                <a:ea typeface="HG丸ｺﾞｼｯｸM-PRO" panose="020F0600000000000000" pitchFamily="50" charset="-128"/>
              </a:rPr>
              <a:t>の作業効率化</a:t>
            </a:r>
          </a:p>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・文書作成（</a:t>
            </a:r>
            <a:r>
              <a:rPr lang="en-US" altLang="ja-JP" sz="2000" dirty="0">
                <a:solidFill>
                  <a:schemeClr val="tx1"/>
                </a:solidFill>
                <a:latin typeface="HG丸ｺﾞｼｯｸM-PRO" panose="020F0600000000000000" pitchFamily="50" charset="-128"/>
                <a:ea typeface="HG丸ｺﾞｼｯｸM-PRO" panose="020F0600000000000000" pitchFamily="50" charset="-128"/>
              </a:rPr>
              <a:t>Word</a:t>
            </a:r>
            <a:r>
              <a:rPr lang="ja-JP" altLang="en-US" sz="2000" dirty="0">
                <a:solidFill>
                  <a:schemeClr val="tx1"/>
                </a:solidFill>
                <a:latin typeface="HG丸ｺﾞｼｯｸM-PRO" panose="020F0600000000000000" pitchFamily="50" charset="-128"/>
                <a:ea typeface="HG丸ｺﾞｼｯｸM-PRO" panose="020F0600000000000000" pitchFamily="50" charset="-128"/>
              </a:rPr>
              <a:t>）、データ分析（</a:t>
            </a:r>
            <a:r>
              <a:rPr lang="en-US" altLang="ja-JP" sz="2000" dirty="0">
                <a:solidFill>
                  <a:schemeClr val="tx1"/>
                </a:solidFill>
                <a:latin typeface="HG丸ｺﾞｼｯｸM-PRO" panose="020F0600000000000000" pitchFamily="50" charset="-128"/>
                <a:ea typeface="HG丸ｺﾞｼｯｸM-PRO" panose="020F0600000000000000" pitchFamily="50" charset="-128"/>
              </a:rPr>
              <a:t>Excel</a:t>
            </a:r>
            <a:r>
              <a:rPr lang="ja-JP" altLang="en-US" sz="2000" dirty="0">
                <a:solidFill>
                  <a:schemeClr val="tx1"/>
                </a:solidFill>
                <a:latin typeface="HG丸ｺﾞｼｯｸM-PRO" panose="020F0600000000000000" pitchFamily="50" charset="-128"/>
                <a:ea typeface="HG丸ｺﾞｼｯｸM-PRO" panose="020F0600000000000000" pitchFamily="50" charset="-128"/>
              </a:rPr>
              <a:t>）、資料作成（</a:t>
            </a:r>
            <a:r>
              <a:rPr lang="en-US" altLang="ja-JP" sz="2000" dirty="0">
                <a:solidFill>
                  <a:schemeClr val="tx1"/>
                </a:solidFill>
                <a:latin typeface="HG丸ｺﾞｼｯｸM-PRO" panose="020F0600000000000000" pitchFamily="50" charset="-128"/>
                <a:ea typeface="HG丸ｺﾞｼｯｸM-PRO" panose="020F0600000000000000" pitchFamily="50" charset="-128"/>
              </a:rPr>
              <a:t>PowerPoint</a:t>
            </a:r>
            <a:r>
              <a:rPr lang="ja-JP" altLang="en-US" sz="2000" dirty="0">
                <a:solidFill>
                  <a:schemeClr val="tx1"/>
                </a:solidFill>
                <a:latin typeface="HG丸ｺﾞｼｯｸM-PRO" panose="020F0600000000000000" pitchFamily="50" charset="-128"/>
                <a:ea typeface="HG丸ｺﾞｼｯｸM-PRO" panose="020F0600000000000000" pitchFamily="50" charset="-128"/>
              </a:rPr>
              <a:t>）</a:t>
            </a:r>
            <a:br>
              <a:rPr lang="ja-JP" altLang="en-US" sz="2000" dirty="0">
                <a:solidFill>
                  <a:schemeClr val="tx1"/>
                </a:solidFill>
                <a:latin typeface="HG丸ｺﾞｼｯｸM-PRO" panose="020F0600000000000000" pitchFamily="50" charset="-128"/>
                <a:ea typeface="HG丸ｺﾞｼｯｸM-PRO" panose="020F0600000000000000" pitchFamily="50" charset="-128"/>
              </a:rPr>
            </a:br>
            <a:r>
              <a:rPr lang="ja-JP" altLang="en-US" sz="2000" dirty="0">
                <a:solidFill>
                  <a:schemeClr val="tx1"/>
                </a:solidFill>
                <a:latin typeface="HG丸ｺﾞｼｯｸM-PRO" panose="020F0600000000000000" pitchFamily="50" charset="-128"/>
                <a:ea typeface="HG丸ｺﾞｼｯｸM-PRO" panose="020F0600000000000000" pitchFamily="50" charset="-128"/>
              </a:rPr>
              <a:t>　・ビジネス向けのカスタマイズＡＩ作成</a:t>
            </a:r>
          </a:p>
          <a:p>
            <a:pPr>
              <a:lnSpc>
                <a:spcPts val="2300"/>
              </a:lnSpc>
              <a:spcBef>
                <a:spcPts val="2000"/>
              </a:spcBef>
              <a:spcAft>
                <a:spcPts val="400"/>
              </a:spcAft>
            </a:pPr>
            <a:r>
              <a:rPr lang="ja-JP" altLang="en-US" sz="2000" dirty="0">
                <a:solidFill>
                  <a:schemeClr val="tx1"/>
                </a:solidFill>
                <a:latin typeface="HG丸ｺﾞｼｯｸM-PRO" panose="020F0600000000000000" pitchFamily="50" charset="-128"/>
                <a:ea typeface="HG丸ｺﾞｼｯｸM-PRO" panose="020F0600000000000000" pitchFamily="50" charset="-128"/>
              </a:rPr>
              <a:t>＜特　徴＞</a:t>
            </a:r>
          </a:p>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・生成ＡＩによる文章やデータを自動処理</a:t>
            </a:r>
          </a:p>
          <a:p>
            <a:pPr>
              <a:lnSpc>
                <a:spcPts val="2300"/>
              </a:lnSpc>
              <a:spcBef>
                <a:spcPts val="2000"/>
              </a:spcBef>
              <a:spcAft>
                <a:spcPts val="400"/>
              </a:spcAft>
            </a:pPr>
            <a:r>
              <a:rPr lang="ja-JP" altLang="en-US" sz="2000" dirty="0">
                <a:solidFill>
                  <a:schemeClr val="tx1"/>
                </a:solidFill>
                <a:latin typeface="HG丸ｺﾞｼｯｸM-PRO" panose="020F0600000000000000" pitchFamily="50" charset="-128"/>
                <a:ea typeface="HG丸ｺﾞｼｯｸM-PRO" panose="020F0600000000000000" pitchFamily="50" charset="-128"/>
              </a:rPr>
              <a:t>＜利用シーン＞</a:t>
            </a:r>
          </a:p>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・会議資料の自動作成</a:t>
            </a:r>
          </a:p>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・データからのレポート作成</a:t>
            </a:r>
          </a:p>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・社内情報の検索や要約</a:t>
            </a:r>
          </a:p>
          <a:p>
            <a:pPr>
              <a:lnSpc>
                <a:spcPts val="2300"/>
              </a:lnSpc>
              <a:spcBef>
                <a:spcPts val="2000"/>
              </a:spcBef>
              <a:spcAft>
                <a:spcPts val="400"/>
              </a:spcAft>
            </a:pPr>
            <a:r>
              <a:rPr lang="ja-JP" altLang="en-US" sz="2000" dirty="0">
                <a:solidFill>
                  <a:schemeClr val="tx1"/>
                </a:solidFill>
                <a:latin typeface="HG丸ｺﾞｼｯｸM-PRO" panose="020F0600000000000000" pitchFamily="50" charset="-128"/>
                <a:ea typeface="HG丸ｺﾞｼｯｸM-PRO" panose="020F0600000000000000" pitchFamily="50" charset="-128"/>
              </a:rPr>
              <a:t>＜</a:t>
            </a:r>
            <a:r>
              <a:rPr lang="en-US" altLang="ja-JP" sz="2000" dirty="0" err="1">
                <a:solidFill>
                  <a:schemeClr val="tx1"/>
                </a:solidFill>
                <a:latin typeface="HG丸ｺﾞｼｯｸM-PRO" panose="020F0600000000000000" pitchFamily="50" charset="-128"/>
                <a:ea typeface="HG丸ｺﾞｼｯｸM-PRO" panose="020F0600000000000000" pitchFamily="50" charset="-128"/>
              </a:rPr>
              <a:t>ChatGPT</a:t>
            </a:r>
            <a:r>
              <a:rPr lang="ja-JP" altLang="en-US" sz="2000" dirty="0">
                <a:solidFill>
                  <a:schemeClr val="tx1"/>
                </a:solidFill>
                <a:latin typeface="HG丸ｺﾞｼｯｸM-PRO" panose="020F0600000000000000" pitchFamily="50" charset="-128"/>
                <a:ea typeface="HG丸ｺﾞｼｯｸM-PRO" panose="020F0600000000000000" pitchFamily="50" charset="-128"/>
              </a:rPr>
              <a:t>と比較した強み＞</a:t>
            </a:r>
          </a:p>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a:t>
            </a:r>
            <a:r>
              <a:rPr lang="en-US" altLang="ja-JP" sz="2000" dirty="0">
                <a:solidFill>
                  <a:schemeClr val="tx1"/>
                </a:solidFill>
                <a:latin typeface="HG丸ｺﾞｼｯｸM-PRO" panose="020F0600000000000000" pitchFamily="50" charset="-128"/>
                <a:ea typeface="HG丸ｺﾞｼｯｸM-PRO" panose="020F0600000000000000" pitchFamily="50" charset="-128"/>
              </a:rPr>
              <a:t>Microsoft 365</a:t>
            </a:r>
            <a:r>
              <a:rPr lang="ja-JP" altLang="en-US" sz="2000" dirty="0">
                <a:solidFill>
                  <a:schemeClr val="tx1"/>
                </a:solidFill>
                <a:latin typeface="HG丸ｺﾞｼｯｸM-PRO" panose="020F0600000000000000" pitchFamily="50" charset="-128"/>
                <a:ea typeface="HG丸ｺﾞｼｯｸM-PRO" panose="020F0600000000000000" pitchFamily="50" charset="-128"/>
              </a:rPr>
              <a:t>アプリとの完全統合</a:t>
            </a:r>
          </a:p>
          <a:p>
            <a:pPr>
              <a:lnSpc>
                <a:spcPts val="23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・権限管理やセキュリティ対応に強みがあります</a:t>
            </a:r>
          </a:p>
        </p:txBody>
      </p:sp>
      <p:grpSp>
        <p:nvGrpSpPr>
          <p:cNvPr id="8" name="グループ化 7">
            <a:extLst>
              <a:ext uri="{FF2B5EF4-FFF2-40B4-BE49-F238E27FC236}">
                <a16:creationId xmlns:a16="http://schemas.microsoft.com/office/drawing/2014/main" id="{0569FF63-F497-40B2-8FA4-12444558EA7C}"/>
              </a:ext>
            </a:extLst>
          </p:cNvPr>
          <p:cNvGrpSpPr/>
          <p:nvPr/>
        </p:nvGrpSpPr>
        <p:grpSpPr>
          <a:xfrm>
            <a:off x="0" y="-47041"/>
            <a:ext cx="12192001" cy="6905041"/>
            <a:chOff x="0" y="-47041"/>
            <a:chExt cx="12192001" cy="6905041"/>
          </a:xfrm>
        </p:grpSpPr>
        <p:pic>
          <p:nvPicPr>
            <p:cNvPr id="9" name="object 3">
              <a:extLst>
                <a:ext uri="{FF2B5EF4-FFF2-40B4-BE49-F238E27FC236}">
                  <a16:creationId xmlns:a16="http://schemas.microsoft.com/office/drawing/2014/main" id="{2C860D27-6389-40B7-B7D2-D5C1897A5AE1}"/>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0" name="正方形/長方形 9">
              <a:extLst>
                <a:ext uri="{FF2B5EF4-FFF2-40B4-BE49-F238E27FC236}">
                  <a16:creationId xmlns:a16="http://schemas.microsoft.com/office/drawing/2014/main" id="{FD491EC6-A4FA-4E48-A2CB-79A56092FE04}"/>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en-US" altLang="ja-JP" sz="3600" dirty="0">
                  <a:solidFill>
                    <a:schemeClr val="bg1"/>
                  </a:solidFill>
                  <a:latin typeface="HGSｺﾞｼｯｸE" panose="020B0900000000000000" pitchFamily="50" charset="-128"/>
                  <a:ea typeface="HGSｺﾞｼｯｸE" panose="020B0900000000000000" pitchFamily="50" charset="-128"/>
                </a:rPr>
                <a:t>Copilot</a:t>
              </a:r>
              <a:r>
                <a:rPr lang="ja-JP" altLang="en-US" sz="3600" dirty="0">
                  <a:solidFill>
                    <a:schemeClr val="bg1"/>
                  </a:solidFill>
                  <a:latin typeface="HGSｺﾞｼｯｸE" panose="020B0900000000000000" pitchFamily="50" charset="-128"/>
                  <a:ea typeface="HGSｺﾞｼｯｸE" panose="020B0900000000000000" pitchFamily="50" charset="-128"/>
                </a:rPr>
                <a:t>の特徴</a:t>
              </a:r>
            </a:p>
          </p:txBody>
        </p:sp>
        <p:pic>
          <p:nvPicPr>
            <p:cNvPr id="11" name="object 3">
              <a:extLst>
                <a:ext uri="{FF2B5EF4-FFF2-40B4-BE49-F238E27FC236}">
                  <a16:creationId xmlns:a16="http://schemas.microsoft.com/office/drawing/2014/main" id="{9DE216E9-FA03-4F1C-8AF0-1B4B4C0B664D}"/>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2" name="object 6">
              <a:extLst>
                <a:ext uri="{FF2B5EF4-FFF2-40B4-BE49-F238E27FC236}">
                  <a16:creationId xmlns:a16="http://schemas.microsoft.com/office/drawing/2014/main" id="{B1A79DA5-B0C6-47EA-8F9E-DEE02B61FFC2}"/>
                </a:ext>
              </a:extLst>
            </p:cNvPr>
            <p:cNvGrpSpPr/>
            <p:nvPr/>
          </p:nvGrpSpPr>
          <p:grpSpPr>
            <a:xfrm>
              <a:off x="131445" y="203359"/>
              <a:ext cx="11929110" cy="657225"/>
              <a:chOff x="186258" y="210936"/>
              <a:chExt cx="11929110" cy="657225"/>
            </a:xfrm>
          </p:grpSpPr>
          <p:sp>
            <p:nvSpPr>
              <p:cNvPr id="13" name="object 7">
                <a:extLst>
                  <a:ext uri="{FF2B5EF4-FFF2-40B4-BE49-F238E27FC236}">
                    <a16:creationId xmlns:a16="http://schemas.microsoft.com/office/drawing/2014/main" id="{A715D4C5-D3B0-40FF-8592-4D22821B0D5C}"/>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4" name="object 8">
                <a:extLst>
                  <a:ext uri="{FF2B5EF4-FFF2-40B4-BE49-F238E27FC236}">
                    <a16:creationId xmlns:a16="http://schemas.microsoft.com/office/drawing/2014/main" id="{595C31D2-9852-4012-8016-6DB051FEA8FC}"/>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5" name="object 9">
                <a:extLst>
                  <a:ext uri="{FF2B5EF4-FFF2-40B4-BE49-F238E27FC236}">
                    <a16:creationId xmlns:a16="http://schemas.microsoft.com/office/drawing/2014/main" id="{E905F7BC-697A-4923-A9FD-68755CDFF8C4}"/>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6" name="object 10">
                <a:extLst>
                  <a:ext uri="{FF2B5EF4-FFF2-40B4-BE49-F238E27FC236}">
                    <a16:creationId xmlns:a16="http://schemas.microsoft.com/office/drawing/2014/main" id="{9359EA77-0301-4E44-8BAB-0BB43FCAA6C1}"/>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7" name="object 11">
                <a:extLst>
                  <a:ext uri="{FF2B5EF4-FFF2-40B4-BE49-F238E27FC236}">
                    <a16:creationId xmlns:a16="http://schemas.microsoft.com/office/drawing/2014/main" id="{DFB4C060-45EE-4066-90F7-849A482C7200}"/>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8" name="object 12">
                <a:extLst>
                  <a:ext uri="{FF2B5EF4-FFF2-40B4-BE49-F238E27FC236}">
                    <a16:creationId xmlns:a16="http://schemas.microsoft.com/office/drawing/2014/main" id="{74E7EF36-ED6B-4B51-A861-C26456B8AEC2}"/>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9" name="object 13">
                <a:extLst>
                  <a:ext uri="{FF2B5EF4-FFF2-40B4-BE49-F238E27FC236}">
                    <a16:creationId xmlns:a16="http://schemas.microsoft.com/office/drawing/2014/main" id="{BF2A04B6-D2CE-4F41-85EB-36352B1EDA88}"/>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0" name="object 14">
                <a:extLst>
                  <a:ext uri="{FF2B5EF4-FFF2-40B4-BE49-F238E27FC236}">
                    <a16:creationId xmlns:a16="http://schemas.microsoft.com/office/drawing/2014/main" id="{A0847F8E-B823-46FA-96BA-FF071E7DB072}"/>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1" name="object 15">
                <a:extLst>
                  <a:ext uri="{FF2B5EF4-FFF2-40B4-BE49-F238E27FC236}">
                    <a16:creationId xmlns:a16="http://schemas.microsoft.com/office/drawing/2014/main" id="{D6FDBE70-EC50-45BF-99AC-B01B43974998}"/>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2" name="object 16">
                <a:extLst>
                  <a:ext uri="{FF2B5EF4-FFF2-40B4-BE49-F238E27FC236}">
                    <a16:creationId xmlns:a16="http://schemas.microsoft.com/office/drawing/2014/main" id="{E161FDED-646F-4962-8ADA-3F94292442F1}"/>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3" name="object 17">
                <a:extLst>
                  <a:ext uri="{FF2B5EF4-FFF2-40B4-BE49-F238E27FC236}">
                    <a16:creationId xmlns:a16="http://schemas.microsoft.com/office/drawing/2014/main" id="{CEBCABCE-FCE3-4D5C-A50A-ABD41C6F5D91}"/>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4" name="object 18">
                <a:extLst>
                  <a:ext uri="{FF2B5EF4-FFF2-40B4-BE49-F238E27FC236}">
                    <a16:creationId xmlns:a16="http://schemas.microsoft.com/office/drawing/2014/main" id="{6C8D2142-82DC-4382-BEB8-C593F25A9B3B}"/>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5" name="object 19">
                <a:extLst>
                  <a:ext uri="{FF2B5EF4-FFF2-40B4-BE49-F238E27FC236}">
                    <a16:creationId xmlns:a16="http://schemas.microsoft.com/office/drawing/2014/main" id="{9A492312-44A7-433B-B246-0970E14190E9}"/>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6" name="object 20">
                <a:extLst>
                  <a:ext uri="{FF2B5EF4-FFF2-40B4-BE49-F238E27FC236}">
                    <a16:creationId xmlns:a16="http://schemas.microsoft.com/office/drawing/2014/main" id="{44512C1D-CCD9-4F56-AE9F-6F0669BF86C3}"/>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7" name="object 21">
                <a:extLst>
                  <a:ext uri="{FF2B5EF4-FFF2-40B4-BE49-F238E27FC236}">
                    <a16:creationId xmlns:a16="http://schemas.microsoft.com/office/drawing/2014/main" id="{965A1BEC-8479-48BF-AD1D-3E369C4E1F1A}"/>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8" name="object 22">
                <a:extLst>
                  <a:ext uri="{FF2B5EF4-FFF2-40B4-BE49-F238E27FC236}">
                    <a16:creationId xmlns:a16="http://schemas.microsoft.com/office/drawing/2014/main" id="{B50B9607-85F7-44D2-A27B-4C3B5EAAF961}"/>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9" name="object 23">
                <a:extLst>
                  <a:ext uri="{FF2B5EF4-FFF2-40B4-BE49-F238E27FC236}">
                    <a16:creationId xmlns:a16="http://schemas.microsoft.com/office/drawing/2014/main" id="{9E1342C8-9023-4613-BA1C-11016BA33EBC}"/>
                  </a:ext>
                </a:extLst>
              </p:cNvPr>
              <p:cNvPicPr/>
              <p:nvPr/>
            </p:nvPicPr>
            <p:blipFill>
              <a:blip r:embed="rId4" cstate="print"/>
              <a:stretch>
                <a:fillRect/>
              </a:stretch>
            </p:blipFill>
            <p:spPr>
              <a:xfrm>
                <a:off x="12026795" y="575918"/>
                <a:ext cx="88216" cy="97080"/>
              </a:xfrm>
              <a:prstGeom prst="rect">
                <a:avLst/>
              </a:prstGeom>
            </p:spPr>
          </p:pic>
          <p:sp>
            <p:nvSpPr>
              <p:cNvPr id="30" name="object 24">
                <a:extLst>
                  <a:ext uri="{FF2B5EF4-FFF2-40B4-BE49-F238E27FC236}">
                    <a16:creationId xmlns:a16="http://schemas.microsoft.com/office/drawing/2014/main" id="{2F2FA6C5-FDDC-48DB-890A-3B25018F0BEC}"/>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1" name="object 25">
                <a:extLst>
                  <a:ext uri="{FF2B5EF4-FFF2-40B4-BE49-F238E27FC236}">
                    <a16:creationId xmlns:a16="http://schemas.microsoft.com/office/drawing/2014/main" id="{BBF738DA-582B-489D-8BEB-51237DB60DF3}"/>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2" name="object 26">
                <a:extLst>
                  <a:ext uri="{FF2B5EF4-FFF2-40B4-BE49-F238E27FC236}">
                    <a16:creationId xmlns:a16="http://schemas.microsoft.com/office/drawing/2014/main" id="{ED2FBA9A-6606-4D3E-864E-0D11F5D4BE08}"/>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3" name="object 27">
                <a:extLst>
                  <a:ext uri="{FF2B5EF4-FFF2-40B4-BE49-F238E27FC236}">
                    <a16:creationId xmlns:a16="http://schemas.microsoft.com/office/drawing/2014/main" id="{53E5F803-83CD-4DB0-B539-2C242D8BB962}"/>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4" name="object 28">
                <a:extLst>
                  <a:ext uri="{FF2B5EF4-FFF2-40B4-BE49-F238E27FC236}">
                    <a16:creationId xmlns:a16="http://schemas.microsoft.com/office/drawing/2014/main" id="{4449F486-1835-4F3A-B495-6B5E976D64BD}"/>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5" name="object 29">
                <a:extLst>
                  <a:ext uri="{FF2B5EF4-FFF2-40B4-BE49-F238E27FC236}">
                    <a16:creationId xmlns:a16="http://schemas.microsoft.com/office/drawing/2014/main" id="{F8E6C247-5AC4-4D36-9E0B-D661E1681B92}"/>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6" name="object 30">
                <a:extLst>
                  <a:ext uri="{FF2B5EF4-FFF2-40B4-BE49-F238E27FC236}">
                    <a16:creationId xmlns:a16="http://schemas.microsoft.com/office/drawing/2014/main" id="{8371F1B1-244B-49FF-8BBE-1C98CF7B5077}"/>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7" name="object 31">
                <a:extLst>
                  <a:ext uri="{FF2B5EF4-FFF2-40B4-BE49-F238E27FC236}">
                    <a16:creationId xmlns:a16="http://schemas.microsoft.com/office/drawing/2014/main" id="{0A56F8AB-6A2A-4813-9ABB-71C70DB3A5A9}"/>
                  </a:ext>
                </a:extLst>
              </p:cNvPr>
              <p:cNvPicPr/>
              <p:nvPr/>
            </p:nvPicPr>
            <p:blipFill>
              <a:blip r:embed="rId5" cstate="print"/>
              <a:stretch>
                <a:fillRect/>
              </a:stretch>
            </p:blipFill>
            <p:spPr>
              <a:xfrm>
                <a:off x="10546225" y="211835"/>
                <a:ext cx="139128" cy="139128"/>
              </a:xfrm>
              <a:prstGeom prst="rect">
                <a:avLst/>
              </a:prstGeom>
            </p:spPr>
          </p:pic>
          <p:pic>
            <p:nvPicPr>
              <p:cNvPr id="38" name="object 32">
                <a:extLst>
                  <a:ext uri="{FF2B5EF4-FFF2-40B4-BE49-F238E27FC236}">
                    <a16:creationId xmlns:a16="http://schemas.microsoft.com/office/drawing/2014/main" id="{381810E0-D85F-4A80-9EF8-63D7A6DDB7B4}"/>
                  </a:ext>
                </a:extLst>
              </p:cNvPr>
              <p:cNvPicPr/>
              <p:nvPr/>
            </p:nvPicPr>
            <p:blipFill>
              <a:blip r:embed="rId6" cstate="print"/>
              <a:stretch>
                <a:fillRect/>
              </a:stretch>
            </p:blipFill>
            <p:spPr>
              <a:xfrm>
                <a:off x="9828669" y="360944"/>
                <a:ext cx="244449" cy="244449"/>
              </a:xfrm>
              <a:prstGeom prst="rect">
                <a:avLst/>
              </a:prstGeom>
            </p:spPr>
          </p:pic>
          <p:sp>
            <p:nvSpPr>
              <p:cNvPr id="39" name="object 33">
                <a:extLst>
                  <a:ext uri="{FF2B5EF4-FFF2-40B4-BE49-F238E27FC236}">
                    <a16:creationId xmlns:a16="http://schemas.microsoft.com/office/drawing/2014/main" id="{A3AB930C-6DCF-4FEB-8D6C-2B4ABD6C5175}"/>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0" name="object 34">
                <a:extLst>
                  <a:ext uri="{FF2B5EF4-FFF2-40B4-BE49-F238E27FC236}">
                    <a16:creationId xmlns:a16="http://schemas.microsoft.com/office/drawing/2014/main" id="{6C211EE0-D90B-476D-922B-1FF08C1D1F43}"/>
                  </a:ext>
                </a:extLst>
              </p:cNvPr>
              <p:cNvPicPr/>
              <p:nvPr/>
            </p:nvPicPr>
            <p:blipFill>
              <a:blip r:embed="rId7" cstate="print"/>
              <a:stretch>
                <a:fillRect/>
              </a:stretch>
            </p:blipFill>
            <p:spPr>
              <a:xfrm>
                <a:off x="9688294" y="622557"/>
                <a:ext cx="160297" cy="160395"/>
              </a:xfrm>
              <a:prstGeom prst="rect">
                <a:avLst/>
              </a:prstGeom>
            </p:spPr>
          </p:pic>
          <p:sp>
            <p:nvSpPr>
              <p:cNvPr id="41" name="object 35">
                <a:extLst>
                  <a:ext uri="{FF2B5EF4-FFF2-40B4-BE49-F238E27FC236}">
                    <a16:creationId xmlns:a16="http://schemas.microsoft.com/office/drawing/2014/main" id="{3AB250E3-3EBC-47DC-A5DD-F8274CFBBBC1}"/>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2" name="object 36">
                <a:extLst>
                  <a:ext uri="{FF2B5EF4-FFF2-40B4-BE49-F238E27FC236}">
                    <a16:creationId xmlns:a16="http://schemas.microsoft.com/office/drawing/2014/main" id="{E74FA658-113D-436B-B99A-E2CCAA23A14D}"/>
                  </a:ext>
                </a:extLst>
              </p:cNvPr>
              <p:cNvPicPr/>
              <p:nvPr/>
            </p:nvPicPr>
            <p:blipFill>
              <a:blip r:embed="rId8" cstate="print"/>
              <a:stretch>
                <a:fillRect/>
              </a:stretch>
            </p:blipFill>
            <p:spPr>
              <a:xfrm>
                <a:off x="9648025" y="373900"/>
                <a:ext cx="90690" cy="68618"/>
              </a:xfrm>
              <a:prstGeom prst="rect">
                <a:avLst/>
              </a:prstGeom>
            </p:spPr>
          </p:pic>
          <p:sp>
            <p:nvSpPr>
              <p:cNvPr id="43" name="object 37">
                <a:extLst>
                  <a:ext uri="{FF2B5EF4-FFF2-40B4-BE49-F238E27FC236}">
                    <a16:creationId xmlns:a16="http://schemas.microsoft.com/office/drawing/2014/main" id="{5BFE711F-BD0C-44C0-AEF7-CDAFEAA6157E}"/>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4" name="object 38">
                <a:extLst>
                  <a:ext uri="{FF2B5EF4-FFF2-40B4-BE49-F238E27FC236}">
                    <a16:creationId xmlns:a16="http://schemas.microsoft.com/office/drawing/2014/main" id="{0794A875-65A9-40FC-869F-982C41A2BBD0}"/>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5" name="object 39">
                <a:extLst>
                  <a:ext uri="{FF2B5EF4-FFF2-40B4-BE49-F238E27FC236}">
                    <a16:creationId xmlns:a16="http://schemas.microsoft.com/office/drawing/2014/main" id="{F886C723-4E34-4868-B7EE-34280F351CC4}"/>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6" name="object 40">
                <a:extLst>
                  <a:ext uri="{FF2B5EF4-FFF2-40B4-BE49-F238E27FC236}">
                    <a16:creationId xmlns:a16="http://schemas.microsoft.com/office/drawing/2014/main" id="{EBED1CA2-115C-4267-B9C5-34B33E15A91E}"/>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7" name="object 41">
                <a:extLst>
                  <a:ext uri="{FF2B5EF4-FFF2-40B4-BE49-F238E27FC236}">
                    <a16:creationId xmlns:a16="http://schemas.microsoft.com/office/drawing/2014/main" id="{E5C7F3FA-C7C9-412D-A955-B990EB4FB0B2}"/>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8" name="object 42">
                <a:extLst>
                  <a:ext uri="{FF2B5EF4-FFF2-40B4-BE49-F238E27FC236}">
                    <a16:creationId xmlns:a16="http://schemas.microsoft.com/office/drawing/2014/main" id="{71F399EF-CD6B-4E3D-A0A5-8067CA8BB4E7}"/>
                  </a:ext>
                </a:extLst>
              </p:cNvPr>
              <p:cNvPicPr/>
              <p:nvPr/>
            </p:nvPicPr>
            <p:blipFill>
              <a:blip r:embed="rId9" cstate="print"/>
              <a:stretch>
                <a:fillRect/>
              </a:stretch>
            </p:blipFill>
            <p:spPr>
              <a:xfrm>
                <a:off x="10771367" y="253872"/>
                <a:ext cx="383006" cy="322630"/>
              </a:xfrm>
              <a:prstGeom prst="rect">
                <a:avLst/>
              </a:prstGeom>
            </p:spPr>
          </p:pic>
          <p:sp>
            <p:nvSpPr>
              <p:cNvPr id="49" name="object 43">
                <a:extLst>
                  <a:ext uri="{FF2B5EF4-FFF2-40B4-BE49-F238E27FC236}">
                    <a16:creationId xmlns:a16="http://schemas.microsoft.com/office/drawing/2014/main" id="{44236178-6200-4E55-9D2E-0124B0736B86}"/>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0" name="object 44">
                <a:extLst>
                  <a:ext uri="{FF2B5EF4-FFF2-40B4-BE49-F238E27FC236}">
                    <a16:creationId xmlns:a16="http://schemas.microsoft.com/office/drawing/2014/main" id="{94343D0D-8EE4-4E0D-98C0-C85F32063583}"/>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1" name="object 45">
                <a:extLst>
                  <a:ext uri="{FF2B5EF4-FFF2-40B4-BE49-F238E27FC236}">
                    <a16:creationId xmlns:a16="http://schemas.microsoft.com/office/drawing/2014/main" id="{9641910F-2E5F-4856-987D-BFDCE5494D71}"/>
                  </a:ext>
                </a:extLst>
              </p:cNvPr>
              <p:cNvPicPr/>
              <p:nvPr/>
            </p:nvPicPr>
            <p:blipFill>
              <a:blip r:embed="rId10" cstate="print"/>
              <a:stretch>
                <a:fillRect/>
              </a:stretch>
            </p:blipFill>
            <p:spPr>
              <a:xfrm>
                <a:off x="10925962" y="472221"/>
                <a:ext cx="103212" cy="119964"/>
              </a:xfrm>
              <a:prstGeom prst="rect">
                <a:avLst/>
              </a:prstGeom>
            </p:spPr>
          </p:pic>
          <p:sp>
            <p:nvSpPr>
              <p:cNvPr id="52" name="object 46">
                <a:extLst>
                  <a:ext uri="{FF2B5EF4-FFF2-40B4-BE49-F238E27FC236}">
                    <a16:creationId xmlns:a16="http://schemas.microsoft.com/office/drawing/2014/main" id="{1F98D2F3-E514-4E56-8E3E-E8AEC4EBF462}"/>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3" name="object 47">
                <a:extLst>
                  <a:ext uri="{FF2B5EF4-FFF2-40B4-BE49-F238E27FC236}">
                    <a16:creationId xmlns:a16="http://schemas.microsoft.com/office/drawing/2014/main" id="{39F11E1B-117C-4B1E-845B-AC09ED1A4B0D}"/>
                  </a:ext>
                </a:extLst>
              </p:cNvPr>
              <p:cNvPicPr/>
              <p:nvPr/>
            </p:nvPicPr>
            <p:blipFill>
              <a:blip r:embed="rId11" cstate="print"/>
              <a:stretch>
                <a:fillRect/>
              </a:stretch>
            </p:blipFill>
            <p:spPr>
              <a:xfrm>
                <a:off x="194951" y="260619"/>
                <a:ext cx="582104" cy="494753"/>
              </a:xfrm>
              <a:prstGeom prst="rect">
                <a:avLst/>
              </a:prstGeom>
            </p:spPr>
          </p:pic>
          <p:pic>
            <p:nvPicPr>
              <p:cNvPr id="54" name="object 48">
                <a:extLst>
                  <a:ext uri="{FF2B5EF4-FFF2-40B4-BE49-F238E27FC236}">
                    <a16:creationId xmlns:a16="http://schemas.microsoft.com/office/drawing/2014/main" id="{16F9347F-4D23-4FDE-9751-3105B4A168AD}"/>
                  </a:ext>
                </a:extLst>
              </p:cNvPr>
              <p:cNvPicPr/>
              <p:nvPr/>
            </p:nvPicPr>
            <p:blipFill>
              <a:blip r:embed="rId12" cstate="print"/>
              <a:stretch>
                <a:fillRect/>
              </a:stretch>
            </p:blipFill>
            <p:spPr>
              <a:xfrm>
                <a:off x="186258" y="251942"/>
                <a:ext cx="599490" cy="512114"/>
              </a:xfrm>
              <a:prstGeom prst="rect">
                <a:avLst/>
              </a:prstGeom>
            </p:spPr>
          </p:pic>
        </p:grpSp>
      </p:grpSp>
    </p:spTree>
    <p:extLst>
      <p:ext uri="{BB962C8B-B14F-4D97-AF65-F5344CB8AC3E}">
        <p14:creationId xmlns:p14="http://schemas.microsoft.com/office/powerpoint/2010/main" val="21321243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75C0F-7564-40B1-87C2-1596BA184219}"/>
            </a:ext>
          </a:extLst>
        </p:cNvPr>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A77F4859-5F9E-47BB-83B7-2E7CB99C8392}"/>
              </a:ext>
            </a:extLst>
          </p:cNvPr>
          <p:cNvGrpSpPr/>
          <p:nvPr/>
        </p:nvGrpSpPr>
        <p:grpSpPr>
          <a:xfrm>
            <a:off x="0" y="0"/>
            <a:ext cx="12192001" cy="6858000"/>
            <a:chOff x="0" y="0"/>
            <a:chExt cx="12192001" cy="6858000"/>
          </a:xfrm>
        </p:grpSpPr>
        <p:pic>
          <p:nvPicPr>
            <p:cNvPr id="7" name="object 3">
              <a:extLst>
                <a:ext uri="{FF2B5EF4-FFF2-40B4-BE49-F238E27FC236}">
                  <a16:creationId xmlns:a16="http://schemas.microsoft.com/office/drawing/2014/main" id="{4F34DABE-661C-4669-AE05-F442E6EEA623}"/>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8" name="object 3">
              <a:extLst>
                <a:ext uri="{FF2B5EF4-FFF2-40B4-BE49-F238E27FC236}">
                  <a16:creationId xmlns:a16="http://schemas.microsoft.com/office/drawing/2014/main" id="{00186DF5-5750-4FA0-A933-2B1B187E1D54}"/>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9" name="テキスト ボックス 8">
            <a:extLst>
              <a:ext uri="{FF2B5EF4-FFF2-40B4-BE49-F238E27FC236}">
                <a16:creationId xmlns:a16="http://schemas.microsoft.com/office/drawing/2014/main" id="{1CA392ED-1499-4262-895A-E2B0BF768206}"/>
              </a:ext>
            </a:extLst>
          </p:cNvPr>
          <p:cNvSpPr txBox="1"/>
          <p:nvPr/>
        </p:nvSpPr>
        <p:spPr>
          <a:xfrm>
            <a:off x="695998" y="2921168"/>
            <a:ext cx="10800000" cy="1015663"/>
          </a:xfrm>
          <a:prstGeom prst="rect">
            <a:avLst/>
          </a:prstGeom>
          <a:noFill/>
        </p:spPr>
        <p:txBody>
          <a:bodyPr wrap="square" rtlCol="0">
            <a:spAutoFit/>
          </a:bodyPr>
          <a:lstStyle/>
          <a:p>
            <a:pPr algn="ctr"/>
            <a:r>
              <a:rPr kumimoji="1" lang="ja-JP" altLang="en-US" sz="6000" dirty="0">
                <a:latin typeface="ＭＳ ゴシック" panose="020B0609070205080204" pitchFamily="49" charset="-128"/>
                <a:ea typeface="ＭＳ ゴシック" panose="020B0609070205080204" pitchFamily="49" charset="-128"/>
              </a:rPr>
              <a:t>５</a:t>
            </a:r>
            <a:r>
              <a:rPr lang="en-US" altLang="ja-JP" sz="6000" dirty="0">
                <a:latin typeface="ＭＳ ゴシック" panose="020B0609070205080204" pitchFamily="49" charset="-128"/>
                <a:ea typeface="ＭＳ ゴシック" panose="020B0609070205080204" pitchFamily="49" charset="-128"/>
              </a:rPr>
              <a:t>.</a:t>
            </a:r>
            <a:r>
              <a:rPr lang="ja-JP" altLang="en-US" sz="6000" dirty="0">
                <a:latin typeface="ＭＳ ゴシック" panose="020B0609070205080204" pitchFamily="49" charset="-128"/>
                <a:ea typeface="ＭＳ ゴシック" panose="020B0609070205080204" pitchFamily="49" charset="-128"/>
              </a:rPr>
              <a:t>プロンプト</a:t>
            </a:r>
            <a:endParaRPr kumimoji="1" lang="ja-JP" altLang="en-US" sz="6000" dirty="0">
              <a:latin typeface="ＭＳ ゴシック" panose="020B0609070205080204" pitchFamily="49" charset="-128"/>
              <a:ea typeface="ＭＳ ゴシック" panose="020B0609070205080204" pitchFamily="49" charset="-128"/>
            </a:endParaRPr>
          </a:p>
        </p:txBody>
      </p:sp>
      <p:sp>
        <p:nvSpPr>
          <p:cNvPr id="10" name="テキスト ボックス 9">
            <a:extLst>
              <a:ext uri="{FF2B5EF4-FFF2-40B4-BE49-F238E27FC236}">
                <a16:creationId xmlns:a16="http://schemas.microsoft.com/office/drawing/2014/main" id="{FEA1F84B-4F4F-449C-9149-2B287CAAD07F}"/>
              </a:ext>
            </a:extLst>
          </p:cNvPr>
          <p:cNvSpPr txBox="1"/>
          <p:nvPr/>
        </p:nvSpPr>
        <p:spPr>
          <a:xfrm>
            <a:off x="2254342" y="4860000"/>
            <a:ext cx="7704000" cy="1080000"/>
          </a:xfrm>
          <a:prstGeom prst="rect">
            <a:avLst/>
          </a:prstGeom>
          <a:noFill/>
          <a:ln w="38100" cap="rnd">
            <a:solidFill>
              <a:srgbClr val="156082"/>
            </a:solidFill>
          </a:ln>
        </p:spPr>
        <p:txBody>
          <a:bodyPr wrap="square" lIns="180000" tIns="180000" rIns="180000" bIns="180000" rtlCol="0" anchor="ctr" anchorCtr="0">
            <a:spAutoFit/>
          </a:bodyPr>
          <a:lstStyle/>
          <a:p>
            <a:pPr algn="just">
              <a:lnSpc>
                <a:spcPts val="3000"/>
              </a:lnSpc>
            </a:pPr>
            <a:r>
              <a:rPr lang="ja-JP" altLang="en-US" sz="2400" dirty="0">
                <a:solidFill>
                  <a:srgbClr val="156082"/>
                </a:solidFill>
                <a:latin typeface="HG丸ｺﾞｼｯｸM-PRO" panose="020F0600000000000000" pitchFamily="50" charset="-128"/>
                <a:ea typeface="HG丸ｺﾞｼｯｸM-PRO" panose="020F0600000000000000" pitchFamily="50" charset="-128"/>
              </a:rPr>
              <a:t>生成ＡＩを使いこなすための最も重要な要素である「プロンプト（指示文）」について学びます。</a:t>
            </a:r>
          </a:p>
        </p:txBody>
      </p:sp>
    </p:spTree>
    <p:extLst>
      <p:ext uri="{BB962C8B-B14F-4D97-AF65-F5344CB8AC3E}">
        <p14:creationId xmlns:p14="http://schemas.microsoft.com/office/powerpoint/2010/main" val="27056152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7B1639-A29B-3D46-43FB-C254BCFEE154}"/>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E896F45E-65AF-4AF1-A64A-9B14A39BA894}"/>
              </a:ext>
            </a:extLst>
          </p:cNvPr>
          <p:cNvGrpSpPr/>
          <p:nvPr/>
        </p:nvGrpSpPr>
        <p:grpSpPr>
          <a:xfrm>
            <a:off x="1875933" y="2875182"/>
            <a:ext cx="9006526" cy="3281065"/>
            <a:chOff x="1875933" y="2795670"/>
            <a:chExt cx="9006526" cy="3281065"/>
          </a:xfrm>
        </p:grpSpPr>
        <p:pic>
          <p:nvPicPr>
            <p:cNvPr id="4" name="図 3" descr="アイコン&#10;&#10;AI 生成コンテンツは誤りを含む可能性があります。">
              <a:extLst>
                <a:ext uri="{FF2B5EF4-FFF2-40B4-BE49-F238E27FC236}">
                  <a16:creationId xmlns:a16="http://schemas.microsoft.com/office/drawing/2014/main" id="{D366770E-E7E2-1767-F9FF-80511D8DE5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950753" y="3176670"/>
              <a:ext cx="2244767" cy="2438400"/>
            </a:xfrm>
            <a:prstGeom prst="rect">
              <a:avLst/>
            </a:prstGeom>
          </p:spPr>
        </p:pic>
        <p:sp>
          <p:nvSpPr>
            <p:cNvPr id="7" name="テキスト ボックス 6">
              <a:extLst>
                <a:ext uri="{FF2B5EF4-FFF2-40B4-BE49-F238E27FC236}">
                  <a16:creationId xmlns:a16="http://schemas.microsoft.com/office/drawing/2014/main" id="{92853551-EFDC-DAD6-A464-2B0B61B58595}"/>
                </a:ext>
              </a:extLst>
            </p:cNvPr>
            <p:cNvSpPr txBox="1"/>
            <p:nvPr/>
          </p:nvSpPr>
          <p:spPr>
            <a:xfrm>
              <a:off x="1875933" y="5593687"/>
              <a:ext cx="1487507" cy="461665"/>
            </a:xfrm>
            <a:prstGeom prst="rect">
              <a:avLst/>
            </a:prstGeom>
            <a:noFill/>
          </p:spPr>
          <p:txBody>
            <a:bodyPr wrap="square" rtlCol="0">
              <a:spAutoFit/>
            </a:bodyPr>
            <a:lstStyle/>
            <a:p>
              <a:pPr algn="ctr"/>
              <a:r>
                <a:rPr lang="ja-JP" altLang="en-US" sz="2400" dirty="0">
                  <a:latin typeface="HGPｺﾞｼｯｸE" panose="020B0900000000000000" pitchFamily="50" charset="-128"/>
                  <a:ea typeface="HGPｺﾞｼｯｸE" panose="020B0900000000000000" pitchFamily="50" charset="-128"/>
                </a:rPr>
                <a:t>入　力</a:t>
              </a:r>
              <a:endParaRPr lang="en-US" altLang="ja-JP" sz="2400" dirty="0">
                <a:latin typeface="HGPｺﾞｼｯｸE" panose="020B0900000000000000" pitchFamily="50" charset="-128"/>
                <a:ea typeface="HGPｺﾞｼｯｸE" panose="020B0900000000000000" pitchFamily="50" charset="-128"/>
              </a:endParaRPr>
            </a:p>
          </p:txBody>
        </p:sp>
        <p:sp>
          <p:nvSpPr>
            <p:cNvPr id="9" name="矢印: 右 8">
              <a:extLst>
                <a:ext uri="{FF2B5EF4-FFF2-40B4-BE49-F238E27FC236}">
                  <a16:creationId xmlns:a16="http://schemas.microsoft.com/office/drawing/2014/main" id="{5A53A60A-EBB4-E2B5-2AD7-23BF2950AE48}"/>
                </a:ext>
              </a:extLst>
            </p:cNvPr>
            <p:cNvSpPr/>
            <p:nvPr/>
          </p:nvSpPr>
          <p:spPr>
            <a:xfrm>
              <a:off x="4597233" y="3741885"/>
              <a:ext cx="2714919" cy="1307969"/>
            </a:xfrm>
            <a:prstGeom prst="rightArrow">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880"/>
                </a:lnSpc>
              </a:pPr>
              <a:r>
                <a:rPr lang="ja-JP" altLang="en-US" sz="2400" dirty="0">
                  <a:solidFill>
                    <a:schemeClr val="tx1"/>
                  </a:solidFill>
                  <a:latin typeface="HGPｺﾞｼｯｸE" panose="020B0900000000000000" pitchFamily="50" charset="-128"/>
                  <a:ea typeface="HGPｺﾞｼｯｸE" panose="020B0900000000000000" pitchFamily="50" charset="-128"/>
                </a:rPr>
                <a:t>猫の絵を描いて</a:t>
              </a:r>
              <a:endParaRPr kumimoji="1" lang="ja-JP" altLang="en-US" sz="2400" dirty="0">
                <a:solidFill>
                  <a:schemeClr val="tx1"/>
                </a:solidFill>
                <a:latin typeface="HGPｺﾞｼｯｸE" panose="020B0900000000000000" pitchFamily="50" charset="-128"/>
                <a:ea typeface="HGPｺﾞｼｯｸE" panose="020B0900000000000000" pitchFamily="50" charset="-128"/>
              </a:endParaRPr>
            </a:p>
          </p:txBody>
        </p:sp>
        <p:sp>
          <p:nvSpPr>
            <p:cNvPr id="10" name="テキスト ボックス 9">
              <a:extLst>
                <a:ext uri="{FF2B5EF4-FFF2-40B4-BE49-F238E27FC236}">
                  <a16:creationId xmlns:a16="http://schemas.microsoft.com/office/drawing/2014/main" id="{817C7DBE-CF79-9763-CE2C-A986DFD97D48}"/>
                </a:ext>
              </a:extLst>
            </p:cNvPr>
            <p:cNvSpPr txBox="1"/>
            <p:nvPr/>
          </p:nvSpPr>
          <p:spPr>
            <a:xfrm>
              <a:off x="4390103" y="5049854"/>
              <a:ext cx="2714920" cy="461665"/>
            </a:xfrm>
            <a:prstGeom prst="rect">
              <a:avLst/>
            </a:prstGeom>
            <a:noFill/>
          </p:spPr>
          <p:txBody>
            <a:bodyPr wrap="square" rtlCol="0">
              <a:spAutoFit/>
            </a:bodyPr>
            <a:lstStyle/>
            <a:p>
              <a:pPr algn="ctr"/>
              <a:r>
                <a:rPr lang="ja-JP" altLang="en-US" sz="2400" dirty="0">
                  <a:latin typeface="HGPｺﾞｼｯｸE" panose="020B0900000000000000" pitchFamily="50" charset="-128"/>
                  <a:ea typeface="HGPｺﾞｼｯｸE" panose="020B0900000000000000" pitchFamily="50" charset="-128"/>
                </a:rPr>
                <a:t>（プロンプト）</a:t>
              </a:r>
              <a:endParaRPr lang="en-US" altLang="ja-JP" sz="2400" dirty="0">
                <a:latin typeface="HGPｺﾞｼｯｸE" panose="020B0900000000000000" pitchFamily="50" charset="-128"/>
                <a:ea typeface="HGPｺﾞｼｯｸE" panose="020B0900000000000000" pitchFamily="50" charset="-128"/>
              </a:endParaRPr>
            </a:p>
          </p:txBody>
        </p:sp>
        <p:pic>
          <p:nvPicPr>
            <p:cNvPr id="15" name="図 14">
              <a:extLst>
                <a:ext uri="{FF2B5EF4-FFF2-40B4-BE49-F238E27FC236}">
                  <a16:creationId xmlns:a16="http://schemas.microsoft.com/office/drawing/2014/main" id="{24ADD0A3-A179-4A26-E578-49D1C88CEF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2059" y="2795670"/>
              <a:ext cx="3200400" cy="3200400"/>
            </a:xfrm>
            <a:prstGeom prst="rect">
              <a:avLst/>
            </a:prstGeom>
          </p:spPr>
        </p:pic>
        <p:sp>
          <p:nvSpPr>
            <p:cNvPr id="16" name="テキスト ボックス 15">
              <a:extLst>
                <a:ext uri="{FF2B5EF4-FFF2-40B4-BE49-F238E27FC236}">
                  <a16:creationId xmlns:a16="http://schemas.microsoft.com/office/drawing/2014/main" id="{29D40F63-9237-603B-A027-0F7DEB54E4A1}"/>
                </a:ext>
              </a:extLst>
            </p:cNvPr>
            <p:cNvSpPr txBox="1"/>
            <p:nvPr/>
          </p:nvSpPr>
          <p:spPr>
            <a:xfrm>
              <a:off x="8538505" y="5615070"/>
              <a:ext cx="1487507" cy="461665"/>
            </a:xfrm>
            <a:prstGeom prst="rect">
              <a:avLst/>
            </a:prstGeom>
            <a:noFill/>
          </p:spPr>
          <p:txBody>
            <a:bodyPr wrap="square" rtlCol="0">
              <a:spAutoFit/>
            </a:bodyPr>
            <a:lstStyle/>
            <a:p>
              <a:pPr algn="ctr"/>
              <a:r>
                <a:rPr lang="ja-JP" altLang="en-US" sz="2400" dirty="0">
                  <a:latin typeface="HGPｺﾞｼｯｸE" panose="020B0900000000000000" pitchFamily="50" charset="-128"/>
                  <a:ea typeface="HGPｺﾞｼｯｸE" panose="020B0900000000000000" pitchFamily="50" charset="-128"/>
                </a:rPr>
                <a:t>出　力</a:t>
              </a:r>
              <a:endParaRPr lang="en-US" altLang="ja-JP" sz="2400" dirty="0">
                <a:latin typeface="HGPｺﾞｼｯｸE" panose="020B0900000000000000" pitchFamily="50" charset="-128"/>
                <a:ea typeface="HGPｺﾞｼｯｸE" panose="020B0900000000000000" pitchFamily="50" charset="-128"/>
              </a:endParaRPr>
            </a:p>
          </p:txBody>
        </p:sp>
      </p:grpSp>
      <p:sp>
        <p:nvSpPr>
          <p:cNvPr id="3" name="テキスト ボックス 2">
            <a:extLst>
              <a:ext uri="{FF2B5EF4-FFF2-40B4-BE49-F238E27FC236}">
                <a16:creationId xmlns:a16="http://schemas.microsoft.com/office/drawing/2014/main" id="{F91A294F-E45E-3CD9-23B1-DF7AB9A9CBE7}"/>
              </a:ext>
            </a:extLst>
          </p:cNvPr>
          <p:cNvSpPr txBox="1"/>
          <p:nvPr/>
        </p:nvSpPr>
        <p:spPr>
          <a:xfrm>
            <a:off x="826264" y="1312532"/>
            <a:ext cx="10726992" cy="1779333"/>
          </a:xfrm>
          <a:prstGeom prst="rect">
            <a:avLst/>
          </a:prstGeom>
          <a:noFill/>
        </p:spPr>
        <p:txBody>
          <a:bodyPr wrap="square" rIns="0" rtlCol="0">
            <a:spAutoFit/>
          </a:bodyPr>
          <a:lstStyle/>
          <a:p>
            <a:pPr>
              <a:lnSpc>
                <a:spcPts val="3400"/>
              </a:lnSpc>
            </a:pPr>
            <a:r>
              <a:rPr lang="ja-JP" altLang="en-US" sz="2400" dirty="0">
                <a:latin typeface="HG丸ｺﾞｼｯｸM-PRO" panose="020F0600000000000000" pitchFamily="50" charset="-128"/>
                <a:ea typeface="HG丸ｺﾞｼｯｸM-PRO" panose="020F0600000000000000" pitchFamily="50" charset="-128"/>
              </a:rPr>
              <a:t>生成ＡＩでは、人が入力する言葉や質問のことを“</a:t>
            </a:r>
            <a:r>
              <a:rPr lang="ja-JP" altLang="en-US" sz="2400" b="1" dirty="0">
                <a:solidFill>
                  <a:srgbClr val="FF0000"/>
                </a:solidFill>
                <a:latin typeface="HG丸ｺﾞｼｯｸM-PRO" panose="020F0600000000000000" pitchFamily="50" charset="-128"/>
                <a:ea typeface="HG丸ｺﾞｼｯｸM-PRO" panose="020F0600000000000000" pitchFamily="50" charset="-128"/>
              </a:rPr>
              <a:t>プロンプト</a:t>
            </a:r>
            <a:r>
              <a:rPr lang="ja-JP" altLang="en-US" sz="2400" dirty="0">
                <a:latin typeface="HG丸ｺﾞｼｯｸM-PRO" panose="020F0600000000000000" pitchFamily="50" charset="-128"/>
                <a:ea typeface="HG丸ｺﾞｼｯｸM-PRO" panose="020F0600000000000000" pitchFamily="50" charset="-128"/>
              </a:rPr>
              <a:t>”と呼びます。ＡＩはこのプロンプトに応じて答えや作品を自動的に生成します。</a:t>
            </a:r>
            <a:endParaRPr lang="en-US" altLang="ja-JP" sz="2400" dirty="0">
              <a:latin typeface="HG丸ｺﾞｼｯｸM-PRO" panose="020F0600000000000000" pitchFamily="50" charset="-128"/>
              <a:ea typeface="HG丸ｺﾞｼｯｸM-PRO" panose="020F0600000000000000" pitchFamily="50" charset="-128"/>
            </a:endParaRPr>
          </a:p>
          <a:p>
            <a:pPr>
              <a:lnSpc>
                <a:spcPts val="3400"/>
              </a:lnSpc>
            </a:pPr>
            <a:r>
              <a:rPr lang="ja-JP" altLang="en-US" sz="2400" spc="-30" dirty="0">
                <a:latin typeface="HG丸ｺﾞｼｯｸM-PRO" panose="020F0600000000000000" pitchFamily="50" charset="-128"/>
                <a:ea typeface="HG丸ｺﾞｼｯｸM-PRO" panose="020F0600000000000000" pitchFamily="50" charset="-128"/>
              </a:rPr>
              <a:t>従来の「分析や判断を行うＡＩ」とは異なり、生成ＡＩは指示に応じて新しい</a:t>
            </a:r>
            <a:r>
              <a:rPr lang="ja-JP" altLang="en-US" sz="2400" dirty="0">
                <a:latin typeface="HG丸ｺﾞｼｯｸM-PRO" panose="020F0600000000000000" pitchFamily="50" charset="-128"/>
                <a:ea typeface="HG丸ｺﾞｼｯｸM-PRO" panose="020F0600000000000000" pitchFamily="50" charset="-128"/>
              </a:rPr>
              <a:t>文章・画像・音声など作り出せる点が大きな特徴です。</a:t>
            </a:r>
            <a:endParaRPr lang="en-US" altLang="ja-JP" sz="2400" dirty="0">
              <a:latin typeface="HG丸ｺﾞｼｯｸM-PRO" panose="020F0600000000000000" pitchFamily="50" charset="-128"/>
              <a:ea typeface="HG丸ｺﾞｼｯｸM-PRO" panose="020F0600000000000000" pitchFamily="50" charset="-128"/>
            </a:endParaRPr>
          </a:p>
        </p:txBody>
      </p:sp>
      <p:grpSp>
        <p:nvGrpSpPr>
          <p:cNvPr id="11" name="グループ化 10">
            <a:extLst>
              <a:ext uri="{FF2B5EF4-FFF2-40B4-BE49-F238E27FC236}">
                <a16:creationId xmlns:a16="http://schemas.microsoft.com/office/drawing/2014/main" id="{DF7A70E3-6AD1-411C-B42A-6600C05FB077}"/>
              </a:ext>
            </a:extLst>
          </p:cNvPr>
          <p:cNvGrpSpPr/>
          <p:nvPr/>
        </p:nvGrpSpPr>
        <p:grpSpPr>
          <a:xfrm>
            <a:off x="0" y="-47041"/>
            <a:ext cx="12192001" cy="6905041"/>
            <a:chOff x="0" y="-47041"/>
            <a:chExt cx="12192001" cy="6905041"/>
          </a:xfrm>
        </p:grpSpPr>
        <p:pic>
          <p:nvPicPr>
            <p:cNvPr id="12" name="object 3">
              <a:extLst>
                <a:ext uri="{FF2B5EF4-FFF2-40B4-BE49-F238E27FC236}">
                  <a16:creationId xmlns:a16="http://schemas.microsoft.com/office/drawing/2014/main" id="{8B72E49F-A79E-4278-89DB-80E67544C3B9}"/>
                </a:ext>
              </a:extLst>
            </p:cNvPr>
            <p:cNvPicPr>
              <a:picLocks noChangeAspect="1"/>
            </p:cNvPicPr>
            <p:nvPr/>
          </p:nvPicPr>
          <p:blipFill>
            <a:blip r:embed="rId5"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3" name="正方形/長方形 12">
              <a:extLst>
                <a:ext uri="{FF2B5EF4-FFF2-40B4-BE49-F238E27FC236}">
                  <a16:creationId xmlns:a16="http://schemas.microsoft.com/office/drawing/2014/main" id="{C2786B28-A30C-4C1A-B71C-97C73404FFA6}"/>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プロンプト</a:t>
              </a:r>
            </a:p>
          </p:txBody>
        </p:sp>
        <p:pic>
          <p:nvPicPr>
            <p:cNvPr id="14" name="object 3">
              <a:extLst>
                <a:ext uri="{FF2B5EF4-FFF2-40B4-BE49-F238E27FC236}">
                  <a16:creationId xmlns:a16="http://schemas.microsoft.com/office/drawing/2014/main" id="{E48408FA-54C5-497C-9F21-97DB82475A87}"/>
                </a:ext>
              </a:extLst>
            </p:cNvPr>
            <p:cNvPicPr/>
            <p:nvPr/>
          </p:nvPicPr>
          <p:blipFill>
            <a:blip r:embed="rId5"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7" name="object 6">
              <a:extLst>
                <a:ext uri="{FF2B5EF4-FFF2-40B4-BE49-F238E27FC236}">
                  <a16:creationId xmlns:a16="http://schemas.microsoft.com/office/drawing/2014/main" id="{CA040C7D-DC81-4D3C-ACC3-80B4EA96CD99}"/>
                </a:ext>
              </a:extLst>
            </p:cNvPr>
            <p:cNvGrpSpPr/>
            <p:nvPr/>
          </p:nvGrpSpPr>
          <p:grpSpPr>
            <a:xfrm>
              <a:off x="131445" y="203359"/>
              <a:ext cx="11929110" cy="657225"/>
              <a:chOff x="186258" y="210936"/>
              <a:chExt cx="11929110" cy="657225"/>
            </a:xfrm>
          </p:grpSpPr>
          <p:sp>
            <p:nvSpPr>
              <p:cNvPr id="18" name="object 7">
                <a:extLst>
                  <a:ext uri="{FF2B5EF4-FFF2-40B4-BE49-F238E27FC236}">
                    <a16:creationId xmlns:a16="http://schemas.microsoft.com/office/drawing/2014/main" id="{5DA34AB9-301C-4B0D-8EB1-92EDCA962A5E}"/>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9" name="object 8">
                <a:extLst>
                  <a:ext uri="{FF2B5EF4-FFF2-40B4-BE49-F238E27FC236}">
                    <a16:creationId xmlns:a16="http://schemas.microsoft.com/office/drawing/2014/main" id="{C92BF507-6ACB-4BD5-BBC5-2661E552E308}"/>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20" name="object 9">
                <a:extLst>
                  <a:ext uri="{FF2B5EF4-FFF2-40B4-BE49-F238E27FC236}">
                    <a16:creationId xmlns:a16="http://schemas.microsoft.com/office/drawing/2014/main" id="{71535C98-D301-4D09-8801-DDB03D27911D}"/>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21" name="object 10">
                <a:extLst>
                  <a:ext uri="{FF2B5EF4-FFF2-40B4-BE49-F238E27FC236}">
                    <a16:creationId xmlns:a16="http://schemas.microsoft.com/office/drawing/2014/main" id="{E26BC16E-B9C9-459B-9884-DFADF062FD1B}"/>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22" name="object 11">
                <a:extLst>
                  <a:ext uri="{FF2B5EF4-FFF2-40B4-BE49-F238E27FC236}">
                    <a16:creationId xmlns:a16="http://schemas.microsoft.com/office/drawing/2014/main" id="{C81B279D-1D6B-43CB-9EDC-115D580C5C43}"/>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3" name="object 12">
                <a:extLst>
                  <a:ext uri="{FF2B5EF4-FFF2-40B4-BE49-F238E27FC236}">
                    <a16:creationId xmlns:a16="http://schemas.microsoft.com/office/drawing/2014/main" id="{9F5AF578-C22F-4E9A-8DDD-9868BB6B10BF}"/>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24" name="object 13">
                <a:extLst>
                  <a:ext uri="{FF2B5EF4-FFF2-40B4-BE49-F238E27FC236}">
                    <a16:creationId xmlns:a16="http://schemas.microsoft.com/office/drawing/2014/main" id="{BB04253C-F834-40CF-9312-15FE84297F73}"/>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5" name="object 14">
                <a:extLst>
                  <a:ext uri="{FF2B5EF4-FFF2-40B4-BE49-F238E27FC236}">
                    <a16:creationId xmlns:a16="http://schemas.microsoft.com/office/drawing/2014/main" id="{98E22195-678C-4DA0-8712-6FB0628AF53B}"/>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6" name="object 15">
                <a:extLst>
                  <a:ext uri="{FF2B5EF4-FFF2-40B4-BE49-F238E27FC236}">
                    <a16:creationId xmlns:a16="http://schemas.microsoft.com/office/drawing/2014/main" id="{D7BDE3EF-7BFD-40C8-8C9A-C7217B1C0A8D}"/>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7" name="object 16">
                <a:extLst>
                  <a:ext uri="{FF2B5EF4-FFF2-40B4-BE49-F238E27FC236}">
                    <a16:creationId xmlns:a16="http://schemas.microsoft.com/office/drawing/2014/main" id="{3F0CDB20-0A30-42A5-A1FE-E9FB82F9E5D0}"/>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8" name="object 17">
                <a:extLst>
                  <a:ext uri="{FF2B5EF4-FFF2-40B4-BE49-F238E27FC236}">
                    <a16:creationId xmlns:a16="http://schemas.microsoft.com/office/drawing/2014/main" id="{CF58D35C-2550-41B8-8B8D-2DD2BCA690AB}"/>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9" name="object 18">
                <a:extLst>
                  <a:ext uri="{FF2B5EF4-FFF2-40B4-BE49-F238E27FC236}">
                    <a16:creationId xmlns:a16="http://schemas.microsoft.com/office/drawing/2014/main" id="{953EAD5A-35E9-4793-B893-6B82BC17B3E8}"/>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0" name="object 19">
                <a:extLst>
                  <a:ext uri="{FF2B5EF4-FFF2-40B4-BE49-F238E27FC236}">
                    <a16:creationId xmlns:a16="http://schemas.microsoft.com/office/drawing/2014/main" id="{8E0EB96E-69F9-4DCE-AA72-F87DEBD9C459}"/>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31" name="object 20">
                <a:extLst>
                  <a:ext uri="{FF2B5EF4-FFF2-40B4-BE49-F238E27FC236}">
                    <a16:creationId xmlns:a16="http://schemas.microsoft.com/office/drawing/2014/main" id="{E4AA0258-696C-4E9F-BA13-88B1E63D7A1C}"/>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32" name="object 21">
                <a:extLst>
                  <a:ext uri="{FF2B5EF4-FFF2-40B4-BE49-F238E27FC236}">
                    <a16:creationId xmlns:a16="http://schemas.microsoft.com/office/drawing/2014/main" id="{0AD22DB2-496E-4ED2-B4F9-AA078CDEF8E0}"/>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3" name="object 22">
                <a:extLst>
                  <a:ext uri="{FF2B5EF4-FFF2-40B4-BE49-F238E27FC236}">
                    <a16:creationId xmlns:a16="http://schemas.microsoft.com/office/drawing/2014/main" id="{3C98A7F4-EA8C-472E-8CF9-9EC3D6B9F5C5}"/>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34" name="object 23">
                <a:extLst>
                  <a:ext uri="{FF2B5EF4-FFF2-40B4-BE49-F238E27FC236}">
                    <a16:creationId xmlns:a16="http://schemas.microsoft.com/office/drawing/2014/main" id="{14101504-3DC9-4284-93CD-3DA4408782D1}"/>
                  </a:ext>
                </a:extLst>
              </p:cNvPr>
              <p:cNvPicPr/>
              <p:nvPr/>
            </p:nvPicPr>
            <p:blipFill>
              <a:blip r:embed="rId6" cstate="print"/>
              <a:stretch>
                <a:fillRect/>
              </a:stretch>
            </p:blipFill>
            <p:spPr>
              <a:xfrm>
                <a:off x="12026795" y="575918"/>
                <a:ext cx="88216" cy="97080"/>
              </a:xfrm>
              <a:prstGeom prst="rect">
                <a:avLst/>
              </a:prstGeom>
            </p:spPr>
          </p:pic>
          <p:sp>
            <p:nvSpPr>
              <p:cNvPr id="35" name="object 24">
                <a:extLst>
                  <a:ext uri="{FF2B5EF4-FFF2-40B4-BE49-F238E27FC236}">
                    <a16:creationId xmlns:a16="http://schemas.microsoft.com/office/drawing/2014/main" id="{AAC76FE0-5F5B-4C34-9C18-CFFBEBE6B2DF}"/>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6" name="object 25">
                <a:extLst>
                  <a:ext uri="{FF2B5EF4-FFF2-40B4-BE49-F238E27FC236}">
                    <a16:creationId xmlns:a16="http://schemas.microsoft.com/office/drawing/2014/main" id="{4DF2C08F-C2D8-4C0A-85D3-AA41168FCEB1}"/>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7" name="object 26">
                <a:extLst>
                  <a:ext uri="{FF2B5EF4-FFF2-40B4-BE49-F238E27FC236}">
                    <a16:creationId xmlns:a16="http://schemas.microsoft.com/office/drawing/2014/main" id="{A89F456E-41AE-4307-964D-AEF976B354F1}"/>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8" name="object 27">
                <a:extLst>
                  <a:ext uri="{FF2B5EF4-FFF2-40B4-BE49-F238E27FC236}">
                    <a16:creationId xmlns:a16="http://schemas.microsoft.com/office/drawing/2014/main" id="{58D891AA-9BCD-460B-A4FF-34D584F11483}"/>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9" name="object 28">
                <a:extLst>
                  <a:ext uri="{FF2B5EF4-FFF2-40B4-BE49-F238E27FC236}">
                    <a16:creationId xmlns:a16="http://schemas.microsoft.com/office/drawing/2014/main" id="{6DDEAE6A-D06A-4599-8A50-4F46AF51C59D}"/>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40" name="object 29">
                <a:extLst>
                  <a:ext uri="{FF2B5EF4-FFF2-40B4-BE49-F238E27FC236}">
                    <a16:creationId xmlns:a16="http://schemas.microsoft.com/office/drawing/2014/main" id="{E5690A59-3EEB-4EC8-8DA7-EA4EC34749BC}"/>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41" name="object 30">
                <a:extLst>
                  <a:ext uri="{FF2B5EF4-FFF2-40B4-BE49-F238E27FC236}">
                    <a16:creationId xmlns:a16="http://schemas.microsoft.com/office/drawing/2014/main" id="{E1C33CA0-D2D2-4DB2-999C-B0359AB71809}"/>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42" name="object 31">
                <a:extLst>
                  <a:ext uri="{FF2B5EF4-FFF2-40B4-BE49-F238E27FC236}">
                    <a16:creationId xmlns:a16="http://schemas.microsoft.com/office/drawing/2014/main" id="{884F695C-3F43-4E51-9138-79CF8CA15868}"/>
                  </a:ext>
                </a:extLst>
              </p:cNvPr>
              <p:cNvPicPr/>
              <p:nvPr/>
            </p:nvPicPr>
            <p:blipFill>
              <a:blip r:embed="rId7" cstate="print"/>
              <a:stretch>
                <a:fillRect/>
              </a:stretch>
            </p:blipFill>
            <p:spPr>
              <a:xfrm>
                <a:off x="10546225" y="211835"/>
                <a:ext cx="139128" cy="139128"/>
              </a:xfrm>
              <a:prstGeom prst="rect">
                <a:avLst/>
              </a:prstGeom>
            </p:spPr>
          </p:pic>
          <p:pic>
            <p:nvPicPr>
              <p:cNvPr id="43" name="object 32">
                <a:extLst>
                  <a:ext uri="{FF2B5EF4-FFF2-40B4-BE49-F238E27FC236}">
                    <a16:creationId xmlns:a16="http://schemas.microsoft.com/office/drawing/2014/main" id="{DE82E74A-7840-4EC2-976F-9738C387783B}"/>
                  </a:ext>
                </a:extLst>
              </p:cNvPr>
              <p:cNvPicPr/>
              <p:nvPr/>
            </p:nvPicPr>
            <p:blipFill>
              <a:blip r:embed="rId8" cstate="print"/>
              <a:stretch>
                <a:fillRect/>
              </a:stretch>
            </p:blipFill>
            <p:spPr>
              <a:xfrm>
                <a:off x="9828669" y="360944"/>
                <a:ext cx="244449" cy="244449"/>
              </a:xfrm>
              <a:prstGeom prst="rect">
                <a:avLst/>
              </a:prstGeom>
            </p:spPr>
          </p:pic>
          <p:sp>
            <p:nvSpPr>
              <p:cNvPr id="44" name="object 33">
                <a:extLst>
                  <a:ext uri="{FF2B5EF4-FFF2-40B4-BE49-F238E27FC236}">
                    <a16:creationId xmlns:a16="http://schemas.microsoft.com/office/drawing/2014/main" id="{8ED30BA8-51B8-4D73-9CCA-9B94EDC00FA1}"/>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5" name="object 34">
                <a:extLst>
                  <a:ext uri="{FF2B5EF4-FFF2-40B4-BE49-F238E27FC236}">
                    <a16:creationId xmlns:a16="http://schemas.microsoft.com/office/drawing/2014/main" id="{0F714FA1-E84A-43A4-AEC0-C8EF52ACC5DB}"/>
                  </a:ext>
                </a:extLst>
              </p:cNvPr>
              <p:cNvPicPr/>
              <p:nvPr/>
            </p:nvPicPr>
            <p:blipFill>
              <a:blip r:embed="rId9" cstate="print"/>
              <a:stretch>
                <a:fillRect/>
              </a:stretch>
            </p:blipFill>
            <p:spPr>
              <a:xfrm>
                <a:off x="9688294" y="622557"/>
                <a:ext cx="160297" cy="160395"/>
              </a:xfrm>
              <a:prstGeom prst="rect">
                <a:avLst/>
              </a:prstGeom>
            </p:spPr>
          </p:pic>
          <p:sp>
            <p:nvSpPr>
              <p:cNvPr id="46" name="object 35">
                <a:extLst>
                  <a:ext uri="{FF2B5EF4-FFF2-40B4-BE49-F238E27FC236}">
                    <a16:creationId xmlns:a16="http://schemas.microsoft.com/office/drawing/2014/main" id="{C03BA510-E05C-4FFD-9219-7C940C4E3490}"/>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7" name="object 36">
                <a:extLst>
                  <a:ext uri="{FF2B5EF4-FFF2-40B4-BE49-F238E27FC236}">
                    <a16:creationId xmlns:a16="http://schemas.microsoft.com/office/drawing/2014/main" id="{C6DD1149-DFF4-432A-AE7B-1CEB8A6B086D}"/>
                  </a:ext>
                </a:extLst>
              </p:cNvPr>
              <p:cNvPicPr/>
              <p:nvPr/>
            </p:nvPicPr>
            <p:blipFill>
              <a:blip r:embed="rId10" cstate="print"/>
              <a:stretch>
                <a:fillRect/>
              </a:stretch>
            </p:blipFill>
            <p:spPr>
              <a:xfrm>
                <a:off x="9648025" y="373900"/>
                <a:ext cx="90690" cy="68618"/>
              </a:xfrm>
              <a:prstGeom prst="rect">
                <a:avLst/>
              </a:prstGeom>
            </p:spPr>
          </p:pic>
          <p:sp>
            <p:nvSpPr>
              <p:cNvPr id="48" name="object 37">
                <a:extLst>
                  <a:ext uri="{FF2B5EF4-FFF2-40B4-BE49-F238E27FC236}">
                    <a16:creationId xmlns:a16="http://schemas.microsoft.com/office/drawing/2014/main" id="{71A52F66-F545-4F86-961C-7BBB48ED3C71}"/>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9" name="object 38">
                <a:extLst>
                  <a:ext uri="{FF2B5EF4-FFF2-40B4-BE49-F238E27FC236}">
                    <a16:creationId xmlns:a16="http://schemas.microsoft.com/office/drawing/2014/main" id="{6A181BB7-9F99-4FF8-89A4-4E0546746B76}"/>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50" name="object 39">
                <a:extLst>
                  <a:ext uri="{FF2B5EF4-FFF2-40B4-BE49-F238E27FC236}">
                    <a16:creationId xmlns:a16="http://schemas.microsoft.com/office/drawing/2014/main" id="{160E834D-780A-44A0-AA86-9B23E66C9B98}"/>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51" name="object 40">
                <a:extLst>
                  <a:ext uri="{FF2B5EF4-FFF2-40B4-BE49-F238E27FC236}">
                    <a16:creationId xmlns:a16="http://schemas.microsoft.com/office/drawing/2014/main" id="{11A16BDA-CB21-4138-A9CD-6A4D98578076}"/>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52" name="object 41">
                <a:extLst>
                  <a:ext uri="{FF2B5EF4-FFF2-40B4-BE49-F238E27FC236}">
                    <a16:creationId xmlns:a16="http://schemas.microsoft.com/office/drawing/2014/main" id="{BF9DD71F-7A9B-4BB0-8376-B0BA91860494}"/>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53" name="object 42">
                <a:extLst>
                  <a:ext uri="{FF2B5EF4-FFF2-40B4-BE49-F238E27FC236}">
                    <a16:creationId xmlns:a16="http://schemas.microsoft.com/office/drawing/2014/main" id="{ADABF2B1-556B-4FE6-9411-8C3838114EB0}"/>
                  </a:ext>
                </a:extLst>
              </p:cNvPr>
              <p:cNvPicPr/>
              <p:nvPr/>
            </p:nvPicPr>
            <p:blipFill>
              <a:blip r:embed="rId11" cstate="print"/>
              <a:stretch>
                <a:fillRect/>
              </a:stretch>
            </p:blipFill>
            <p:spPr>
              <a:xfrm>
                <a:off x="10771367" y="253872"/>
                <a:ext cx="383006" cy="322630"/>
              </a:xfrm>
              <a:prstGeom prst="rect">
                <a:avLst/>
              </a:prstGeom>
            </p:spPr>
          </p:pic>
          <p:sp>
            <p:nvSpPr>
              <p:cNvPr id="54" name="object 43">
                <a:extLst>
                  <a:ext uri="{FF2B5EF4-FFF2-40B4-BE49-F238E27FC236}">
                    <a16:creationId xmlns:a16="http://schemas.microsoft.com/office/drawing/2014/main" id="{AEA9EEF0-DC2A-4052-B76E-0B7F4C0D3F3D}"/>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5" name="object 44">
                <a:extLst>
                  <a:ext uri="{FF2B5EF4-FFF2-40B4-BE49-F238E27FC236}">
                    <a16:creationId xmlns:a16="http://schemas.microsoft.com/office/drawing/2014/main" id="{1FD6F383-BCB3-454C-BCAC-67DCA103DB49}"/>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6" name="object 45">
                <a:extLst>
                  <a:ext uri="{FF2B5EF4-FFF2-40B4-BE49-F238E27FC236}">
                    <a16:creationId xmlns:a16="http://schemas.microsoft.com/office/drawing/2014/main" id="{022248EB-2DF2-4D0A-8BD6-983F2EB98298}"/>
                  </a:ext>
                </a:extLst>
              </p:cNvPr>
              <p:cNvPicPr/>
              <p:nvPr/>
            </p:nvPicPr>
            <p:blipFill>
              <a:blip r:embed="rId12" cstate="print"/>
              <a:stretch>
                <a:fillRect/>
              </a:stretch>
            </p:blipFill>
            <p:spPr>
              <a:xfrm>
                <a:off x="10925962" y="472221"/>
                <a:ext cx="103212" cy="119964"/>
              </a:xfrm>
              <a:prstGeom prst="rect">
                <a:avLst/>
              </a:prstGeom>
            </p:spPr>
          </p:pic>
          <p:sp>
            <p:nvSpPr>
              <p:cNvPr id="57" name="object 46">
                <a:extLst>
                  <a:ext uri="{FF2B5EF4-FFF2-40B4-BE49-F238E27FC236}">
                    <a16:creationId xmlns:a16="http://schemas.microsoft.com/office/drawing/2014/main" id="{55F0837C-DA50-4391-AD73-64EB65223593}"/>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8" name="object 47">
                <a:extLst>
                  <a:ext uri="{FF2B5EF4-FFF2-40B4-BE49-F238E27FC236}">
                    <a16:creationId xmlns:a16="http://schemas.microsoft.com/office/drawing/2014/main" id="{AA134050-378B-4DC3-9B0A-BE57FD045E59}"/>
                  </a:ext>
                </a:extLst>
              </p:cNvPr>
              <p:cNvPicPr/>
              <p:nvPr/>
            </p:nvPicPr>
            <p:blipFill>
              <a:blip r:embed="rId13" cstate="print"/>
              <a:stretch>
                <a:fillRect/>
              </a:stretch>
            </p:blipFill>
            <p:spPr>
              <a:xfrm>
                <a:off x="194951" y="260619"/>
                <a:ext cx="582104" cy="494753"/>
              </a:xfrm>
              <a:prstGeom prst="rect">
                <a:avLst/>
              </a:prstGeom>
            </p:spPr>
          </p:pic>
          <p:pic>
            <p:nvPicPr>
              <p:cNvPr id="59" name="object 48">
                <a:extLst>
                  <a:ext uri="{FF2B5EF4-FFF2-40B4-BE49-F238E27FC236}">
                    <a16:creationId xmlns:a16="http://schemas.microsoft.com/office/drawing/2014/main" id="{3984DBB8-04AD-49B2-B163-E1A633E7892C}"/>
                  </a:ext>
                </a:extLst>
              </p:cNvPr>
              <p:cNvPicPr/>
              <p:nvPr/>
            </p:nvPicPr>
            <p:blipFill>
              <a:blip r:embed="rId14" cstate="print"/>
              <a:stretch>
                <a:fillRect/>
              </a:stretch>
            </p:blipFill>
            <p:spPr>
              <a:xfrm>
                <a:off x="186258" y="251942"/>
                <a:ext cx="599490" cy="512114"/>
              </a:xfrm>
              <a:prstGeom prst="rect">
                <a:avLst/>
              </a:prstGeom>
            </p:spPr>
          </p:pic>
        </p:grpSp>
      </p:grpSp>
    </p:spTree>
    <p:extLst>
      <p:ext uri="{BB962C8B-B14F-4D97-AF65-F5344CB8AC3E}">
        <p14:creationId xmlns:p14="http://schemas.microsoft.com/office/powerpoint/2010/main" val="10033543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7BE8F6-D7E7-243F-B44B-D84DB316AF89}"/>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9CF6F4C4-8A1D-C027-38CE-12CC15F7EFDA}"/>
              </a:ext>
            </a:extLst>
          </p:cNvPr>
          <p:cNvSpPr txBox="1"/>
          <p:nvPr/>
        </p:nvSpPr>
        <p:spPr>
          <a:xfrm>
            <a:off x="696000" y="2921168"/>
            <a:ext cx="10800000" cy="1015663"/>
          </a:xfrm>
          <a:prstGeom prst="rect">
            <a:avLst/>
          </a:prstGeom>
          <a:noFill/>
        </p:spPr>
        <p:txBody>
          <a:bodyPr wrap="square" rtlCol="0">
            <a:spAutoFit/>
          </a:bodyPr>
          <a:lstStyle/>
          <a:p>
            <a:pPr algn="ctr"/>
            <a:r>
              <a:rPr kumimoji="1" lang="ja-JP" altLang="en-US" sz="6000" dirty="0">
                <a:latin typeface="ＭＳ ゴシック" panose="020B0609070205080204" pitchFamily="49" charset="-128"/>
                <a:ea typeface="ＭＳ ゴシック" panose="020B0609070205080204" pitchFamily="49" charset="-128"/>
              </a:rPr>
              <a:t>１</a:t>
            </a:r>
            <a:r>
              <a:rPr kumimoji="1" lang="en-US" altLang="ja-JP" sz="6000" dirty="0">
                <a:latin typeface="ＭＳ ゴシック" panose="020B0609070205080204" pitchFamily="49" charset="-128"/>
                <a:ea typeface="ＭＳ ゴシック" panose="020B0609070205080204" pitchFamily="49" charset="-128"/>
              </a:rPr>
              <a:t>.</a:t>
            </a:r>
            <a:r>
              <a:rPr kumimoji="1" lang="ja-JP" altLang="en-US" sz="6000" dirty="0">
                <a:latin typeface="ＭＳ ゴシック" panose="020B0609070205080204" pitchFamily="49" charset="-128"/>
                <a:ea typeface="ＭＳ ゴシック" panose="020B0609070205080204" pitchFamily="49" charset="-128"/>
              </a:rPr>
              <a:t>生成ＡＩの基礎知識</a:t>
            </a:r>
          </a:p>
        </p:txBody>
      </p:sp>
      <p:grpSp>
        <p:nvGrpSpPr>
          <p:cNvPr id="4" name="グループ化 3">
            <a:extLst>
              <a:ext uri="{FF2B5EF4-FFF2-40B4-BE49-F238E27FC236}">
                <a16:creationId xmlns:a16="http://schemas.microsoft.com/office/drawing/2014/main" id="{8AC1C509-ED5B-4C02-94FA-08AD2C0F634A}"/>
              </a:ext>
            </a:extLst>
          </p:cNvPr>
          <p:cNvGrpSpPr/>
          <p:nvPr/>
        </p:nvGrpSpPr>
        <p:grpSpPr>
          <a:xfrm>
            <a:off x="0" y="0"/>
            <a:ext cx="12192001" cy="6858000"/>
            <a:chOff x="0" y="0"/>
            <a:chExt cx="12192001" cy="6858000"/>
          </a:xfrm>
        </p:grpSpPr>
        <p:pic>
          <p:nvPicPr>
            <p:cNvPr id="5" name="object 3">
              <a:extLst>
                <a:ext uri="{FF2B5EF4-FFF2-40B4-BE49-F238E27FC236}">
                  <a16:creationId xmlns:a16="http://schemas.microsoft.com/office/drawing/2014/main" id="{2F2E256A-988E-495F-8033-BF59C17BC748}"/>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6" name="object 3">
              <a:extLst>
                <a:ext uri="{FF2B5EF4-FFF2-40B4-BE49-F238E27FC236}">
                  <a16:creationId xmlns:a16="http://schemas.microsoft.com/office/drawing/2014/main" id="{8F91E59C-C214-41D6-A5E7-634A7CEAA62E}"/>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8" name="テキスト ボックス 7">
            <a:extLst>
              <a:ext uri="{FF2B5EF4-FFF2-40B4-BE49-F238E27FC236}">
                <a16:creationId xmlns:a16="http://schemas.microsoft.com/office/drawing/2014/main" id="{993408D1-6EEF-4575-9C58-09776A525CF2}"/>
              </a:ext>
            </a:extLst>
          </p:cNvPr>
          <p:cNvSpPr txBox="1"/>
          <p:nvPr/>
        </p:nvSpPr>
        <p:spPr>
          <a:xfrm>
            <a:off x="2244000" y="4860000"/>
            <a:ext cx="7704000" cy="1080000"/>
          </a:xfrm>
          <a:prstGeom prst="rect">
            <a:avLst/>
          </a:prstGeom>
          <a:noFill/>
          <a:ln w="38100" cap="rnd">
            <a:solidFill>
              <a:srgbClr val="156082"/>
            </a:solidFill>
          </a:ln>
        </p:spPr>
        <p:txBody>
          <a:bodyPr wrap="square" lIns="180000" tIns="180000" rIns="180000" bIns="180000" rtlCol="0" anchor="ctr" anchorCtr="0">
            <a:spAutoFit/>
          </a:bodyPr>
          <a:lstStyle/>
          <a:p>
            <a:pPr algn="just">
              <a:lnSpc>
                <a:spcPts val="3000"/>
              </a:lnSpc>
            </a:pPr>
            <a:r>
              <a:rPr lang="ja-JP" altLang="en-US" sz="2400" dirty="0">
                <a:solidFill>
                  <a:srgbClr val="156082"/>
                </a:solidFill>
                <a:latin typeface="HG丸ｺﾞｼｯｸM-PRO" panose="020F0600000000000000" pitchFamily="50" charset="-128"/>
                <a:ea typeface="HG丸ｺﾞｼｯｸM-PRO" panose="020F0600000000000000" pitchFamily="50" charset="-128"/>
              </a:rPr>
              <a:t>この資料では、ＡＩの基本から生成ＡＩの活用までを</a:t>
            </a:r>
            <a:endParaRPr lang="en-US" altLang="ja-JP" sz="2400" dirty="0">
              <a:solidFill>
                <a:srgbClr val="156082"/>
              </a:solidFill>
              <a:latin typeface="HG丸ｺﾞｼｯｸM-PRO" panose="020F0600000000000000" pitchFamily="50" charset="-128"/>
              <a:ea typeface="HG丸ｺﾞｼｯｸM-PRO" panose="020F0600000000000000" pitchFamily="50" charset="-128"/>
            </a:endParaRPr>
          </a:p>
          <a:p>
            <a:pPr algn="just">
              <a:lnSpc>
                <a:spcPts val="3000"/>
              </a:lnSpc>
            </a:pPr>
            <a:r>
              <a:rPr lang="ja-JP" altLang="en-US" sz="2400" dirty="0">
                <a:solidFill>
                  <a:srgbClr val="156082"/>
                </a:solidFill>
                <a:latin typeface="HG丸ｺﾞｼｯｸM-PRO" panose="020F0600000000000000" pitchFamily="50" charset="-128"/>
                <a:ea typeface="HG丸ｺﾞｼｯｸM-PRO" panose="020F0600000000000000" pitchFamily="50" charset="-128"/>
              </a:rPr>
              <a:t>わかりやすく解説します</a:t>
            </a:r>
            <a:endParaRPr lang="en-US" altLang="ja-JP" sz="2400" dirty="0">
              <a:solidFill>
                <a:srgbClr val="156082"/>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8337144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D7486C-D30D-69BB-A28A-7C72B9F1DEE0}"/>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EAE4A1B5-CC4C-8193-CCB8-46D1AD78C817}"/>
              </a:ext>
            </a:extLst>
          </p:cNvPr>
          <p:cNvSpPr txBox="1"/>
          <p:nvPr/>
        </p:nvSpPr>
        <p:spPr>
          <a:xfrm>
            <a:off x="781473" y="513140"/>
            <a:ext cx="10629053" cy="1683153"/>
          </a:xfrm>
          <a:prstGeom prst="rect">
            <a:avLst/>
          </a:prstGeom>
          <a:noFill/>
        </p:spPr>
        <p:txBody>
          <a:bodyPr wrap="square" rtlCol="0">
            <a:spAutoFit/>
          </a:bodyPr>
          <a:lstStyle/>
          <a:p>
            <a:pPr>
              <a:lnSpc>
                <a:spcPts val="3200"/>
              </a:lnSpc>
            </a:pPr>
            <a:r>
              <a:rPr lang="ja-JP" altLang="en-US" sz="2400" dirty="0">
                <a:latin typeface="HG丸ｺﾞｼｯｸM-PRO" panose="020F0600000000000000" pitchFamily="50" charset="-128"/>
                <a:ea typeface="HG丸ｺﾞｼｯｸM-PRO" panose="020F0600000000000000" pitchFamily="50" charset="-128"/>
              </a:rPr>
              <a:t>ＡＩはプロンプトの指示に合わせた文章や画像、音声などを作り出します。指示がわかりやすく具体的であるほど、ＡＩからより正確で望ましい結果を得ることができます。</a:t>
            </a:r>
            <a:endParaRPr lang="en-US" altLang="ja-JP" sz="2400" dirty="0">
              <a:latin typeface="HG丸ｺﾞｼｯｸM-PRO" panose="020F0600000000000000" pitchFamily="50" charset="-128"/>
              <a:ea typeface="HG丸ｺﾞｼｯｸM-PRO" panose="020F0600000000000000" pitchFamily="50" charset="-128"/>
            </a:endParaRPr>
          </a:p>
          <a:p>
            <a:pPr>
              <a:lnSpc>
                <a:spcPts val="3200"/>
              </a:lnSpc>
            </a:pPr>
            <a:r>
              <a:rPr lang="ja-JP" altLang="en-US" sz="2400" dirty="0">
                <a:latin typeface="HG丸ｺﾞｼｯｸM-PRO" panose="020F0600000000000000" pitchFamily="50" charset="-128"/>
                <a:ea typeface="HG丸ｺﾞｼｯｸM-PRO" panose="020F0600000000000000" pitchFamily="50" charset="-128"/>
              </a:rPr>
              <a:t>プロンプトの内容を具体的にすることが、ＡＩを上手に使うコツです。</a:t>
            </a:r>
          </a:p>
        </p:txBody>
      </p:sp>
      <p:grpSp>
        <p:nvGrpSpPr>
          <p:cNvPr id="2" name="グループ化 1">
            <a:extLst>
              <a:ext uri="{FF2B5EF4-FFF2-40B4-BE49-F238E27FC236}">
                <a16:creationId xmlns:a16="http://schemas.microsoft.com/office/drawing/2014/main" id="{E787CC83-C645-44A5-B2C1-C147B3810AF8}"/>
              </a:ext>
            </a:extLst>
          </p:cNvPr>
          <p:cNvGrpSpPr/>
          <p:nvPr/>
        </p:nvGrpSpPr>
        <p:grpSpPr>
          <a:xfrm>
            <a:off x="955332" y="2416629"/>
            <a:ext cx="10281336" cy="3918593"/>
            <a:chOff x="845357" y="2258923"/>
            <a:chExt cx="10281336" cy="3918593"/>
          </a:xfrm>
        </p:grpSpPr>
        <p:sp>
          <p:nvSpPr>
            <p:cNvPr id="11" name="正方形/長方形 10">
              <a:extLst>
                <a:ext uri="{FF2B5EF4-FFF2-40B4-BE49-F238E27FC236}">
                  <a16:creationId xmlns:a16="http://schemas.microsoft.com/office/drawing/2014/main" id="{FAC18255-A31B-0857-CF77-513651AE8066}"/>
                </a:ext>
              </a:extLst>
            </p:cNvPr>
            <p:cNvSpPr/>
            <p:nvPr/>
          </p:nvSpPr>
          <p:spPr>
            <a:xfrm>
              <a:off x="1123676" y="2427576"/>
              <a:ext cx="5964819" cy="374043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spcAft>
                  <a:spcPts val="600"/>
                </a:spcAft>
              </a:pPr>
              <a:r>
                <a:rPr lang="en-US" altLang="ja-JP" sz="2400" dirty="0">
                  <a:solidFill>
                    <a:schemeClr val="tx1"/>
                  </a:solidFill>
                  <a:latin typeface="HGPｺﾞｼｯｸE" panose="020B0900000000000000" pitchFamily="50" charset="-128"/>
                  <a:ea typeface="HGPｺﾞｼｯｸE" panose="020B0900000000000000" pitchFamily="50" charset="-128"/>
                </a:rPr>
                <a:t>【</a:t>
              </a:r>
              <a:r>
                <a:rPr lang="ja-JP" altLang="en-US" sz="2400" dirty="0">
                  <a:solidFill>
                    <a:schemeClr val="tx1"/>
                  </a:solidFill>
                  <a:latin typeface="HGPｺﾞｼｯｸE" panose="020B0900000000000000" pitchFamily="50" charset="-128"/>
                  <a:ea typeface="HGPｺﾞｼｯｸE" panose="020B0900000000000000" pitchFamily="50" charset="-128"/>
                </a:rPr>
                <a:t>プロンプト例</a:t>
              </a:r>
              <a:r>
                <a:rPr lang="en-US" altLang="ja-JP" sz="2400" dirty="0">
                  <a:solidFill>
                    <a:schemeClr val="tx1"/>
                  </a:solidFill>
                  <a:latin typeface="HGPｺﾞｼｯｸE" panose="020B0900000000000000" pitchFamily="50" charset="-128"/>
                  <a:ea typeface="HGPｺﾞｼｯｸE" panose="020B0900000000000000" pitchFamily="50" charset="-128"/>
                </a:rPr>
                <a:t>】</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a:p>
              <a:pPr>
                <a:lnSpc>
                  <a:spcPts val="2700"/>
                </a:lnSpc>
              </a:pPr>
              <a:r>
                <a:rPr lang="ja-JP" altLang="en-US" sz="2200" dirty="0">
                  <a:solidFill>
                    <a:schemeClr val="tx1"/>
                  </a:solidFill>
                  <a:latin typeface="HG丸ｺﾞｼｯｸM-PRO" panose="020F0600000000000000" pitchFamily="50" charset="-128"/>
                  <a:ea typeface="HG丸ｺﾞｼｯｸM-PRO" panose="020F0600000000000000" pitchFamily="50" charset="-128"/>
                </a:rPr>
                <a:t>〇次のイラストを描いて</a:t>
              </a:r>
              <a:endParaRPr lang="en-US" altLang="ja-JP" sz="2200" dirty="0">
                <a:solidFill>
                  <a:schemeClr val="tx1"/>
                </a:solidFill>
                <a:latin typeface="HG丸ｺﾞｼｯｸM-PRO" panose="020F0600000000000000" pitchFamily="50" charset="-128"/>
                <a:ea typeface="HG丸ｺﾞｼｯｸM-PRO" panose="020F0600000000000000" pitchFamily="50" charset="-128"/>
              </a:endParaRPr>
            </a:p>
            <a:p>
              <a:pPr>
                <a:lnSpc>
                  <a:spcPts val="2700"/>
                </a:lnSpc>
              </a:pPr>
              <a:r>
                <a:rPr kumimoji="1" lang="ja-JP" altLang="en-US" sz="2200" dirty="0">
                  <a:solidFill>
                    <a:schemeClr val="tx1"/>
                  </a:solidFill>
                  <a:latin typeface="HG丸ｺﾞｼｯｸM-PRO" panose="020F0600000000000000" pitchFamily="50" charset="-128"/>
                  <a:ea typeface="HG丸ｺﾞｼｯｸM-PRO" panose="020F0600000000000000" pitchFamily="50" charset="-128"/>
                </a:rPr>
                <a:t>　何を　　　　　　→　</a:t>
              </a:r>
              <a:r>
                <a:rPr lang="ja-JP" altLang="en-US" sz="2200" b="1" dirty="0">
                  <a:solidFill>
                    <a:schemeClr val="tx1"/>
                  </a:solidFill>
                  <a:latin typeface="HG丸ｺﾞｼｯｸM-PRO" panose="020F0600000000000000" pitchFamily="50" charset="-128"/>
                  <a:ea typeface="HG丸ｺﾞｼｯｸM-PRO" panose="020F0600000000000000" pitchFamily="50" charset="-128"/>
                </a:rPr>
                <a:t>三毛猫（子猫）が</a:t>
              </a:r>
              <a:endParaRPr lang="en-US" altLang="ja-JP" sz="2200" b="1" dirty="0">
                <a:solidFill>
                  <a:schemeClr val="tx1"/>
                </a:solidFill>
                <a:latin typeface="HG丸ｺﾞｼｯｸM-PRO" panose="020F0600000000000000" pitchFamily="50" charset="-128"/>
                <a:ea typeface="HG丸ｺﾞｼｯｸM-PRO" panose="020F0600000000000000" pitchFamily="50" charset="-128"/>
              </a:endParaRPr>
            </a:p>
            <a:p>
              <a:pPr>
                <a:lnSpc>
                  <a:spcPts val="2700"/>
                </a:lnSpc>
              </a:pPr>
              <a:r>
                <a:rPr kumimoji="1" lang="ja-JP" altLang="en-US" sz="2200" dirty="0">
                  <a:solidFill>
                    <a:schemeClr val="tx1"/>
                  </a:solidFill>
                  <a:latin typeface="HG丸ｺﾞｼｯｸM-PRO" panose="020F0600000000000000" pitchFamily="50" charset="-128"/>
                  <a:ea typeface="HG丸ｺﾞｼｯｸM-PRO" panose="020F0600000000000000" pitchFamily="50" charset="-128"/>
                </a:rPr>
                <a:t>　どんな雰囲気で　→　</a:t>
              </a:r>
              <a:r>
                <a:rPr kumimoji="1" lang="ja-JP" altLang="en-US" sz="2200" b="1" dirty="0">
                  <a:solidFill>
                    <a:schemeClr val="tx1"/>
                  </a:solidFill>
                  <a:latin typeface="HG丸ｺﾞｼｯｸM-PRO" panose="020F0600000000000000" pitchFamily="50" charset="-128"/>
                  <a:ea typeface="HG丸ｺﾞｼｯｸM-PRO" panose="020F0600000000000000" pitchFamily="50" charset="-128"/>
                </a:rPr>
                <a:t>ボールで遊ぶ風景を</a:t>
              </a:r>
              <a:endParaRPr kumimoji="1" lang="en-US" altLang="ja-JP" sz="2200" b="1" dirty="0">
                <a:solidFill>
                  <a:schemeClr val="tx1"/>
                </a:solidFill>
                <a:latin typeface="HG丸ｺﾞｼｯｸM-PRO" panose="020F0600000000000000" pitchFamily="50" charset="-128"/>
                <a:ea typeface="HG丸ｺﾞｼｯｸM-PRO" panose="020F0600000000000000" pitchFamily="50" charset="-128"/>
              </a:endParaRPr>
            </a:p>
            <a:p>
              <a:pPr>
                <a:lnSpc>
                  <a:spcPts val="2700"/>
                </a:lnSpc>
              </a:pPr>
              <a:r>
                <a:rPr lang="ja-JP" altLang="en-US" sz="2200" dirty="0">
                  <a:solidFill>
                    <a:schemeClr val="tx1"/>
                  </a:solidFill>
                  <a:latin typeface="HG丸ｺﾞｼｯｸM-PRO" panose="020F0600000000000000" pitchFamily="50" charset="-128"/>
                  <a:ea typeface="HG丸ｺﾞｼｯｸM-PRO" panose="020F0600000000000000" pitchFamily="50" charset="-128"/>
                </a:rPr>
                <a:t>　どのように　　　→　</a:t>
              </a:r>
              <a:r>
                <a:rPr lang="ja-JP" altLang="en-US" sz="2200" b="1" dirty="0">
                  <a:solidFill>
                    <a:schemeClr val="tx1"/>
                  </a:solidFill>
                  <a:latin typeface="HG丸ｺﾞｼｯｸM-PRO" panose="020F0600000000000000" pitchFamily="50" charset="-128"/>
                  <a:ea typeface="HG丸ｺﾞｼｯｸM-PRO" panose="020F0600000000000000" pitchFamily="50" charset="-128"/>
                </a:rPr>
                <a:t>リアルに描いて</a:t>
              </a:r>
              <a:endParaRPr lang="en-US" altLang="ja-JP" sz="2200" b="1" dirty="0">
                <a:solidFill>
                  <a:schemeClr val="tx1"/>
                </a:solidFill>
                <a:latin typeface="HG丸ｺﾞｼｯｸM-PRO" panose="020F0600000000000000" pitchFamily="50" charset="-128"/>
                <a:ea typeface="HG丸ｺﾞｼｯｸM-PRO" panose="020F0600000000000000" pitchFamily="50" charset="-128"/>
              </a:endParaRPr>
            </a:p>
            <a:p>
              <a:pPr>
                <a:lnSpc>
                  <a:spcPts val="2700"/>
                </a:lnSpc>
              </a:pPr>
              <a:endParaRPr lang="en-US" altLang="ja-JP" sz="2200" b="1" dirty="0">
                <a:solidFill>
                  <a:schemeClr val="tx1"/>
                </a:solidFill>
                <a:latin typeface="HG丸ｺﾞｼｯｸM-PRO" panose="020F0600000000000000" pitchFamily="50" charset="-128"/>
                <a:ea typeface="HG丸ｺﾞｼｯｸM-PRO" panose="020F0600000000000000" pitchFamily="50" charset="-128"/>
              </a:endParaRPr>
            </a:p>
            <a:p>
              <a:pPr>
                <a:lnSpc>
                  <a:spcPts val="2700"/>
                </a:lnSpc>
              </a:pPr>
              <a:r>
                <a:rPr lang="ja-JP" altLang="en-US" sz="2200" dirty="0">
                  <a:solidFill>
                    <a:schemeClr val="tx1"/>
                  </a:solidFill>
                  <a:latin typeface="HG丸ｺﾞｼｯｸM-PRO" panose="020F0600000000000000" pitchFamily="50" charset="-128"/>
                  <a:ea typeface="HG丸ｺﾞｼｯｸM-PRO" panose="020F0600000000000000" pitchFamily="50" charset="-128"/>
                </a:rPr>
                <a:t>上記のように「何を」「どんな雰囲気で」</a:t>
              </a:r>
              <a:endParaRPr lang="en-US" altLang="ja-JP" sz="2200" dirty="0">
                <a:solidFill>
                  <a:schemeClr val="tx1"/>
                </a:solidFill>
                <a:latin typeface="HG丸ｺﾞｼｯｸM-PRO" panose="020F0600000000000000" pitchFamily="50" charset="-128"/>
                <a:ea typeface="HG丸ｺﾞｼｯｸM-PRO" panose="020F0600000000000000" pitchFamily="50" charset="-128"/>
              </a:endParaRPr>
            </a:p>
            <a:p>
              <a:pPr>
                <a:lnSpc>
                  <a:spcPts val="2700"/>
                </a:lnSpc>
              </a:pPr>
              <a:r>
                <a:rPr lang="ja-JP" altLang="en-US" sz="2200" dirty="0">
                  <a:solidFill>
                    <a:schemeClr val="tx1"/>
                  </a:solidFill>
                  <a:latin typeface="HG丸ｺﾞｼｯｸM-PRO" panose="020F0600000000000000" pitchFamily="50" charset="-128"/>
                  <a:ea typeface="HG丸ｺﾞｼｯｸM-PRO" panose="020F0600000000000000" pitchFamily="50" charset="-128"/>
                </a:rPr>
                <a:t>「どのように」などの</a:t>
              </a:r>
              <a:r>
                <a:rPr lang="ja-JP" altLang="en-US" sz="2200" dirty="0">
                  <a:solidFill>
                    <a:srgbClr val="FF0000"/>
                  </a:solidFill>
                  <a:latin typeface="HG丸ｺﾞｼｯｸM-PRO" panose="020F0600000000000000" pitchFamily="50" charset="-128"/>
                  <a:ea typeface="HG丸ｺﾞｼｯｸM-PRO" panose="020F0600000000000000" pitchFamily="50" charset="-128"/>
                </a:rPr>
                <a:t>指示を加えると効果的</a:t>
              </a:r>
              <a:r>
                <a:rPr lang="ja-JP" altLang="en-US" sz="2200" dirty="0">
                  <a:solidFill>
                    <a:schemeClr val="tx1"/>
                  </a:solidFill>
                  <a:latin typeface="HG丸ｺﾞｼｯｸM-PRO" panose="020F0600000000000000" pitchFamily="50" charset="-128"/>
                  <a:ea typeface="HG丸ｺﾞｼｯｸM-PRO" panose="020F0600000000000000" pitchFamily="50" charset="-128"/>
                </a:rPr>
                <a:t>。</a:t>
              </a:r>
              <a:endParaRPr lang="en-US" altLang="ja-JP" sz="2200" dirty="0">
                <a:solidFill>
                  <a:schemeClr val="tx1"/>
                </a:solidFill>
                <a:latin typeface="HG丸ｺﾞｼｯｸM-PRO" panose="020F0600000000000000" pitchFamily="50" charset="-128"/>
                <a:ea typeface="HG丸ｺﾞｼｯｸM-PRO" panose="020F0600000000000000" pitchFamily="50" charset="-128"/>
              </a:endParaRPr>
            </a:p>
            <a:p>
              <a:pPr>
                <a:lnSpc>
                  <a:spcPts val="2700"/>
                </a:lnSpc>
              </a:pPr>
              <a:r>
                <a:rPr lang="ja-JP" altLang="en-US" sz="2200" dirty="0">
                  <a:solidFill>
                    <a:schemeClr val="tx1"/>
                  </a:solidFill>
                  <a:latin typeface="HG丸ｺﾞｼｯｸM-PRO" panose="020F0600000000000000" pitchFamily="50" charset="-128"/>
                  <a:ea typeface="HG丸ｺﾞｼｯｸM-PRO" panose="020F0600000000000000" pitchFamily="50" charset="-128"/>
                </a:rPr>
                <a:t>「かわいい」「リアル」「アニメ風」などの</a:t>
              </a:r>
              <a:endParaRPr lang="en-US" altLang="ja-JP" sz="2200" dirty="0">
                <a:solidFill>
                  <a:schemeClr val="tx1"/>
                </a:solidFill>
                <a:latin typeface="HG丸ｺﾞｼｯｸM-PRO" panose="020F0600000000000000" pitchFamily="50" charset="-128"/>
                <a:ea typeface="HG丸ｺﾞｼｯｸM-PRO" panose="020F0600000000000000" pitchFamily="50" charset="-128"/>
              </a:endParaRPr>
            </a:p>
            <a:p>
              <a:pPr>
                <a:lnSpc>
                  <a:spcPts val="2700"/>
                </a:lnSpc>
              </a:pPr>
              <a:r>
                <a:rPr lang="ja-JP" altLang="en-US" sz="2200" dirty="0">
                  <a:solidFill>
                    <a:srgbClr val="FF0000"/>
                  </a:solidFill>
                  <a:latin typeface="HG丸ｺﾞｼｯｸM-PRO" panose="020F0600000000000000" pitchFamily="50" charset="-128"/>
                  <a:ea typeface="HG丸ｺﾞｼｯｸM-PRO" panose="020F0600000000000000" pitchFamily="50" charset="-128"/>
                </a:rPr>
                <a:t>形容も重要</a:t>
              </a:r>
              <a:r>
                <a:rPr lang="ja-JP" altLang="en-US" sz="2200" dirty="0">
                  <a:solidFill>
                    <a:schemeClr val="tx1"/>
                  </a:solidFill>
                  <a:latin typeface="HG丸ｺﾞｼｯｸM-PRO" panose="020F0600000000000000" pitchFamily="50" charset="-128"/>
                  <a:ea typeface="HG丸ｺﾞｼｯｸM-PRO" panose="020F0600000000000000" pitchFamily="50" charset="-128"/>
                </a:rPr>
                <a:t>です。</a:t>
              </a:r>
            </a:p>
            <a:p>
              <a:endParaRPr lang="en-US" altLang="ja-JP" sz="2000" dirty="0">
                <a:solidFill>
                  <a:schemeClr val="tx1"/>
                </a:solidFill>
                <a:latin typeface="ＭＳ ゴシック" panose="020B0609070205080204" pitchFamily="49" charset="-128"/>
                <a:ea typeface="ＭＳ ゴシック" panose="020B0609070205080204" pitchFamily="49" charset="-128"/>
              </a:endParaRPr>
            </a:p>
          </p:txBody>
        </p:sp>
        <p:pic>
          <p:nvPicPr>
            <p:cNvPr id="5" name="図 4">
              <a:extLst>
                <a:ext uri="{FF2B5EF4-FFF2-40B4-BE49-F238E27FC236}">
                  <a16:creationId xmlns:a16="http://schemas.microsoft.com/office/drawing/2014/main" id="{7918A665-3258-D410-896B-1FC2044170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61319" y="2566064"/>
              <a:ext cx="3312000" cy="3312000"/>
            </a:xfrm>
            <a:prstGeom prst="rect">
              <a:avLst/>
            </a:prstGeom>
          </p:spPr>
        </p:pic>
        <p:sp>
          <p:nvSpPr>
            <p:cNvPr id="3" name="正方形/長方形 2">
              <a:extLst>
                <a:ext uri="{FF2B5EF4-FFF2-40B4-BE49-F238E27FC236}">
                  <a16:creationId xmlns:a16="http://schemas.microsoft.com/office/drawing/2014/main" id="{7BBC7B43-1077-833D-58A0-E6F1BAE5B134}"/>
                </a:ext>
              </a:extLst>
            </p:cNvPr>
            <p:cNvSpPr/>
            <p:nvPr/>
          </p:nvSpPr>
          <p:spPr>
            <a:xfrm>
              <a:off x="845357" y="2258923"/>
              <a:ext cx="10281336" cy="3918593"/>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8" name="グループ化 7">
            <a:extLst>
              <a:ext uri="{FF2B5EF4-FFF2-40B4-BE49-F238E27FC236}">
                <a16:creationId xmlns:a16="http://schemas.microsoft.com/office/drawing/2014/main" id="{23E3D36F-8E6B-4D52-8D3A-7C9420906ABE}"/>
              </a:ext>
            </a:extLst>
          </p:cNvPr>
          <p:cNvGrpSpPr/>
          <p:nvPr/>
        </p:nvGrpSpPr>
        <p:grpSpPr>
          <a:xfrm>
            <a:off x="0" y="0"/>
            <a:ext cx="12192001" cy="6858000"/>
            <a:chOff x="0" y="0"/>
            <a:chExt cx="12192001" cy="6858000"/>
          </a:xfrm>
        </p:grpSpPr>
        <p:pic>
          <p:nvPicPr>
            <p:cNvPr id="9" name="object 3">
              <a:extLst>
                <a:ext uri="{FF2B5EF4-FFF2-40B4-BE49-F238E27FC236}">
                  <a16:creationId xmlns:a16="http://schemas.microsoft.com/office/drawing/2014/main" id="{4E5CEADE-6374-4C31-B1E7-7956208A7DBD}"/>
                </a:ext>
              </a:extLst>
            </p:cNvPr>
            <p:cNvPicPr/>
            <p:nvPr/>
          </p:nvPicPr>
          <p:blipFill>
            <a:blip r:embed="rId4"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10" name="object 3">
              <a:extLst>
                <a:ext uri="{FF2B5EF4-FFF2-40B4-BE49-F238E27FC236}">
                  <a16:creationId xmlns:a16="http://schemas.microsoft.com/office/drawing/2014/main" id="{10930574-E503-496B-88C1-A3643FDF1C17}"/>
                </a:ext>
              </a:extLst>
            </p:cNvPr>
            <p:cNvPicPr/>
            <p:nvPr/>
          </p:nvPicPr>
          <p:blipFill>
            <a:blip r:embed="rId4"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Tree>
    <p:extLst>
      <p:ext uri="{BB962C8B-B14F-4D97-AF65-F5344CB8AC3E}">
        <p14:creationId xmlns:p14="http://schemas.microsoft.com/office/powerpoint/2010/main" val="16651527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F8D5CC-0786-54F3-EDB7-FD9A672A2154}"/>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20787E6D-8840-84A2-3DEA-EF7AB617F58A}"/>
              </a:ext>
            </a:extLst>
          </p:cNvPr>
          <p:cNvSpPr/>
          <p:nvPr/>
        </p:nvSpPr>
        <p:spPr>
          <a:xfrm>
            <a:off x="1298154" y="2019985"/>
            <a:ext cx="9595691" cy="1080000"/>
          </a:xfrm>
          <a:prstGeom prst="roundRect">
            <a:avLst/>
          </a:prstGeom>
          <a:noFill/>
          <a:ln w="38100">
            <a:solidFill>
              <a:schemeClr val="accent5">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500" b="1" dirty="0">
                <a:solidFill>
                  <a:schemeClr val="tx1"/>
                </a:solidFill>
                <a:latin typeface="HG丸ｺﾞｼｯｸM-PRO" panose="020F0600000000000000" pitchFamily="50" charset="-128"/>
                <a:ea typeface="HG丸ｺﾞｼｯｸM-PRO" panose="020F0600000000000000" pitchFamily="50" charset="-128"/>
              </a:rPr>
              <a:t>一度のプロンプトだけでは、望まれた回答は引き出せません。</a:t>
            </a:r>
          </a:p>
        </p:txBody>
      </p:sp>
      <p:pic>
        <p:nvPicPr>
          <p:cNvPr id="6" name="図 5">
            <a:extLst>
              <a:ext uri="{FF2B5EF4-FFF2-40B4-BE49-F238E27FC236}">
                <a16:creationId xmlns:a16="http://schemas.microsoft.com/office/drawing/2014/main" id="{4EA074FB-7A49-A38F-19A7-DC0009D86A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0636" y="4379823"/>
            <a:ext cx="3405689" cy="2268811"/>
          </a:xfrm>
          <a:prstGeom prst="rect">
            <a:avLst/>
          </a:prstGeom>
        </p:spPr>
      </p:pic>
      <p:grpSp>
        <p:nvGrpSpPr>
          <p:cNvPr id="7" name="グループ化 6">
            <a:extLst>
              <a:ext uri="{FF2B5EF4-FFF2-40B4-BE49-F238E27FC236}">
                <a16:creationId xmlns:a16="http://schemas.microsoft.com/office/drawing/2014/main" id="{5D2EEA71-EB16-4975-8A87-BC05D20A3C2D}"/>
              </a:ext>
            </a:extLst>
          </p:cNvPr>
          <p:cNvGrpSpPr/>
          <p:nvPr/>
        </p:nvGrpSpPr>
        <p:grpSpPr>
          <a:xfrm>
            <a:off x="819372" y="1259331"/>
            <a:ext cx="10553255" cy="523220"/>
            <a:chOff x="819372" y="1259331"/>
            <a:chExt cx="10553255" cy="523220"/>
          </a:xfrm>
        </p:grpSpPr>
        <p:sp>
          <p:nvSpPr>
            <p:cNvPr id="9" name="テキスト ボックス 8">
              <a:extLst>
                <a:ext uri="{FF2B5EF4-FFF2-40B4-BE49-F238E27FC236}">
                  <a16:creationId xmlns:a16="http://schemas.microsoft.com/office/drawing/2014/main" id="{871B845A-1F7A-4363-B0C6-F12B52C3CF59}"/>
                </a:ext>
              </a:extLst>
            </p:cNvPr>
            <p:cNvSpPr txBox="1"/>
            <p:nvPr/>
          </p:nvSpPr>
          <p:spPr>
            <a:xfrm>
              <a:off x="819372" y="1259331"/>
              <a:ext cx="10553255" cy="523220"/>
            </a:xfrm>
            <a:prstGeom prst="rect">
              <a:avLst/>
            </a:prstGeom>
            <a:noFill/>
          </p:spPr>
          <p:txBody>
            <a:bodyPr wrap="square" rtlCol="0">
              <a:spAutoFit/>
            </a:bodyPr>
            <a:lstStyle/>
            <a:p>
              <a:pPr>
                <a:spcAft>
                  <a:spcPts val="14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基本の考え方　</a:t>
              </a:r>
              <a:endParaRPr lang="en-US" altLang="ja-JP" sz="2800" b="1" dirty="0">
                <a:solidFill>
                  <a:schemeClr val="accent5">
                    <a:lumMod val="60000"/>
                    <a:lumOff val="40000"/>
                  </a:schemeClr>
                </a:solidFill>
                <a:latin typeface="BIZ UDPゴシック" panose="020B0400000000000000" pitchFamily="50" charset="-128"/>
                <a:ea typeface="BIZ UDPゴシック" panose="020B0400000000000000" pitchFamily="50" charset="-128"/>
              </a:endParaRPr>
            </a:p>
          </p:txBody>
        </p:sp>
        <p:cxnSp>
          <p:nvCxnSpPr>
            <p:cNvPr id="10" name="直線コネクタ 9">
              <a:extLst>
                <a:ext uri="{FF2B5EF4-FFF2-40B4-BE49-F238E27FC236}">
                  <a16:creationId xmlns:a16="http://schemas.microsoft.com/office/drawing/2014/main" id="{2138EB1D-B5AF-4435-8CB7-8DFAFFF76D48}"/>
                </a:ext>
              </a:extLst>
            </p:cNvPr>
            <p:cNvCxnSpPr>
              <a:cxnSpLocks/>
            </p:cNvCxnSpPr>
            <p:nvPr/>
          </p:nvCxnSpPr>
          <p:spPr>
            <a:xfrm>
              <a:off x="923109" y="1760076"/>
              <a:ext cx="2143476"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11" name="グループ化 10">
            <a:extLst>
              <a:ext uri="{FF2B5EF4-FFF2-40B4-BE49-F238E27FC236}">
                <a16:creationId xmlns:a16="http://schemas.microsoft.com/office/drawing/2014/main" id="{30446CB1-644A-4158-9EE7-E0630B01009C}"/>
              </a:ext>
            </a:extLst>
          </p:cNvPr>
          <p:cNvGrpSpPr/>
          <p:nvPr/>
        </p:nvGrpSpPr>
        <p:grpSpPr>
          <a:xfrm>
            <a:off x="0" y="-47041"/>
            <a:ext cx="12192001" cy="6905041"/>
            <a:chOff x="0" y="-47041"/>
            <a:chExt cx="12192001" cy="6905041"/>
          </a:xfrm>
        </p:grpSpPr>
        <p:pic>
          <p:nvPicPr>
            <p:cNvPr id="12" name="object 3">
              <a:extLst>
                <a:ext uri="{FF2B5EF4-FFF2-40B4-BE49-F238E27FC236}">
                  <a16:creationId xmlns:a16="http://schemas.microsoft.com/office/drawing/2014/main" id="{FC372B19-C24B-49DB-99E1-8E4A0351BC6D}"/>
                </a:ext>
              </a:extLst>
            </p:cNvPr>
            <p:cNvPicPr>
              <a:picLocks noChangeAspect="1"/>
            </p:cNvPicPr>
            <p:nvPr/>
          </p:nvPicPr>
          <p:blipFill>
            <a:blip r:embed="rId4"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3" name="正方形/長方形 12">
              <a:extLst>
                <a:ext uri="{FF2B5EF4-FFF2-40B4-BE49-F238E27FC236}">
                  <a16:creationId xmlns:a16="http://schemas.microsoft.com/office/drawing/2014/main" id="{CE48BAF8-AAF6-42D8-992C-89325121CBE7}"/>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プロンプトの基本</a:t>
              </a:r>
            </a:p>
          </p:txBody>
        </p:sp>
        <p:pic>
          <p:nvPicPr>
            <p:cNvPr id="14" name="object 3">
              <a:extLst>
                <a:ext uri="{FF2B5EF4-FFF2-40B4-BE49-F238E27FC236}">
                  <a16:creationId xmlns:a16="http://schemas.microsoft.com/office/drawing/2014/main" id="{82798972-DF97-4F9E-BC27-5F5F9F3B91B3}"/>
                </a:ext>
              </a:extLst>
            </p:cNvPr>
            <p:cNvPicPr/>
            <p:nvPr/>
          </p:nvPicPr>
          <p:blipFill>
            <a:blip r:embed="rId4"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5" name="object 6">
              <a:extLst>
                <a:ext uri="{FF2B5EF4-FFF2-40B4-BE49-F238E27FC236}">
                  <a16:creationId xmlns:a16="http://schemas.microsoft.com/office/drawing/2014/main" id="{E3D8AFEE-5C94-4CFD-ACC4-CEE2875CFB3C}"/>
                </a:ext>
              </a:extLst>
            </p:cNvPr>
            <p:cNvGrpSpPr/>
            <p:nvPr/>
          </p:nvGrpSpPr>
          <p:grpSpPr>
            <a:xfrm>
              <a:off x="131445" y="203359"/>
              <a:ext cx="11929110" cy="657225"/>
              <a:chOff x="186258" y="210936"/>
              <a:chExt cx="11929110" cy="657225"/>
            </a:xfrm>
          </p:grpSpPr>
          <p:sp>
            <p:nvSpPr>
              <p:cNvPr id="16" name="object 7">
                <a:extLst>
                  <a:ext uri="{FF2B5EF4-FFF2-40B4-BE49-F238E27FC236}">
                    <a16:creationId xmlns:a16="http://schemas.microsoft.com/office/drawing/2014/main" id="{0987322B-CE3D-4B5C-9054-C63AF0CE2E55}"/>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7" name="object 8">
                <a:extLst>
                  <a:ext uri="{FF2B5EF4-FFF2-40B4-BE49-F238E27FC236}">
                    <a16:creationId xmlns:a16="http://schemas.microsoft.com/office/drawing/2014/main" id="{B8A46059-FF1B-414B-B1FC-7A25BCAF7002}"/>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8" name="object 9">
                <a:extLst>
                  <a:ext uri="{FF2B5EF4-FFF2-40B4-BE49-F238E27FC236}">
                    <a16:creationId xmlns:a16="http://schemas.microsoft.com/office/drawing/2014/main" id="{72A4AEFD-4B3C-4C45-84BA-D3E032CB8928}"/>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9" name="object 10">
                <a:extLst>
                  <a:ext uri="{FF2B5EF4-FFF2-40B4-BE49-F238E27FC236}">
                    <a16:creationId xmlns:a16="http://schemas.microsoft.com/office/drawing/2014/main" id="{96044FAE-2EA7-413F-86B3-10EB116045AC}"/>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20" name="object 11">
                <a:extLst>
                  <a:ext uri="{FF2B5EF4-FFF2-40B4-BE49-F238E27FC236}">
                    <a16:creationId xmlns:a16="http://schemas.microsoft.com/office/drawing/2014/main" id="{4142834D-73D5-4A7E-AA94-9228754DC676}"/>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1" name="object 12">
                <a:extLst>
                  <a:ext uri="{FF2B5EF4-FFF2-40B4-BE49-F238E27FC236}">
                    <a16:creationId xmlns:a16="http://schemas.microsoft.com/office/drawing/2014/main" id="{71E60D88-ABCE-45AD-AC2B-5F1564736B04}"/>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22" name="object 13">
                <a:extLst>
                  <a:ext uri="{FF2B5EF4-FFF2-40B4-BE49-F238E27FC236}">
                    <a16:creationId xmlns:a16="http://schemas.microsoft.com/office/drawing/2014/main" id="{594EDC53-4876-4D4A-97D4-9CEE9488D867}"/>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3" name="object 14">
                <a:extLst>
                  <a:ext uri="{FF2B5EF4-FFF2-40B4-BE49-F238E27FC236}">
                    <a16:creationId xmlns:a16="http://schemas.microsoft.com/office/drawing/2014/main" id="{5A76C554-38B4-428E-BE66-89D2C4644093}"/>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4" name="object 15">
                <a:extLst>
                  <a:ext uri="{FF2B5EF4-FFF2-40B4-BE49-F238E27FC236}">
                    <a16:creationId xmlns:a16="http://schemas.microsoft.com/office/drawing/2014/main" id="{C5BB2E7A-5A60-4609-B680-0D6890A7B96C}"/>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5" name="object 16">
                <a:extLst>
                  <a:ext uri="{FF2B5EF4-FFF2-40B4-BE49-F238E27FC236}">
                    <a16:creationId xmlns:a16="http://schemas.microsoft.com/office/drawing/2014/main" id="{8D5AEB5D-B379-42AF-8FC5-E0A7762DD0F3}"/>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6" name="object 17">
                <a:extLst>
                  <a:ext uri="{FF2B5EF4-FFF2-40B4-BE49-F238E27FC236}">
                    <a16:creationId xmlns:a16="http://schemas.microsoft.com/office/drawing/2014/main" id="{7EF72499-CF87-4BBD-AAAB-3EF745579A33}"/>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7" name="object 18">
                <a:extLst>
                  <a:ext uri="{FF2B5EF4-FFF2-40B4-BE49-F238E27FC236}">
                    <a16:creationId xmlns:a16="http://schemas.microsoft.com/office/drawing/2014/main" id="{DA9CD814-2369-4D94-9505-F0EEE71A3CB3}"/>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8" name="object 19">
                <a:extLst>
                  <a:ext uri="{FF2B5EF4-FFF2-40B4-BE49-F238E27FC236}">
                    <a16:creationId xmlns:a16="http://schemas.microsoft.com/office/drawing/2014/main" id="{27C097F8-47A0-4DA9-B9D5-8D023BB43471}"/>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9" name="object 20">
                <a:extLst>
                  <a:ext uri="{FF2B5EF4-FFF2-40B4-BE49-F238E27FC236}">
                    <a16:creationId xmlns:a16="http://schemas.microsoft.com/office/drawing/2014/main" id="{F42264A1-8BE3-49C5-884D-1DEF2D540DC4}"/>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30" name="object 21">
                <a:extLst>
                  <a:ext uri="{FF2B5EF4-FFF2-40B4-BE49-F238E27FC236}">
                    <a16:creationId xmlns:a16="http://schemas.microsoft.com/office/drawing/2014/main" id="{790209B0-00EC-414F-ADFF-6C3C25E1B3AE}"/>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1" name="object 22">
                <a:extLst>
                  <a:ext uri="{FF2B5EF4-FFF2-40B4-BE49-F238E27FC236}">
                    <a16:creationId xmlns:a16="http://schemas.microsoft.com/office/drawing/2014/main" id="{224ED4E4-4326-4AF4-A7DC-33054979F7CA}"/>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32" name="object 23">
                <a:extLst>
                  <a:ext uri="{FF2B5EF4-FFF2-40B4-BE49-F238E27FC236}">
                    <a16:creationId xmlns:a16="http://schemas.microsoft.com/office/drawing/2014/main" id="{AAF92ECD-C9A6-4A71-85ED-250992B2904C}"/>
                  </a:ext>
                </a:extLst>
              </p:cNvPr>
              <p:cNvPicPr/>
              <p:nvPr/>
            </p:nvPicPr>
            <p:blipFill>
              <a:blip r:embed="rId5" cstate="print"/>
              <a:stretch>
                <a:fillRect/>
              </a:stretch>
            </p:blipFill>
            <p:spPr>
              <a:xfrm>
                <a:off x="12026795" y="575918"/>
                <a:ext cx="88216" cy="97080"/>
              </a:xfrm>
              <a:prstGeom prst="rect">
                <a:avLst/>
              </a:prstGeom>
            </p:spPr>
          </p:pic>
          <p:sp>
            <p:nvSpPr>
              <p:cNvPr id="33" name="object 24">
                <a:extLst>
                  <a:ext uri="{FF2B5EF4-FFF2-40B4-BE49-F238E27FC236}">
                    <a16:creationId xmlns:a16="http://schemas.microsoft.com/office/drawing/2014/main" id="{C138C4FC-BDC1-49A5-B192-5C05A30B88A1}"/>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4" name="object 25">
                <a:extLst>
                  <a:ext uri="{FF2B5EF4-FFF2-40B4-BE49-F238E27FC236}">
                    <a16:creationId xmlns:a16="http://schemas.microsoft.com/office/drawing/2014/main" id="{23AB5BF8-FF8D-4F91-9D82-60D591F73441}"/>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5" name="object 26">
                <a:extLst>
                  <a:ext uri="{FF2B5EF4-FFF2-40B4-BE49-F238E27FC236}">
                    <a16:creationId xmlns:a16="http://schemas.microsoft.com/office/drawing/2014/main" id="{3E3C29CF-CEC0-4964-BB3B-123B22C2A766}"/>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6" name="object 27">
                <a:extLst>
                  <a:ext uri="{FF2B5EF4-FFF2-40B4-BE49-F238E27FC236}">
                    <a16:creationId xmlns:a16="http://schemas.microsoft.com/office/drawing/2014/main" id="{36256715-7D14-42B4-8059-DB8274AA5C20}"/>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7" name="object 28">
                <a:extLst>
                  <a:ext uri="{FF2B5EF4-FFF2-40B4-BE49-F238E27FC236}">
                    <a16:creationId xmlns:a16="http://schemas.microsoft.com/office/drawing/2014/main" id="{499C7958-7928-4839-9CD7-A2CD5FA13522}"/>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8" name="object 29">
                <a:extLst>
                  <a:ext uri="{FF2B5EF4-FFF2-40B4-BE49-F238E27FC236}">
                    <a16:creationId xmlns:a16="http://schemas.microsoft.com/office/drawing/2014/main" id="{079DB60C-164A-450D-A3A9-D9882D54C50A}"/>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9" name="object 30">
                <a:extLst>
                  <a:ext uri="{FF2B5EF4-FFF2-40B4-BE49-F238E27FC236}">
                    <a16:creationId xmlns:a16="http://schemas.microsoft.com/office/drawing/2014/main" id="{BE531503-12DA-437E-960A-DEF370D42A5E}"/>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40" name="object 31">
                <a:extLst>
                  <a:ext uri="{FF2B5EF4-FFF2-40B4-BE49-F238E27FC236}">
                    <a16:creationId xmlns:a16="http://schemas.microsoft.com/office/drawing/2014/main" id="{8B5C8D67-1142-4E38-ACF7-82A95732A49A}"/>
                  </a:ext>
                </a:extLst>
              </p:cNvPr>
              <p:cNvPicPr/>
              <p:nvPr/>
            </p:nvPicPr>
            <p:blipFill>
              <a:blip r:embed="rId6" cstate="print"/>
              <a:stretch>
                <a:fillRect/>
              </a:stretch>
            </p:blipFill>
            <p:spPr>
              <a:xfrm>
                <a:off x="10546225" y="211835"/>
                <a:ext cx="139128" cy="139128"/>
              </a:xfrm>
              <a:prstGeom prst="rect">
                <a:avLst/>
              </a:prstGeom>
            </p:spPr>
          </p:pic>
          <p:pic>
            <p:nvPicPr>
              <p:cNvPr id="41" name="object 32">
                <a:extLst>
                  <a:ext uri="{FF2B5EF4-FFF2-40B4-BE49-F238E27FC236}">
                    <a16:creationId xmlns:a16="http://schemas.microsoft.com/office/drawing/2014/main" id="{476DA68D-F2D3-4001-9529-A364B7E94D29}"/>
                  </a:ext>
                </a:extLst>
              </p:cNvPr>
              <p:cNvPicPr/>
              <p:nvPr/>
            </p:nvPicPr>
            <p:blipFill>
              <a:blip r:embed="rId7" cstate="print"/>
              <a:stretch>
                <a:fillRect/>
              </a:stretch>
            </p:blipFill>
            <p:spPr>
              <a:xfrm>
                <a:off x="9828669" y="360944"/>
                <a:ext cx="244449" cy="244449"/>
              </a:xfrm>
              <a:prstGeom prst="rect">
                <a:avLst/>
              </a:prstGeom>
            </p:spPr>
          </p:pic>
          <p:sp>
            <p:nvSpPr>
              <p:cNvPr id="42" name="object 33">
                <a:extLst>
                  <a:ext uri="{FF2B5EF4-FFF2-40B4-BE49-F238E27FC236}">
                    <a16:creationId xmlns:a16="http://schemas.microsoft.com/office/drawing/2014/main" id="{E4745EC0-3740-45F6-A304-CFA11ABD5095}"/>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3" name="object 34">
                <a:extLst>
                  <a:ext uri="{FF2B5EF4-FFF2-40B4-BE49-F238E27FC236}">
                    <a16:creationId xmlns:a16="http://schemas.microsoft.com/office/drawing/2014/main" id="{AEBB086C-4B34-4248-90A1-BD321C9FC461}"/>
                  </a:ext>
                </a:extLst>
              </p:cNvPr>
              <p:cNvPicPr/>
              <p:nvPr/>
            </p:nvPicPr>
            <p:blipFill>
              <a:blip r:embed="rId8" cstate="print"/>
              <a:stretch>
                <a:fillRect/>
              </a:stretch>
            </p:blipFill>
            <p:spPr>
              <a:xfrm>
                <a:off x="9688294" y="622557"/>
                <a:ext cx="160297" cy="160395"/>
              </a:xfrm>
              <a:prstGeom prst="rect">
                <a:avLst/>
              </a:prstGeom>
            </p:spPr>
          </p:pic>
          <p:sp>
            <p:nvSpPr>
              <p:cNvPr id="44" name="object 35">
                <a:extLst>
                  <a:ext uri="{FF2B5EF4-FFF2-40B4-BE49-F238E27FC236}">
                    <a16:creationId xmlns:a16="http://schemas.microsoft.com/office/drawing/2014/main" id="{CB85FE27-4DDF-42D6-B2A4-B29231B0125B}"/>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5" name="object 36">
                <a:extLst>
                  <a:ext uri="{FF2B5EF4-FFF2-40B4-BE49-F238E27FC236}">
                    <a16:creationId xmlns:a16="http://schemas.microsoft.com/office/drawing/2014/main" id="{E732DF72-0BFD-4B91-B076-09F0E20CC78E}"/>
                  </a:ext>
                </a:extLst>
              </p:cNvPr>
              <p:cNvPicPr/>
              <p:nvPr/>
            </p:nvPicPr>
            <p:blipFill>
              <a:blip r:embed="rId9" cstate="print"/>
              <a:stretch>
                <a:fillRect/>
              </a:stretch>
            </p:blipFill>
            <p:spPr>
              <a:xfrm>
                <a:off x="9648025" y="373900"/>
                <a:ext cx="90690" cy="68618"/>
              </a:xfrm>
              <a:prstGeom prst="rect">
                <a:avLst/>
              </a:prstGeom>
            </p:spPr>
          </p:pic>
          <p:sp>
            <p:nvSpPr>
              <p:cNvPr id="46" name="object 37">
                <a:extLst>
                  <a:ext uri="{FF2B5EF4-FFF2-40B4-BE49-F238E27FC236}">
                    <a16:creationId xmlns:a16="http://schemas.microsoft.com/office/drawing/2014/main" id="{618E2823-58C3-4BC5-85CB-BF91EAA456BB}"/>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7" name="object 38">
                <a:extLst>
                  <a:ext uri="{FF2B5EF4-FFF2-40B4-BE49-F238E27FC236}">
                    <a16:creationId xmlns:a16="http://schemas.microsoft.com/office/drawing/2014/main" id="{245683AD-AFDC-4B86-B5D6-BC8D4D011305}"/>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8" name="object 39">
                <a:extLst>
                  <a:ext uri="{FF2B5EF4-FFF2-40B4-BE49-F238E27FC236}">
                    <a16:creationId xmlns:a16="http://schemas.microsoft.com/office/drawing/2014/main" id="{BC4F53A0-C03F-488D-BE35-995A750D920D}"/>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9" name="object 40">
                <a:extLst>
                  <a:ext uri="{FF2B5EF4-FFF2-40B4-BE49-F238E27FC236}">
                    <a16:creationId xmlns:a16="http://schemas.microsoft.com/office/drawing/2014/main" id="{0C2BE14D-C2B3-402A-9625-57C573561627}"/>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50" name="object 41">
                <a:extLst>
                  <a:ext uri="{FF2B5EF4-FFF2-40B4-BE49-F238E27FC236}">
                    <a16:creationId xmlns:a16="http://schemas.microsoft.com/office/drawing/2014/main" id="{5C7C1B8F-A542-4EB4-B1E0-CB158FFF3A9A}"/>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51" name="object 42">
                <a:extLst>
                  <a:ext uri="{FF2B5EF4-FFF2-40B4-BE49-F238E27FC236}">
                    <a16:creationId xmlns:a16="http://schemas.microsoft.com/office/drawing/2014/main" id="{E4446BCE-BEF9-4B33-8928-AAE30E76290C}"/>
                  </a:ext>
                </a:extLst>
              </p:cNvPr>
              <p:cNvPicPr/>
              <p:nvPr/>
            </p:nvPicPr>
            <p:blipFill>
              <a:blip r:embed="rId10" cstate="print"/>
              <a:stretch>
                <a:fillRect/>
              </a:stretch>
            </p:blipFill>
            <p:spPr>
              <a:xfrm>
                <a:off x="10771367" y="253872"/>
                <a:ext cx="383006" cy="322630"/>
              </a:xfrm>
              <a:prstGeom prst="rect">
                <a:avLst/>
              </a:prstGeom>
            </p:spPr>
          </p:pic>
          <p:sp>
            <p:nvSpPr>
              <p:cNvPr id="52" name="object 43">
                <a:extLst>
                  <a:ext uri="{FF2B5EF4-FFF2-40B4-BE49-F238E27FC236}">
                    <a16:creationId xmlns:a16="http://schemas.microsoft.com/office/drawing/2014/main" id="{FA835256-A381-47E6-8E1B-24FBA8E28781}"/>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3" name="object 44">
                <a:extLst>
                  <a:ext uri="{FF2B5EF4-FFF2-40B4-BE49-F238E27FC236}">
                    <a16:creationId xmlns:a16="http://schemas.microsoft.com/office/drawing/2014/main" id="{DE817CED-D834-4717-B928-4B0192FB40FB}"/>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4" name="object 45">
                <a:extLst>
                  <a:ext uri="{FF2B5EF4-FFF2-40B4-BE49-F238E27FC236}">
                    <a16:creationId xmlns:a16="http://schemas.microsoft.com/office/drawing/2014/main" id="{D8B872AC-7EC6-409E-BE52-4D201B0CAE13}"/>
                  </a:ext>
                </a:extLst>
              </p:cNvPr>
              <p:cNvPicPr/>
              <p:nvPr/>
            </p:nvPicPr>
            <p:blipFill>
              <a:blip r:embed="rId11" cstate="print"/>
              <a:stretch>
                <a:fillRect/>
              </a:stretch>
            </p:blipFill>
            <p:spPr>
              <a:xfrm>
                <a:off x="10925962" y="472221"/>
                <a:ext cx="103212" cy="119964"/>
              </a:xfrm>
              <a:prstGeom prst="rect">
                <a:avLst/>
              </a:prstGeom>
            </p:spPr>
          </p:pic>
          <p:sp>
            <p:nvSpPr>
              <p:cNvPr id="55" name="object 46">
                <a:extLst>
                  <a:ext uri="{FF2B5EF4-FFF2-40B4-BE49-F238E27FC236}">
                    <a16:creationId xmlns:a16="http://schemas.microsoft.com/office/drawing/2014/main" id="{5BEB8978-B467-4155-81C0-3A7097022578}"/>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6" name="object 47">
                <a:extLst>
                  <a:ext uri="{FF2B5EF4-FFF2-40B4-BE49-F238E27FC236}">
                    <a16:creationId xmlns:a16="http://schemas.microsoft.com/office/drawing/2014/main" id="{BB63B549-440E-4730-B233-9350ACA1FAC1}"/>
                  </a:ext>
                </a:extLst>
              </p:cNvPr>
              <p:cNvPicPr/>
              <p:nvPr/>
            </p:nvPicPr>
            <p:blipFill>
              <a:blip r:embed="rId12" cstate="print"/>
              <a:stretch>
                <a:fillRect/>
              </a:stretch>
            </p:blipFill>
            <p:spPr>
              <a:xfrm>
                <a:off x="194951" y="260619"/>
                <a:ext cx="582104" cy="494753"/>
              </a:xfrm>
              <a:prstGeom prst="rect">
                <a:avLst/>
              </a:prstGeom>
            </p:spPr>
          </p:pic>
          <p:pic>
            <p:nvPicPr>
              <p:cNvPr id="57" name="object 48">
                <a:extLst>
                  <a:ext uri="{FF2B5EF4-FFF2-40B4-BE49-F238E27FC236}">
                    <a16:creationId xmlns:a16="http://schemas.microsoft.com/office/drawing/2014/main" id="{4023C1F6-6F4A-40B8-8626-BFCF2448FF30}"/>
                  </a:ext>
                </a:extLst>
              </p:cNvPr>
              <p:cNvPicPr/>
              <p:nvPr/>
            </p:nvPicPr>
            <p:blipFill>
              <a:blip r:embed="rId13" cstate="print"/>
              <a:stretch>
                <a:fillRect/>
              </a:stretch>
            </p:blipFill>
            <p:spPr>
              <a:xfrm>
                <a:off x="186258" y="251942"/>
                <a:ext cx="599490" cy="512114"/>
              </a:xfrm>
              <a:prstGeom prst="rect">
                <a:avLst/>
              </a:prstGeom>
            </p:spPr>
          </p:pic>
        </p:grpSp>
      </p:grpSp>
      <p:grpSp>
        <p:nvGrpSpPr>
          <p:cNvPr id="4" name="グループ化 3">
            <a:extLst>
              <a:ext uri="{FF2B5EF4-FFF2-40B4-BE49-F238E27FC236}">
                <a16:creationId xmlns:a16="http://schemas.microsoft.com/office/drawing/2014/main" id="{96E74473-3B60-463F-8844-43C2D60CD08D}"/>
              </a:ext>
            </a:extLst>
          </p:cNvPr>
          <p:cNvGrpSpPr/>
          <p:nvPr/>
        </p:nvGrpSpPr>
        <p:grpSpPr>
          <a:xfrm>
            <a:off x="812480" y="3377770"/>
            <a:ext cx="10726992" cy="2215350"/>
            <a:chOff x="812480" y="3416219"/>
            <a:chExt cx="10726992" cy="2215350"/>
          </a:xfrm>
        </p:grpSpPr>
        <p:sp>
          <p:nvSpPr>
            <p:cNvPr id="5" name="テキスト ボックス 4">
              <a:extLst>
                <a:ext uri="{FF2B5EF4-FFF2-40B4-BE49-F238E27FC236}">
                  <a16:creationId xmlns:a16="http://schemas.microsoft.com/office/drawing/2014/main" id="{219B72E3-C67B-5514-0507-C37405242403}"/>
                </a:ext>
              </a:extLst>
            </p:cNvPr>
            <p:cNvSpPr txBox="1"/>
            <p:nvPr/>
          </p:nvSpPr>
          <p:spPr>
            <a:xfrm>
              <a:off x="812480" y="3416219"/>
              <a:ext cx="10726992" cy="2215350"/>
            </a:xfrm>
            <a:prstGeom prst="rect">
              <a:avLst/>
            </a:prstGeom>
            <a:noFill/>
          </p:spPr>
          <p:txBody>
            <a:bodyPr wrap="square" rtlCol="0">
              <a:spAutoFit/>
            </a:bodyPr>
            <a:lstStyle/>
            <a:p>
              <a:pPr marL="309600">
                <a:lnSpc>
                  <a:spcPts val="3400"/>
                </a:lnSpc>
              </a:pPr>
              <a:r>
                <a:rPr lang="ja-JP" altLang="en-US" sz="2400" dirty="0">
                  <a:latin typeface="HG丸ｺﾞｼｯｸM-PRO" panose="020F0600000000000000" pitchFamily="50" charset="-128"/>
                  <a:ea typeface="HG丸ｺﾞｼｯｸM-PRO" panose="020F0600000000000000" pitchFamily="50" charset="-128"/>
                </a:rPr>
                <a:t>生成ＡＩとのやり取りは「対話」です。</a:t>
              </a:r>
              <a:endParaRPr lang="en-US" altLang="ja-JP" sz="2400" dirty="0">
                <a:latin typeface="HG丸ｺﾞｼｯｸM-PRO" panose="020F0600000000000000" pitchFamily="50" charset="-128"/>
                <a:ea typeface="HG丸ｺﾞｼｯｸM-PRO" panose="020F0600000000000000" pitchFamily="50" charset="-128"/>
              </a:endParaRPr>
            </a:p>
            <a:p>
              <a:pPr marL="309600">
                <a:lnSpc>
                  <a:spcPts val="3400"/>
                </a:lnSpc>
              </a:pPr>
              <a:r>
                <a:rPr lang="ja-JP" altLang="en-US" sz="2400" dirty="0">
                  <a:latin typeface="HG丸ｺﾞｼｯｸM-PRO" panose="020F0600000000000000" pitchFamily="50" charset="-128"/>
                  <a:ea typeface="HG丸ｺﾞｼｯｸM-PRO" panose="020F0600000000000000" pitchFamily="50" charset="-128"/>
                </a:rPr>
                <a:t>対話を重ねることで、より適切な回答を得ることができます。</a:t>
              </a:r>
              <a:endParaRPr lang="en-US" altLang="ja-JP" sz="2400" dirty="0">
                <a:latin typeface="HG丸ｺﾞｼｯｸM-PRO" panose="020F0600000000000000" pitchFamily="50" charset="-128"/>
                <a:ea typeface="HG丸ｺﾞｼｯｸM-PRO" panose="020F0600000000000000" pitchFamily="50" charset="-128"/>
              </a:endParaRPr>
            </a:p>
            <a:p>
              <a:pPr marL="309600">
                <a:lnSpc>
                  <a:spcPts val="3400"/>
                </a:lnSpc>
              </a:pPr>
              <a:r>
                <a:rPr lang="ja-JP" altLang="en-US" sz="2400" dirty="0">
                  <a:latin typeface="HG丸ｺﾞｼｯｸM-PRO" panose="020F0600000000000000" pitchFamily="50" charset="-128"/>
                  <a:ea typeface="HG丸ｺﾞｼｯｸM-PRO" panose="020F0600000000000000" pitchFamily="50" charset="-128"/>
                </a:rPr>
                <a:t>　　</a:t>
              </a:r>
              <a:endParaRPr lang="en-US" altLang="ja-JP" sz="2400" dirty="0">
                <a:latin typeface="HG丸ｺﾞｼｯｸM-PRO" panose="020F0600000000000000" pitchFamily="50" charset="-128"/>
                <a:ea typeface="HG丸ｺﾞｼｯｸM-PRO" panose="020F0600000000000000" pitchFamily="50" charset="-128"/>
              </a:endParaRPr>
            </a:p>
            <a:p>
              <a:pPr marL="309600">
                <a:lnSpc>
                  <a:spcPts val="3400"/>
                </a:lnSpc>
              </a:pPr>
              <a:r>
                <a:rPr lang="ja-JP" altLang="en-US" sz="2400" dirty="0">
                  <a:latin typeface="HG丸ｺﾞｼｯｸM-PRO" panose="020F0600000000000000" pitchFamily="50" charset="-128"/>
                  <a:ea typeface="HG丸ｺﾞｼｯｸM-PRO" panose="020F0600000000000000" pitchFamily="50" charset="-128"/>
                </a:rPr>
                <a:t>プロンプトを設計・最適化する技術を</a:t>
              </a:r>
              <a:endParaRPr lang="en-US" altLang="ja-JP" sz="2400" dirty="0">
                <a:latin typeface="HG丸ｺﾞｼｯｸM-PRO" panose="020F0600000000000000" pitchFamily="50" charset="-128"/>
                <a:ea typeface="HG丸ｺﾞｼｯｸM-PRO" panose="020F0600000000000000" pitchFamily="50" charset="-128"/>
              </a:endParaRPr>
            </a:p>
            <a:p>
              <a:pPr marL="309600">
                <a:lnSpc>
                  <a:spcPts val="3400"/>
                </a:lnSpc>
              </a:pPr>
              <a:r>
                <a:rPr lang="ja-JP" altLang="en-US" sz="2400" b="1" dirty="0">
                  <a:solidFill>
                    <a:srgbClr val="FF0000"/>
                  </a:solidFill>
                  <a:uFill>
                    <a:solidFill>
                      <a:srgbClr val="FF0000"/>
                    </a:solidFill>
                  </a:uFill>
                  <a:latin typeface="HG丸ｺﾞｼｯｸM-PRO" panose="020F0600000000000000" pitchFamily="50" charset="-128"/>
                  <a:ea typeface="HG丸ｺﾞｼｯｸM-PRO" panose="020F0600000000000000" pitchFamily="50" charset="-128"/>
                </a:rPr>
                <a:t>「プロンプトエンジニアリング」</a:t>
              </a:r>
              <a:r>
                <a:rPr lang="ja-JP" altLang="en-US" sz="2400" dirty="0">
                  <a:latin typeface="HG丸ｺﾞｼｯｸM-PRO" panose="020F0600000000000000" pitchFamily="50" charset="-128"/>
                  <a:ea typeface="HG丸ｺﾞｼｯｸM-PRO" panose="020F0600000000000000" pitchFamily="50" charset="-128"/>
                </a:rPr>
                <a:t>と呼びます。</a:t>
              </a:r>
              <a:endParaRPr lang="en-US" altLang="ja-JP" sz="2400" dirty="0">
                <a:latin typeface="HG丸ｺﾞｼｯｸM-PRO" panose="020F0600000000000000" pitchFamily="50" charset="-128"/>
                <a:ea typeface="HG丸ｺﾞｼｯｸM-PRO" panose="020F0600000000000000" pitchFamily="50" charset="-128"/>
              </a:endParaRPr>
            </a:p>
          </p:txBody>
        </p:sp>
        <p:cxnSp>
          <p:nvCxnSpPr>
            <p:cNvPr id="58" name="直線コネクタ 57">
              <a:extLst>
                <a:ext uri="{FF2B5EF4-FFF2-40B4-BE49-F238E27FC236}">
                  <a16:creationId xmlns:a16="http://schemas.microsoft.com/office/drawing/2014/main" id="{E662AF3E-C62D-4EA7-BC0A-C64659378763}"/>
                </a:ext>
              </a:extLst>
            </p:cNvPr>
            <p:cNvCxnSpPr>
              <a:cxnSpLocks/>
            </p:cNvCxnSpPr>
            <p:nvPr/>
          </p:nvCxnSpPr>
          <p:spPr>
            <a:xfrm>
              <a:off x="1383214" y="5594601"/>
              <a:ext cx="4283939" cy="0"/>
            </a:xfrm>
            <a:prstGeom prst="line">
              <a:avLst/>
            </a:prstGeom>
            <a:ln w="25400">
              <a:solidFill>
                <a:srgbClr val="FF0000"/>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2915682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1EE9D-1332-05CD-7B38-C4DC6D1D78C0}"/>
            </a:ext>
          </a:extLst>
        </p:cNvPr>
        <p:cNvGrpSpPr/>
        <p:nvPr/>
      </p:nvGrpSpPr>
      <p:grpSpPr>
        <a:xfrm>
          <a:off x="0" y="0"/>
          <a:ext cx="0" cy="0"/>
          <a:chOff x="0" y="0"/>
          <a:chExt cx="0" cy="0"/>
        </a:xfrm>
      </p:grpSpPr>
      <p:grpSp>
        <p:nvGrpSpPr>
          <p:cNvPr id="19" name="グループ化 18">
            <a:extLst>
              <a:ext uri="{FF2B5EF4-FFF2-40B4-BE49-F238E27FC236}">
                <a16:creationId xmlns:a16="http://schemas.microsoft.com/office/drawing/2014/main" id="{4EB3EC48-6F60-4792-909B-DD3A53FD0E44}"/>
              </a:ext>
            </a:extLst>
          </p:cNvPr>
          <p:cNvGrpSpPr/>
          <p:nvPr/>
        </p:nvGrpSpPr>
        <p:grpSpPr>
          <a:xfrm>
            <a:off x="0" y="-47041"/>
            <a:ext cx="12192001" cy="6905041"/>
            <a:chOff x="0" y="-47041"/>
            <a:chExt cx="12192001" cy="6905041"/>
          </a:xfrm>
        </p:grpSpPr>
        <p:pic>
          <p:nvPicPr>
            <p:cNvPr id="20" name="object 3">
              <a:extLst>
                <a:ext uri="{FF2B5EF4-FFF2-40B4-BE49-F238E27FC236}">
                  <a16:creationId xmlns:a16="http://schemas.microsoft.com/office/drawing/2014/main" id="{75C6AE09-0B72-4038-8E6A-EE6F9DA4C16B}"/>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21" name="正方形/長方形 20">
              <a:extLst>
                <a:ext uri="{FF2B5EF4-FFF2-40B4-BE49-F238E27FC236}">
                  <a16:creationId xmlns:a16="http://schemas.microsoft.com/office/drawing/2014/main" id="{75ED67C2-9579-45AF-9C3C-53EA6CA65794}"/>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プロンプトの構成要素</a:t>
              </a:r>
            </a:p>
          </p:txBody>
        </p:sp>
        <p:pic>
          <p:nvPicPr>
            <p:cNvPr id="26" name="object 3">
              <a:extLst>
                <a:ext uri="{FF2B5EF4-FFF2-40B4-BE49-F238E27FC236}">
                  <a16:creationId xmlns:a16="http://schemas.microsoft.com/office/drawing/2014/main" id="{95D97096-B9A6-4D67-B901-D91CE8B8BF2A}"/>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27" name="object 6">
              <a:extLst>
                <a:ext uri="{FF2B5EF4-FFF2-40B4-BE49-F238E27FC236}">
                  <a16:creationId xmlns:a16="http://schemas.microsoft.com/office/drawing/2014/main" id="{3C1F018F-7997-42D6-94CA-D12DF363CA6F}"/>
                </a:ext>
              </a:extLst>
            </p:cNvPr>
            <p:cNvGrpSpPr/>
            <p:nvPr/>
          </p:nvGrpSpPr>
          <p:grpSpPr>
            <a:xfrm>
              <a:off x="131445" y="203359"/>
              <a:ext cx="11929110" cy="657225"/>
              <a:chOff x="186258" y="210936"/>
              <a:chExt cx="11929110" cy="657225"/>
            </a:xfrm>
          </p:grpSpPr>
          <p:sp>
            <p:nvSpPr>
              <p:cNvPr id="28" name="object 7">
                <a:extLst>
                  <a:ext uri="{FF2B5EF4-FFF2-40B4-BE49-F238E27FC236}">
                    <a16:creationId xmlns:a16="http://schemas.microsoft.com/office/drawing/2014/main" id="{1DD28E1B-B8B2-4A3D-BA5A-51A10A0A87EF}"/>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29" name="object 8">
                <a:extLst>
                  <a:ext uri="{FF2B5EF4-FFF2-40B4-BE49-F238E27FC236}">
                    <a16:creationId xmlns:a16="http://schemas.microsoft.com/office/drawing/2014/main" id="{78157378-DC5D-4FCA-9896-70B254F204B7}"/>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30" name="object 9">
                <a:extLst>
                  <a:ext uri="{FF2B5EF4-FFF2-40B4-BE49-F238E27FC236}">
                    <a16:creationId xmlns:a16="http://schemas.microsoft.com/office/drawing/2014/main" id="{FE4B41B3-5369-46D2-B9BF-666B90F224F0}"/>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31" name="object 10">
                <a:extLst>
                  <a:ext uri="{FF2B5EF4-FFF2-40B4-BE49-F238E27FC236}">
                    <a16:creationId xmlns:a16="http://schemas.microsoft.com/office/drawing/2014/main" id="{48C5EC14-F4FF-400A-BD7C-3322F717124B}"/>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32" name="object 11">
                <a:extLst>
                  <a:ext uri="{FF2B5EF4-FFF2-40B4-BE49-F238E27FC236}">
                    <a16:creationId xmlns:a16="http://schemas.microsoft.com/office/drawing/2014/main" id="{BC56ED0C-449B-4458-A8AC-6EC9870508F3}"/>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33" name="object 12">
                <a:extLst>
                  <a:ext uri="{FF2B5EF4-FFF2-40B4-BE49-F238E27FC236}">
                    <a16:creationId xmlns:a16="http://schemas.microsoft.com/office/drawing/2014/main" id="{79FAAFA7-FF15-4979-8980-A7A566BB444A}"/>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34" name="object 13">
                <a:extLst>
                  <a:ext uri="{FF2B5EF4-FFF2-40B4-BE49-F238E27FC236}">
                    <a16:creationId xmlns:a16="http://schemas.microsoft.com/office/drawing/2014/main" id="{5F381DB1-3995-4CF1-8A5F-10F45C1F72CB}"/>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35" name="object 14">
                <a:extLst>
                  <a:ext uri="{FF2B5EF4-FFF2-40B4-BE49-F238E27FC236}">
                    <a16:creationId xmlns:a16="http://schemas.microsoft.com/office/drawing/2014/main" id="{07DE034D-D094-4258-956E-5716109F4C4F}"/>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6" name="object 15">
                <a:extLst>
                  <a:ext uri="{FF2B5EF4-FFF2-40B4-BE49-F238E27FC236}">
                    <a16:creationId xmlns:a16="http://schemas.microsoft.com/office/drawing/2014/main" id="{EA636F55-5B6D-442E-AB05-C7CBC939552E}"/>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7" name="object 16">
                <a:extLst>
                  <a:ext uri="{FF2B5EF4-FFF2-40B4-BE49-F238E27FC236}">
                    <a16:creationId xmlns:a16="http://schemas.microsoft.com/office/drawing/2014/main" id="{140CBC90-82C9-4718-9B7B-71572427B6D6}"/>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38" name="object 17">
                <a:extLst>
                  <a:ext uri="{FF2B5EF4-FFF2-40B4-BE49-F238E27FC236}">
                    <a16:creationId xmlns:a16="http://schemas.microsoft.com/office/drawing/2014/main" id="{C357B005-C80D-4E4F-9D62-7CAD0887D4A8}"/>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9" name="object 18">
                <a:extLst>
                  <a:ext uri="{FF2B5EF4-FFF2-40B4-BE49-F238E27FC236}">
                    <a16:creationId xmlns:a16="http://schemas.microsoft.com/office/drawing/2014/main" id="{1F30CABD-6564-466E-9BC9-77270F517134}"/>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40" name="object 19">
                <a:extLst>
                  <a:ext uri="{FF2B5EF4-FFF2-40B4-BE49-F238E27FC236}">
                    <a16:creationId xmlns:a16="http://schemas.microsoft.com/office/drawing/2014/main" id="{3F066851-BBBC-4002-B4EE-BFCC7842BCD4}"/>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41" name="object 20">
                <a:extLst>
                  <a:ext uri="{FF2B5EF4-FFF2-40B4-BE49-F238E27FC236}">
                    <a16:creationId xmlns:a16="http://schemas.microsoft.com/office/drawing/2014/main" id="{E2214058-2795-4D62-B9D0-5AA0C088876A}"/>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42" name="object 21">
                <a:extLst>
                  <a:ext uri="{FF2B5EF4-FFF2-40B4-BE49-F238E27FC236}">
                    <a16:creationId xmlns:a16="http://schemas.microsoft.com/office/drawing/2014/main" id="{6FA7186A-8E3E-448B-92A7-9A3AA1AE91CA}"/>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3" name="object 22">
                <a:extLst>
                  <a:ext uri="{FF2B5EF4-FFF2-40B4-BE49-F238E27FC236}">
                    <a16:creationId xmlns:a16="http://schemas.microsoft.com/office/drawing/2014/main" id="{B07F6E5F-12A4-411F-90C0-AAC5D9035E78}"/>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44" name="object 23">
                <a:extLst>
                  <a:ext uri="{FF2B5EF4-FFF2-40B4-BE49-F238E27FC236}">
                    <a16:creationId xmlns:a16="http://schemas.microsoft.com/office/drawing/2014/main" id="{C5722D57-8E13-4035-8B0D-9E8AAADA4E78}"/>
                  </a:ext>
                </a:extLst>
              </p:cNvPr>
              <p:cNvPicPr/>
              <p:nvPr/>
            </p:nvPicPr>
            <p:blipFill>
              <a:blip r:embed="rId4" cstate="print"/>
              <a:stretch>
                <a:fillRect/>
              </a:stretch>
            </p:blipFill>
            <p:spPr>
              <a:xfrm>
                <a:off x="12026795" y="575918"/>
                <a:ext cx="88216" cy="97080"/>
              </a:xfrm>
              <a:prstGeom prst="rect">
                <a:avLst/>
              </a:prstGeom>
            </p:spPr>
          </p:pic>
          <p:sp>
            <p:nvSpPr>
              <p:cNvPr id="45" name="object 24">
                <a:extLst>
                  <a:ext uri="{FF2B5EF4-FFF2-40B4-BE49-F238E27FC236}">
                    <a16:creationId xmlns:a16="http://schemas.microsoft.com/office/drawing/2014/main" id="{FC7F4367-7054-40C9-8F52-208222AD75D9}"/>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6" name="object 25">
                <a:extLst>
                  <a:ext uri="{FF2B5EF4-FFF2-40B4-BE49-F238E27FC236}">
                    <a16:creationId xmlns:a16="http://schemas.microsoft.com/office/drawing/2014/main" id="{E2FF26FA-CB80-4DA3-A2E7-EE9F09A909F7}"/>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47" name="object 26">
                <a:extLst>
                  <a:ext uri="{FF2B5EF4-FFF2-40B4-BE49-F238E27FC236}">
                    <a16:creationId xmlns:a16="http://schemas.microsoft.com/office/drawing/2014/main" id="{3F627116-4026-4EC7-A01E-85E055F8E356}"/>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8" name="object 27">
                <a:extLst>
                  <a:ext uri="{FF2B5EF4-FFF2-40B4-BE49-F238E27FC236}">
                    <a16:creationId xmlns:a16="http://schemas.microsoft.com/office/drawing/2014/main" id="{A1E15B7C-F802-4270-9BA9-EC4E7DBFDAAD}"/>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49" name="object 28">
                <a:extLst>
                  <a:ext uri="{FF2B5EF4-FFF2-40B4-BE49-F238E27FC236}">
                    <a16:creationId xmlns:a16="http://schemas.microsoft.com/office/drawing/2014/main" id="{AC3869A1-2083-4574-8F67-9CB176F3C13E}"/>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50" name="object 29">
                <a:extLst>
                  <a:ext uri="{FF2B5EF4-FFF2-40B4-BE49-F238E27FC236}">
                    <a16:creationId xmlns:a16="http://schemas.microsoft.com/office/drawing/2014/main" id="{D9C31BD0-53AE-40AE-855A-CB35B5AAA0FE}"/>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51" name="object 30">
                <a:extLst>
                  <a:ext uri="{FF2B5EF4-FFF2-40B4-BE49-F238E27FC236}">
                    <a16:creationId xmlns:a16="http://schemas.microsoft.com/office/drawing/2014/main" id="{84601BB9-7733-4C05-B79F-6999160DE7D0}"/>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52" name="object 31">
                <a:extLst>
                  <a:ext uri="{FF2B5EF4-FFF2-40B4-BE49-F238E27FC236}">
                    <a16:creationId xmlns:a16="http://schemas.microsoft.com/office/drawing/2014/main" id="{851CAA8B-DA89-4279-A599-055B2AE57341}"/>
                  </a:ext>
                </a:extLst>
              </p:cNvPr>
              <p:cNvPicPr/>
              <p:nvPr/>
            </p:nvPicPr>
            <p:blipFill>
              <a:blip r:embed="rId5" cstate="print"/>
              <a:stretch>
                <a:fillRect/>
              </a:stretch>
            </p:blipFill>
            <p:spPr>
              <a:xfrm>
                <a:off x="10546225" y="211835"/>
                <a:ext cx="139128" cy="139128"/>
              </a:xfrm>
              <a:prstGeom prst="rect">
                <a:avLst/>
              </a:prstGeom>
            </p:spPr>
          </p:pic>
          <p:pic>
            <p:nvPicPr>
              <p:cNvPr id="53" name="object 32">
                <a:extLst>
                  <a:ext uri="{FF2B5EF4-FFF2-40B4-BE49-F238E27FC236}">
                    <a16:creationId xmlns:a16="http://schemas.microsoft.com/office/drawing/2014/main" id="{A98C0857-8102-421D-BB57-696DEABD9A11}"/>
                  </a:ext>
                </a:extLst>
              </p:cNvPr>
              <p:cNvPicPr/>
              <p:nvPr/>
            </p:nvPicPr>
            <p:blipFill>
              <a:blip r:embed="rId6" cstate="print"/>
              <a:stretch>
                <a:fillRect/>
              </a:stretch>
            </p:blipFill>
            <p:spPr>
              <a:xfrm>
                <a:off x="9828669" y="360944"/>
                <a:ext cx="244449" cy="244449"/>
              </a:xfrm>
              <a:prstGeom prst="rect">
                <a:avLst/>
              </a:prstGeom>
            </p:spPr>
          </p:pic>
          <p:sp>
            <p:nvSpPr>
              <p:cNvPr id="54" name="object 33">
                <a:extLst>
                  <a:ext uri="{FF2B5EF4-FFF2-40B4-BE49-F238E27FC236}">
                    <a16:creationId xmlns:a16="http://schemas.microsoft.com/office/drawing/2014/main" id="{9EFFAEA5-5A3A-4725-8D61-201086D618CF}"/>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55" name="object 34">
                <a:extLst>
                  <a:ext uri="{FF2B5EF4-FFF2-40B4-BE49-F238E27FC236}">
                    <a16:creationId xmlns:a16="http://schemas.microsoft.com/office/drawing/2014/main" id="{A4DC7D2D-1CA1-46A2-9D44-28AAE46AE247}"/>
                  </a:ext>
                </a:extLst>
              </p:cNvPr>
              <p:cNvPicPr/>
              <p:nvPr/>
            </p:nvPicPr>
            <p:blipFill>
              <a:blip r:embed="rId7" cstate="print"/>
              <a:stretch>
                <a:fillRect/>
              </a:stretch>
            </p:blipFill>
            <p:spPr>
              <a:xfrm>
                <a:off x="9688294" y="622557"/>
                <a:ext cx="160297" cy="160395"/>
              </a:xfrm>
              <a:prstGeom prst="rect">
                <a:avLst/>
              </a:prstGeom>
            </p:spPr>
          </p:pic>
          <p:sp>
            <p:nvSpPr>
              <p:cNvPr id="56" name="object 35">
                <a:extLst>
                  <a:ext uri="{FF2B5EF4-FFF2-40B4-BE49-F238E27FC236}">
                    <a16:creationId xmlns:a16="http://schemas.microsoft.com/office/drawing/2014/main" id="{B5BC1F90-AE16-4D06-A072-D69783526B1C}"/>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57" name="object 36">
                <a:extLst>
                  <a:ext uri="{FF2B5EF4-FFF2-40B4-BE49-F238E27FC236}">
                    <a16:creationId xmlns:a16="http://schemas.microsoft.com/office/drawing/2014/main" id="{B72BC546-3575-4607-AA33-DF449249EC9F}"/>
                  </a:ext>
                </a:extLst>
              </p:cNvPr>
              <p:cNvPicPr/>
              <p:nvPr/>
            </p:nvPicPr>
            <p:blipFill>
              <a:blip r:embed="rId8" cstate="print"/>
              <a:stretch>
                <a:fillRect/>
              </a:stretch>
            </p:blipFill>
            <p:spPr>
              <a:xfrm>
                <a:off x="9648025" y="373900"/>
                <a:ext cx="90690" cy="68618"/>
              </a:xfrm>
              <a:prstGeom prst="rect">
                <a:avLst/>
              </a:prstGeom>
            </p:spPr>
          </p:pic>
          <p:sp>
            <p:nvSpPr>
              <p:cNvPr id="58" name="object 37">
                <a:extLst>
                  <a:ext uri="{FF2B5EF4-FFF2-40B4-BE49-F238E27FC236}">
                    <a16:creationId xmlns:a16="http://schemas.microsoft.com/office/drawing/2014/main" id="{DBFE6FAE-7209-4915-B4B7-FE2AE630766E}"/>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59" name="object 38">
                <a:extLst>
                  <a:ext uri="{FF2B5EF4-FFF2-40B4-BE49-F238E27FC236}">
                    <a16:creationId xmlns:a16="http://schemas.microsoft.com/office/drawing/2014/main" id="{3F0ECE77-AED8-4F43-B1B3-5BEB1850D766}"/>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60" name="object 39">
                <a:extLst>
                  <a:ext uri="{FF2B5EF4-FFF2-40B4-BE49-F238E27FC236}">
                    <a16:creationId xmlns:a16="http://schemas.microsoft.com/office/drawing/2014/main" id="{D2638778-7139-4BA1-B701-9BD4710FD560}"/>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61" name="object 40">
                <a:extLst>
                  <a:ext uri="{FF2B5EF4-FFF2-40B4-BE49-F238E27FC236}">
                    <a16:creationId xmlns:a16="http://schemas.microsoft.com/office/drawing/2014/main" id="{67882686-1081-40DF-9418-D585BCEF7285}"/>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62" name="object 41">
                <a:extLst>
                  <a:ext uri="{FF2B5EF4-FFF2-40B4-BE49-F238E27FC236}">
                    <a16:creationId xmlns:a16="http://schemas.microsoft.com/office/drawing/2014/main" id="{34A7D068-CCD2-4D35-B4A3-5CA489BAC055}"/>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63" name="object 42">
                <a:extLst>
                  <a:ext uri="{FF2B5EF4-FFF2-40B4-BE49-F238E27FC236}">
                    <a16:creationId xmlns:a16="http://schemas.microsoft.com/office/drawing/2014/main" id="{C6685857-B3F2-4CA2-A02F-B2E3DA532444}"/>
                  </a:ext>
                </a:extLst>
              </p:cNvPr>
              <p:cNvPicPr/>
              <p:nvPr/>
            </p:nvPicPr>
            <p:blipFill>
              <a:blip r:embed="rId9" cstate="print"/>
              <a:stretch>
                <a:fillRect/>
              </a:stretch>
            </p:blipFill>
            <p:spPr>
              <a:xfrm>
                <a:off x="10771367" y="253872"/>
                <a:ext cx="383006" cy="322630"/>
              </a:xfrm>
              <a:prstGeom prst="rect">
                <a:avLst/>
              </a:prstGeom>
            </p:spPr>
          </p:pic>
          <p:sp>
            <p:nvSpPr>
              <p:cNvPr id="64" name="object 43">
                <a:extLst>
                  <a:ext uri="{FF2B5EF4-FFF2-40B4-BE49-F238E27FC236}">
                    <a16:creationId xmlns:a16="http://schemas.microsoft.com/office/drawing/2014/main" id="{05BA838B-7B81-4397-9CEC-7C8336D0F356}"/>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65" name="object 44">
                <a:extLst>
                  <a:ext uri="{FF2B5EF4-FFF2-40B4-BE49-F238E27FC236}">
                    <a16:creationId xmlns:a16="http://schemas.microsoft.com/office/drawing/2014/main" id="{C3F77A61-A08B-47EE-AEFF-9B8E314071F6}"/>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66" name="object 45">
                <a:extLst>
                  <a:ext uri="{FF2B5EF4-FFF2-40B4-BE49-F238E27FC236}">
                    <a16:creationId xmlns:a16="http://schemas.microsoft.com/office/drawing/2014/main" id="{222581AE-7597-42CB-9D9B-08A59A14C830}"/>
                  </a:ext>
                </a:extLst>
              </p:cNvPr>
              <p:cNvPicPr/>
              <p:nvPr/>
            </p:nvPicPr>
            <p:blipFill>
              <a:blip r:embed="rId10" cstate="print"/>
              <a:stretch>
                <a:fillRect/>
              </a:stretch>
            </p:blipFill>
            <p:spPr>
              <a:xfrm>
                <a:off x="10925962" y="472221"/>
                <a:ext cx="103212" cy="119964"/>
              </a:xfrm>
              <a:prstGeom prst="rect">
                <a:avLst/>
              </a:prstGeom>
            </p:spPr>
          </p:pic>
          <p:sp>
            <p:nvSpPr>
              <p:cNvPr id="67" name="object 46">
                <a:extLst>
                  <a:ext uri="{FF2B5EF4-FFF2-40B4-BE49-F238E27FC236}">
                    <a16:creationId xmlns:a16="http://schemas.microsoft.com/office/drawing/2014/main" id="{2503D7A1-C30C-45D0-91C3-9E33871896C2}"/>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68" name="object 47">
                <a:extLst>
                  <a:ext uri="{FF2B5EF4-FFF2-40B4-BE49-F238E27FC236}">
                    <a16:creationId xmlns:a16="http://schemas.microsoft.com/office/drawing/2014/main" id="{4B790A0C-6A73-44D3-A7BD-3FB76FDA1DCA}"/>
                  </a:ext>
                </a:extLst>
              </p:cNvPr>
              <p:cNvPicPr/>
              <p:nvPr/>
            </p:nvPicPr>
            <p:blipFill>
              <a:blip r:embed="rId11" cstate="print"/>
              <a:stretch>
                <a:fillRect/>
              </a:stretch>
            </p:blipFill>
            <p:spPr>
              <a:xfrm>
                <a:off x="194951" y="260619"/>
                <a:ext cx="582104" cy="494753"/>
              </a:xfrm>
              <a:prstGeom prst="rect">
                <a:avLst/>
              </a:prstGeom>
            </p:spPr>
          </p:pic>
          <p:pic>
            <p:nvPicPr>
              <p:cNvPr id="69" name="object 48">
                <a:extLst>
                  <a:ext uri="{FF2B5EF4-FFF2-40B4-BE49-F238E27FC236}">
                    <a16:creationId xmlns:a16="http://schemas.microsoft.com/office/drawing/2014/main" id="{B83F7CEC-B48E-48FE-99FB-E5447EB4B0BC}"/>
                  </a:ext>
                </a:extLst>
              </p:cNvPr>
              <p:cNvPicPr/>
              <p:nvPr/>
            </p:nvPicPr>
            <p:blipFill>
              <a:blip r:embed="rId12" cstate="print"/>
              <a:stretch>
                <a:fillRect/>
              </a:stretch>
            </p:blipFill>
            <p:spPr>
              <a:xfrm>
                <a:off x="186258" y="251942"/>
                <a:ext cx="599490" cy="512114"/>
              </a:xfrm>
              <a:prstGeom prst="rect">
                <a:avLst/>
              </a:prstGeom>
            </p:spPr>
          </p:pic>
        </p:grpSp>
      </p:grpSp>
      <p:pic>
        <p:nvPicPr>
          <p:cNvPr id="14" name="図 13">
            <a:extLst>
              <a:ext uri="{FF2B5EF4-FFF2-40B4-BE49-F238E27FC236}">
                <a16:creationId xmlns:a16="http://schemas.microsoft.com/office/drawing/2014/main" id="{17812F08-EAB1-FD3F-BA28-9CA0DA82B41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023131" y="3319970"/>
            <a:ext cx="3168869" cy="3168869"/>
          </a:xfrm>
          <a:prstGeom prst="rect">
            <a:avLst/>
          </a:prstGeom>
        </p:spPr>
      </p:pic>
      <p:sp>
        <p:nvSpPr>
          <p:cNvPr id="15" name="吹き出し: 角を丸めた四角形 14">
            <a:extLst>
              <a:ext uri="{FF2B5EF4-FFF2-40B4-BE49-F238E27FC236}">
                <a16:creationId xmlns:a16="http://schemas.microsoft.com/office/drawing/2014/main" id="{4753775A-0BA0-C5D3-EBDC-9CCD39EA4234}"/>
              </a:ext>
            </a:extLst>
          </p:cNvPr>
          <p:cNvSpPr/>
          <p:nvPr/>
        </p:nvSpPr>
        <p:spPr>
          <a:xfrm>
            <a:off x="6484852" y="3127922"/>
            <a:ext cx="3168869" cy="1055407"/>
          </a:xfrm>
          <a:prstGeom prst="wedgeRoundRectCallout">
            <a:avLst>
              <a:gd name="adj1" fmla="val 57141"/>
              <a:gd name="adj2" fmla="val 45538"/>
              <a:gd name="adj3" fmla="val 16667"/>
            </a:avLst>
          </a:prstGeom>
          <a:solidFill>
            <a:srgbClr val="FBF1D7"/>
          </a:solidFill>
          <a:ln w="38100"/>
        </p:spPr>
        <p:style>
          <a:lnRef idx="2">
            <a:schemeClr val="accent1">
              <a:shade val="15000"/>
            </a:schemeClr>
          </a:lnRef>
          <a:fillRef idx="1">
            <a:schemeClr val="accent1"/>
          </a:fillRef>
          <a:effectRef idx="0">
            <a:schemeClr val="accent1"/>
          </a:effectRef>
          <a:fontRef idx="minor">
            <a:schemeClr val="lt1"/>
          </a:fontRef>
        </p:style>
        <p:txBody>
          <a:bodyPr lIns="144000" rIns="144000" rtlCol="0" anchor="ctr"/>
          <a:lstStyle/>
          <a:p>
            <a:pPr>
              <a:lnSpc>
                <a:spcPts val="2880"/>
              </a:lnSpc>
            </a:pPr>
            <a:r>
              <a:rPr kumimoji="1" lang="ja-JP" altLang="en-US" sz="2400" dirty="0">
                <a:solidFill>
                  <a:schemeClr val="tx1"/>
                </a:solidFill>
                <a:latin typeface="HG丸ｺﾞｼｯｸM-PRO" panose="020F0600000000000000" pitchFamily="50" charset="-128"/>
                <a:ea typeface="HG丸ｺﾞｼｯｸM-PRO" panose="020F0600000000000000" pitchFamily="50" charset="-128"/>
              </a:rPr>
              <a:t>次のページから</a:t>
            </a:r>
            <a:endParaRPr kumimoji="1"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2880"/>
              </a:lnSpc>
            </a:pPr>
            <a:r>
              <a:rPr kumimoji="1" lang="ja-JP" altLang="en-US" sz="2400" dirty="0">
                <a:solidFill>
                  <a:schemeClr val="tx1"/>
                </a:solidFill>
                <a:latin typeface="HG丸ｺﾞｼｯｸM-PRO" panose="020F0600000000000000" pitchFamily="50" charset="-128"/>
                <a:ea typeface="HG丸ｺﾞｼｯｸM-PRO" panose="020F0600000000000000" pitchFamily="50" charset="-128"/>
              </a:rPr>
              <a:t>具体例を見ていこう</a:t>
            </a:r>
            <a:endParaRPr kumimoji="1" lang="en-US" altLang="ja-JP" sz="2400" dirty="0">
              <a:solidFill>
                <a:schemeClr val="tx1"/>
              </a:solidFill>
              <a:latin typeface="HG丸ｺﾞｼｯｸM-PRO" panose="020F0600000000000000" pitchFamily="50" charset="-128"/>
              <a:ea typeface="HG丸ｺﾞｼｯｸM-PRO" panose="020F0600000000000000" pitchFamily="50" charset="-128"/>
            </a:endParaRPr>
          </a:p>
        </p:txBody>
      </p:sp>
      <p:sp>
        <p:nvSpPr>
          <p:cNvPr id="22" name="四角形: 角を丸くする 21">
            <a:extLst>
              <a:ext uri="{FF2B5EF4-FFF2-40B4-BE49-F238E27FC236}">
                <a16:creationId xmlns:a16="http://schemas.microsoft.com/office/drawing/2014/main" id="{C189E0DD-C8A1-3DFE-517A-04EBC71D1B95}"/>
              </a:ext>
            </a:extLst>
          </p:cNvPr>
          <p:cNvSpPr/>
          <p:nvPr/>
        </p:nvSpPr>
        <p:spPr>
          <a:xfrm>
            <a:off x="1332731" y="2399608"/>
            <a:ext cx="4824000" cy="720000"/>
          </a:xfrm>
          <a:prstGeom prst="roundRect">
            <a:avLst/>
          </a:prstGeom>
          <a:solidFill>
            <a:schemeClr val="accent4">
              <a:lumMod val="20000"/>
              <a:lumOff val="80000"/>
            </a:schemeClr>
          </a:solidFill>
          <a:ln w="31750">
            <a:noFill/>
            <a:prstDash val="dash"/>
          </a:ln>
        </p:spPr>
        <p:style>
          <a:lnRef idx="2">
            <a:schemeClr val="accent1">
              <a:shade val="15000"/>
            </a:schemeClr>
          </a:lnRef>
          <a:fillRef idx="1">
            <a:schemeClr val="accent1"/>
          </a:fillRef>
          <a:effectRef idx="0">
            <a:schemeClr val="accent1"/>
          </a:effectRef>
          <a:fontRef idx="minor">
            <a:schemeClr val="lt1"/>
          </a:fontRef>
        </p:style>
        <p:txBody>
          <a:bodyPr lIns="108000" rIns="72000" rtlCol="0" anchor="ctr"/>
          <a:lstStyle/>
          <a:p>
            <a:pPr>
              <a:lnSpc>
                <a:spcPts val="3360"/>
              </a:lnSpc>
            </a:pPr>
            <a:r>
              <a:rPr lang="ja-JP" altLang="en-US" sz="2800" dirty="0">
                <a:solidFill>
                  <a:schemeClr val="tx1"/>
                </a:solidFill>
                <a:latin typeface="HG丸ｺﾞｼｯｸM-PRO" panose="020F0600000000000000" pitchFamily="50" charset="-128"/>
                <a:ea typeface="HG丸ｺﾞｼｯｸM-PRO" panose="020F0600000000000000" pitchFamily="50" charset="-128"/>
              </a:rPr>
              <a:t>①　命令・指示（</a:t>
            </a:r>
            <a:r>
              <a:rPr lang="en-US" altLang="ja-JP" sz="2800" dirty="0">
                <a:solidFill>
                  <a:schemeClr val="tx1"/>
                </a:solidFill>
                <a:latin typeface="HG丸ｺﾞｼｯｸM-PRO" panose="020F0600000000000000" pitchFamily="50" charset="-128"/>
                <a:ea typeface="HG丸ｺﾞｼｯｸM-PRO" panose="020F0600000000000000" pitchFamily="50" charset="-128"/>
              </a:rPr>
              <a:t>Mission</a:t>
            </a:r>
            <a:r>
              <a:rPr lang="ja-JP" altLang="en-US" sz="2800" dirty="0">
                <a:solidFill>
                  <a:schemeClr val="tx1"/>
                </a:solidFill>
                <a:latin typeface="HG丸ｺﾞｼｯｸM-PRO" panose="020F0600000000000000" pitchFamily="50" charset="-128"/>
                <a:ea typeface="HG丸ｺﾞｼｯｸM-PRO" panose="020F0600000000000000" pitchFamily="50" charset="-128"/>
              </a:rPr>
              <a:t>）</a:t>
            </a:r>
            <a:endParaRPr kumimoji="1" lang="ja-JP" altLang="en-US" sz="2800" dirty="0">
              <a:solidFill>
                <a:schemeClr val="tx1"/>
              </a:solidFill>
              <a:latin typeface="HG丸ｺﾞｼｯｸM-PRO" panose="020F0600000000000000" pitchFamily="50" charset="-128"/>
              <a:ea typeface="HG丸ｺﾞｼｯｸM-PRO" panose="020F0600000000000000" pitchFamily="50" charset="-128"/>
            </a:endParaRPr>
          </a:p>
        </p:txBody>
      </p:sp>
      <p:sp>
        <p:nvSpPr>
          <p:cNvPr id="23" name="四角形: 角を丸くする 22">
            <a:extLst>
              <a:ext uri="{FF2B5EF4-FFF2-40B4-BE49-F238E27FC236}">
                <a16:creationId xmlns:a16="http://schemas.microsoft.com/office/drawing/2014/main" id="{BEDDC999-A891-24B5-E485-41F9F49B5FF4}"/>
              </a:ext>
            </a:extLst>
          </p:cNvPr>
          <p:cNvSpPr/>
          <p:nvPr/>
        </p:nvSpPr>
        <p:spPr>
          <a:xfrm>
            <a:off x="1332731" y="3409178"/>
            <a:ext cx="4824000" cy="720000"/>
          </a:xfrm>
          <a:prstGeom prst="roundRect">
            <a:avLst/>
          </a:prstGeom>
          <a:solidFill>
            <a:schemeClr val="accent4">
              <a:lumMod val="20000"/>
              <a:lumOff val="80000"/>
            </a:schemeClr>
          </a:solidFill>
          <a:ln w="31750">
            <a:noFill/>
            <a:prstDash val="dash"/>
          </a:ln>
        </p:spPr>
        <p:style>
          <a:lnRef idx="2">
            <a:schemeClr val="accent1">
              <a:shade val="15000"/>
            </a:schemeClr>
          </a:lnRef>
          <a:fillRef idx="1">
            <a:schemeClr val="accent1"/>
          </a:fillRef>
          <a:effectRef idx="0">
            <a:schemeClr val="accent1"/>
          </a:effectRef>
          <a:fontRef idx="minor">
            <a:schemeClr val="lt1"/>
          </a:fontRef>
        </p:style>
        <p:txBody>
          <a:bodyPr lIns="108000" rIns="0" rtlCol="0" anchor="ctr"/>
          <a:lstStyle/>
          <a:p>
            <a:pPr>
              <a:lnSpc>
                <a:spcPts val="3360"/>
              </a:lnSpc>
            </a:pPr>
            <a:r>
              <a:rPr lang="ja-JP" altLang="en-US" sz="2800" dirty="0">
                <a:solidFill>
                  <a:schemeClr val="tx1"/>
                </a:solidFill>
                <a:latin typeface="HG丸ｺﾞｼｯｸM-PRO" panose="020F0600000000000000" pitchFamily="50" charset="-128"/>
                <a:ea typeface="HG丸ｺﾞｼｯｸM-PRO" panose="020F0600000000000000" pitchFamily="50" charset="-128"/>
              </a:rPr>
              <a:t>②　背景・文脈（</a:t>
            </a:r>
            <a:r>
              <a:rPr lang="en-US" altLang="ja-JP" sz="2800" dirty="0">
                <a:solidFill>
                  <a:schemeClr val="tx1"/>
                </a:solidFill>
                <a:latin typeface="HG丸ｺﾞｼｯｸM-PRO" panose="020F0600000000000000" pitchFamily="50" charset="-128"/>
                <a:ea typeface="HG丸ｺﾞｼｯｸM-PRO" panose="020F0600000000000000" pitchFamily="50" charset="-128"/>
              </a:rPr>
              <a:t>Context</a:t>
            </a:r>
            <a:r>
              <a:rPr lang="ja-JP" altLang="en-US" sz="2800" dirty="0">
                <a:solidFill>
                  <a:schemeClr val="tx1"/>
                </a:solidFill>
                <a:latin typeface="HG丸ｺﾞｼｯｸM-PRO" panose="020F0600000000000000" pitchFamily="50" charset="-128"/>
                <a:ea typeface="HG丸ｺﾞｼｯｸM-PRO" panose="020F0600000000000000" pitchFamily="50" charset="-128"/>
              </a:rPr>
              <a:t>）</a:t>
            </a:r>
            <a:endParaRPr kumimoji="1" lang="ja-JP" altLang="en-US" sz="2800" dirty="0">
              <a:solidFill>
                <a:schemeClr val="tx1"/>
              </a:solidFill>
              <a:latin typeface="HG丸ｺﾞｼｯｸM-PRO" panose="020F0600000000000000" pitchFamily="50" charset="-128"/>
              <a:ea typeface="HG丸ｺﾞｼｯｸM-PRO" panose="020F0600000000000000" pitchFamily="50" charset="-128"/>
            </a:endParaRPr>
          </a:p>
        </p:txBody>
      </p:sp>
      <p:sp>
        <p:nvSpPr>
          <p:cNvPr id="24" name="四角形: 角を丸くする 23">
            <a:extLst>
              <a:ext uri="{FF2B5EF4-FFF2-40B4-BE49-F238E27FC236}">
                <a16:creationId xmlns:a16="http://schemas.microsoft.com/office/drawing/2014/main" id="{32F784E4-E3B9-A0F6-05FD-8DB8D6746804}"/>
              </a:ext>
            </a:extLst>
          </p:cNvPr>
          <p:cNvSpPr/>
          <p:nvPr/>
        </p:nvSpPr>
        <p:spPr>
          <a:xfrm>
            <a:off x="1332731" y="4418748"/>
            <a:ext cx="4824000" cy="720000"/>
          </a:xfrm>
          <a:prstGeom prst="roundRect">
            <a:avLst/>
          </a:prstGeom>
          <a:solidFill>
            <a:schemeClr val="accent4">
              <a:lumMod val="20000"/>
              <a:lumOff val="80000"/>
            </a:schemeClr>
          </a:solidFill>
          <a:ln w="31750">
            <a:noFill/>
            <a:prstDash val="dash"/>
          </a:ln>
        </p:spPr>
        <p:style>
          <a:lnRef idx="2">
            <a:schemeClr val="accent1">
              <a:shade val="15000"/>
            </a:schemeClr>
          </a:lnRef>
          <a:fillRef idx="1">
            <a:schemeClr val="accent1"/>
          </a:fillRef>
          <a:effectRef idx="0">
            <a:schemeClr val="accent1"/>
          </a:effectRef>
          <a:fontRef idx="minor">
            <a:schemeClr val="lt1"/>
          </a:fontRef>
        </p:style>
        <p:txBody>
          <a:bodyPr lIns="108000" rIns="108000" rtlCol="0" anchor="ctr"/>
          <a:lstStyle/>
          <a:p>
            <a:pPr>
              <a:lnSpc>
                <a:spcPts val="3360"/>
              </a:lnSpc>
            </a:pPr>
            <a:r>
              <a:rPr lang="ja-JP" altLang="en-US" sz="2800" dirty="0">
                <a:solidFill>
                  <a:schemeClr val="tx1"/>
                </a:solidFill>
                <a:latin typeface="HG丸ｺﾞｼｯｸM-PRO" panose="020F0600000000000000" pitchFamily="50" charset="-128"/>
                <a:ea typeface="HG丸ｺﾞｼｯｸM-PRO" panose="020F0600000000000000" pitchFamily="50" charset="-128"/>
              </a:rPr>
              <a:t>③</a:t>
            </a:r>
            <a:r>
              <a:rPr kumimoji="1" lang="ja-JP" altLang="en-US" sz="2800" dirty="0">
                <a:solidFill>
                  <a:schemeClr val="tx1"/>
                </a:solidFill>
                <a:latin typeface="HG丸ｺﾞｼｯｸM-PRO" panose="020F0600000000000000" pitchFamily="50" charset="-128"/>
                <a:ea typeface="HG丸ｺﾞｼｯｸM-PRO" panose="020F0600000000000000" pitchFamily="50" charset="-128"/>
              </a:rPr>
              <a:t>　入　力（</a:t>
            </a:r>
            <a:r>
              <a:rPr kumimoji="1" lang="en-US" altLang="ja-JP" sz="2800" dirty="0">
                <a:solidFill>
                  <a:schemeClr val="tx1"/>
                </a:solidFill>
                <a:latin typeface="HG丸ｺﾞｼｯｸM-PRO" panose="020F0600000000000000" pitchFamily="50" charset="-128"/>
                <a:ea typeface="HG丸ｺﾞｼｯｸM-PRO" panose="020F0600000000000000" pitchFamily="50" charset="-128"/>
              </a:rPr>
              <a:t>Input</a:t>
            </a:r>
            <a:r>
              <a:rPr kumimoji="1" lang="ja-JP" altLang="en-US" sz="2800" dirty="0">
                <a:solidFill>
                  <a:schemeClr val="tx1"/>
                </a:solidFill>
                <a:latin typeface="HG丸ｺﾞｼｯｸM-PRO" panose="020F0600000000000000" pitchFamily="50" charset="-128"/>
                <a:ea typeface="HG丸ｺﾞｼｯｸM-PRO" panose="020F0600000000000000" pitchFamily="50" charset="-128"/>
              </a:rPr>
              <a:t>）</a:t>
            </a:r>
          </a:p>
        </p:txBody>
      </p:sp>
      <p:sp>
        <p:nvSpPr>
          <p:cNvPr id="25" name="四角形: 角を丸くする 24">
            <a:extLst>
              <a:ext uri="{FF2B5EF4-FFF2-40B4-BE49-F238E27FC236}">
                <a16:creationId xmlns:a16="http://schemas.microsoft.com/office/drawing/2014/main" id="{F0838E91-F644-D9DA-C254-CC9F6AB31396}"/>
              </a:ext>
            </a:extLst>
          </p:cNvPr>
          <p:cNvSpPr/>
          <p:nvPr/>
        </p:nvSpPr>
        <p:spPr>
          <a:xfrm>
            <a:off x="1332731" y="5428318"/>
            <a:ext cx="4824000" cy="720000"/>
          </a:xfrm>
          <a:prstGeom prst="roundRect">
            <a:avLst/>
          </a:prstGeom>
          <a:solidFill>
            <a:schemeClr val="accent4">
              <a:lumMod val="20000"/>
              <a:lumOff val="80000"/>
            </a:schemeClr>
          </a:solidFill>
          <a:ln w="31750">
            <a:noFill/>
            <a:prstDash val="dash"/>
          </a:ln>
        </p:spPr>
        <p:style>
          <a:lnRef idx="2">
            <a:schemeClr val="accent1">
              <a:shade val="15000"/>
            </a:schemeClr>
          </a:lnRef>
          <a:fillRef idx="1">
            <a:schemeClr val="accent1"/>
          </a:fillRef>
          <a:effectRef idx="0">
            <a:schemeClr val="accent1"/>
          </a:effectRef>
          <a:fontRef idx="minor">
            <a:schemeClr val="lt1"/>
          </a:fontRef>
        </p:style>
        <p:txBody>
          <a:bodyPr lIns="108000" rIns="108000" rtlCol="0" anchor="ctr"/>
          <a:lstStyle/>
          <a:p>
            <a:pPr>
              <a:lnSpc>
                <a:spcPts val="3360"/>
              </a:lnSpc>
            </a:pPr>
            <a:r>
              <a:rPr lang="ja-JP" altLang="en-US" sz="2800" dirty="0">
                <a:solidFill>
                  <a:schemeClr val="tx1"/>
                </a:solidFill>
                <a:latin typeface="HG丸ｺﾞｼｯｸM-PRO" panose="020F0600000000000000" pitchFamily="50" charset="-128"/>
                <a:ea typeface="HG丸ｺﾞｼｯｸM-PRO" panose="020F0600000000000000" pitchFamily="50" charset="-128"/>
              </a:rPr>
              <a:t>④　出　力（</a:t>
            </a:r>
            <a:r>
              <a:rPr lang="en-US" altLang="ja-JP" sz="2800" dirty="0">
                <a:solidFill>
                  <a:schemeClr val="tx1"/>
                </a:solidFill>
                <a:latin typeface="HG丸ｺﾞｼｯｸM-PRO" panose="020F0600000000000000" pitchFamily="50" charset="-128"/>
                <a:ea typeface="HG丸ｺﾞｼｯｸM-PRO" panose="020F0600000000000000" pitchFamily="50" charset="-128"/>
              </a:rPr>
              <a:t>Output</a:t>
            </a:r>
            <a:r>
              <a:rPr lang="ja-JP" altLang="en-US" sz="2800" dirty="0">
                <a:solidFill>
                  <a:schemeClr val="tx1"/>
                </a:solidFill>
                <a:latin typeface="HG丸ｺﾞｼｯｸM-PRO" panose="020F0600000000000000" pitchFamily="50" charset="-128"/>
                <a:ea typeface="HG丸ｺﾞｼｯｸM-PRO" panose="020F0600000000000000" pitchFamily="50" charset="-128"/>
              </a:rPr>
              <a:t>）</a:t>
            </a:r>
            <a:endParaRPr kumimoji="1" lang="ja-JP" altLang="en-US" sz="2800" dirty="0">
              <a:solidFill>
                <a:schemeClr val="tx1"/>
              </a:solidFill>
              <a:latin typeface="HG丸ｺﾞｼｯｸM-PRO" panose="020F0600000000000000" pitchFamily="50" charset="-128"/>
              <a:ea typeface="HG丸ｺﾞｼｯｸM-PRO" panose="020F0600000000000000" pitchFamily="50" charset="-128"/>
            </a:endParaRPr>
          </a:p>
        </p:txBody>
      </p:sp>
      <p:sp>
        <p:nvSpPr>
          <p:cNvPr id="74" name="テキスト ボックス 73">
            <a:extLst>
              <a:ext uri="{FF2B5EF4-FFF2-40B4-BE49-F238E27FC236}">
                <a16:creationId xmlns:a16="http://schemas.microsoft.com/office/drawing/2014/main" id="{7534CF9B-1F51-46EE-985E-1F8FCEEC869D}"/>
              </a:ext>
            </a:extLst>
          </p:cNvPr>
          <p:cNvSpPr txBox="1"/>
          <p:nvPr/>
        </p:nvSpPr>
        <p:spPr>
          <a:xfrm>
            <a:off x="819372" y="1200508"/>
            <a:ext cx="10553255" cy="817531"/>
          </a:xfrm>
          <a:prstGeom prst="rect">
            <a:avLst/>
          </a:prstGeom>
          <a:noFill/>
        </p:spPr>
        <p:txBody>
          <a:bodyPr wrap="square" rtlCol="0">
            <a:spAutoFit/>
          </a:bodyPr>
          <a:lstStyle/>
          <a:p>
            <a:pPr indent="309600">
              <a:lnSpc>
                <a:spcPts val="3000"/>
              </a:lnSpc>
            </a:pPr>
            <a:r>
              <a:rPr lang="ja-JP" altLang="en-US" sz="2400" dirty="0">
                <a:latin typeface="HGMaruGothicMPRO" panose="020F0600000000000000" pitchFamily="34" charset="-128"/>
                <a:ea typeface="HGMaruGothicMPRO" panose="020F0600000000000000" pitchFamily="34" charset="-128"/>
              </a:rPr>
              <a:t>プロンプトを構成する要素は、大きく４つあります。</a:t>
            </a:r>
          </a:p>
          <a:p>
            <a:pPr indent="309600">
              <a:lnSpc>
                <a:spcPts val="3000"/>
              </a:lnSpc>
            </a:pPr>
            <a:r>
              <a:rPr lang="ja-JP" altLang="en-US" sz="2400" dirty="0">
                <a:latin typeface="HGMaruGothicMPRO" panose="020F0600000000000000" pitchFamily="34" charset="-128"/>
                <a:ea typeface="HGMaruGothicMPRO" panose="020F0600000000000000" pitchFamily="34" charset="-128"/>
              </a:rPr>
              <a:t>４つの要素を理解することで、ＡＩへの指示が伝わりやすくなります。</a:t>
            </a:r>
          </a:p>
        </p:txBody>
      </p:sp>
    </p:spTree>
    <p:extLst>
      <p:ext uri="{BB962C8B-B14F-4D97-AF65-F5344CB8AC3E}">
        <p14:creationId xmlns:p14="http://schemas.microsoft.com/office/powerpoint/2010/main" val="4547737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8342E-2CEA-CAE0-026C-FF06C3B77A6A}"/>
            </a:ext>
          </a:extLst>
        </p:cNvPr>
        <p:cNvGrpSpPr/>
        <p:nvPr/>
      </p:nvGrpSpPr>
      <p:grpSpPr>
        <a:xfrm>
          <a:off x="0" y="0"/>
          <a:ext cx="0" cy="0"/>
          <a:chOff x="0" y="0"/>
          <a:chExt cx="0" cy="0"/>
        </a:xfrm>
      </p:grpSpPr>
      <p:grpSp>
        <p:nvGrpSpPr>
          <p:cNvPr id="16" name="グループ化 15">
            <a:extLst>
              <a:ext uri="{FF2B5EF4-FFF2-40B4-BE49-F238E27FC236}">
                <a16:creationId xmlns:a16="http://schemas.microsoft.com/office/drawing/2014/main" id="{74317819-AD2A-4E14-A79B-5D4C324125ED}"/>
              </a:ext>
            </a:extLst>
          </p:cNvPr>
          <p:cNvGrpSpPr/>
          <p:nvPr/>
        </p:nvGrpSpPr>
        <p:grpSpPr>
          <a:xfrm>
            <a:off x="827999" y="777849"/>
            <a:ext cx="10748474" cy="2169825"/>
            <a:chOff x="827999" y="777849"/>
            <a:chExt cx="10748474" cy="2169825"/>
          </a:xfrm>
        </p:grpSpPr>
        <p:sp>
          <p:nvSpPr>
            <p:cNvPr id="4" name="四角形: 角を丸くする 3">
              <a:extLst>
                <a:ext uri="{FF2B5EF4-FFF2-40B4-BE49-F238E27FC236}">
                  <a16:creationId xmlns:a16="http://schemas.microsoft.com/office/drawing/2014/main" id="{C2C52E5C-AE15-4C08-9E2C-5E94008DB589}"/>
                </a:ext>
              </a:extLst>
            </p:cNvPr>
            <p:cNvSpPr/>
            <p:nvPr/>
          </p:nvSpPr>
          <p:spPr>
            <a:xfrm>
              <a:off x="827999" y="777849"/>
              <a:ext cx="3636000" cy="504000"/>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D95B0AE5-1F4A-079D-C01C-9D4AEF5A58E6}"/>
                </a:ext>
              </a:extLst>
            </p:cNvPr>
            <p:cNvSpPr txBox="1"/>
            <p:nvPr/>
          </p:nvSpPr>
          <p:spPr>
            <a:xfrm>
              <a:off x="849481" y="777849"/>
              <a:ext cx="10726992" cy="2169825"/>
            </a:xfrm>
            <a:prstGeom prst="rect">
              <a:avLst/>
            </a:prstGeom>
            <a:noFill/>
          </p:spPr>
          <p:txBody>
            <a:bodyPr wrap="square" rtlCol="0">
              <a:spAutoFit/>
            </a:bodyPr>
            <a:lstStyle/>
            <a:p>
              <a:r>
                <a:rPr lang="ja-JP" altLang="en-US" sz="2400" b="1" dirty="0">
                  <a:latin typeface="HG丸ｺﾞｼｯｸM-PRO" panose="020F0600000000000000" pitchFamily="50" charset="-128"/>
                  <a:ea typeface="HG丸ｺﾞｼｯｸM-PRO" panose="020F0600000000000000" pitchFamily="50" charset="-128"/>
                </a:rPr>
                <a:t>①命令・指示（</a:t>
              </a:r>
              <a:r>
                <a:rPr lang="en-US" altLang="ja-JP" sz="2400" b="1" dirty="0">
                  <a:latin typeface="HG丸ｺﾞｼｯｸM-PRO" panose="020F0600000000000000" pitchFamily="50" charset="-128"/>
                  <a:ea typeface="HG丸ｺﾞｼｯｸM-PRO" panose="020F0600000000000000" pitchFamily="50" charset="-128"/>
                </a:rPr>
                <a:t>Mission</a:t>
              </a:r>
              <a:r>
                <a:rPr lang="ja-JP" altLang="en-US" sz="2400" b="1" dirty="0">
                  <a:latin typeface="HG丸ｺﾞｼｯｸM-PRO" panose="020F0600000000000000" pitchFamily="50" charset="-128"/>
                  <a:ea typeface="HG丸ｺﾞｼｯｸM-PRO" panose="020F0600000000000000" pitchFamily="50" charset="-128"/>
                </a:rPr>
                <a:t>）</a:t>
              </a:r>
              <a:endParaRPr lang="en-US" altLang="ja-JP" sz="2400" b="1" dirty="0">
                <a:latin typeface="HG丸ｺﾞｼｯｸM-PRO" panose="020F0600000000000000" pitchFamily="50" charset="-128"/>
                <a:ea typeface="HG丸ｺﾞｼｯｸM-PRO" panose="020F0600000000000000" pitchFamily="50" charset="-128"/>
              </a:endParaRPr>
            </a:p>
            <a:p>
              <a:endParaRPr lang="en-US" altLang="ja-JP" sz="2400" dirty="0">
                <a:latin typeface="HG丸ｺﾞｼｯｸM-PRO" panose="020F0600000000000000" pitchFamily="50" charset="-128"/>
                <a:ea typeface="HG丸ｺﾞｼｯｸM-PRO" panose="020F0600000000000000" pitchFamily="50" charset="-128"/>
              </a:endParaRPr>
            </a:p>
            <a:p>
              <a:pPr>
                <a:spcAft>
                  <a:spcPts val="1200"/>
                </a:spcAft>
              </a:pPr>
              <a:r>
                <a:rPr lang="ja-JP" altLang="en-US" sz="2400" dirty="0">
                  <a:latin typeface="HG丸ｺﾞｼｯｸM-PRO" panose="020F0600000000000000" pitchFamily="50" charset="-128"/>
                  <a:ea typeface="HG丸ｺﾞｼｯｸM-PRO" panose="020F0600000000000000" pitchFamily="50" charset="-128"/>
                </a:rPr>
                <a:t>　何をしてほしいかを明確に伝えます。</a:t>
              </a:r>
              <a:endParaRPr lang="en-US" altLang="ja-JP" sz="2400" dirty="0">
                <a:latin typeface="HG丸ｺﾞｼｯｸM-PRO" panose="020F0600000000000000" pitchFamily="50" charset="-128"/>
                <a:ea typeface="HG丸ｺﾞｼｯｸM-PRO" panose="020F0600000000000000" pitchFamily="50" charset="-128"/>
              </a:endParaRPr>
            </a:p>
            <a:p>
              <a:r>
                <a:rPr lang="ja-JP" altLang="en-US" sz="2400" dirty="0">
                  <a:latin typeface="HG丸ｺﾞｼｯｸM-PRO" panose="020F0600000000000000" pitchFamily="50" charset="-128"/>
                  <a:ea typeface="HG丸ｺﾞｼｯｸM-PRO" panose="020F0600000000000000" pitchFamily="50" charset="-128"/>
                </a:rPr>
                <a:t>　　例：「文章を要約してください」</a:t>
              </a:r>
              <a:endParaRPr lang="en-US" altLang="ja-JP" sz="2400" dirty="0">
                <a:latin typeface="HG丸ｺﾞｼｯｸM-PRO" panose="020F0600000000000000" pitchFamily="50" charset="-128"/>
                <a:ea typeface="HG丸ｺﾞｼｯｸM-PRO" panose="020F0600000000000000" pitchFamily="50" charset="-128"/>
              </a:endParaRPr>
            </a:p>
            <a:p>
              <a:r>
                <a:rPr lang="ja-JP" altLang="en-US" sz="2400" dirty="0">
                  <a:latin typeface="HG丸ｺﾞｼｯｸM-PRO" panose="020F0600000000000000" pitchFamily="50" charset="-128"/>
                  <a:ea typeface="HG丸ｺﾞｼｯｸM-PRO" panose="020F0600000000000000" pitchFamily="50" charset="-128"/>
                </a:rPr>
                <a:t>　　　　「イラストの説明文を作成してください」</a:t>
              </a:r>
              <a:endParaRPr lang="en-US" altLang="ja-JP" sz="2400" dirty="0">
                <a:latin typeface="HG丸ｺﾞｼｯｸM-PRO" panose="020F0600000000000000" pitchFamily="50" charset="-128"/>
                <a:ea typeface="HG丸ｺﾞｼｯｸM-PRO" panose="020F0600000000000000" pitchFamily="50" charset="-128"/>
              </a:endParaRPr>
            </a:p>
          </p:txBody>
        </p:sp>
      </p:grpSp>
      <p:grpSp>
        <p:nvGrpSpPr>
          <p:cNvPr id="8" name="グループ化 7">
            <a:extLst>
              <a:ext uri="{FF2B5EF4-FFF2-40B4-BE49-F238E27FC236}">
                <a16:creationId xmlns:a16="http://schemas.microsoft.com/office/drawing/2014/main" id="{0D235D1C-6750-48AF-935A-3A848DD18ED9}"/>
              </a:ext>
            </a:extLst>
          </p:cNvPr>
          <p:cNvGrpSpPr/>
          <p:nvPr/>
        </p:nvGrpSpPr>
        <p:grpSpPr>
          <a:xfrm>
            <a:off x="828000" y="3600000"/>
            <a:ext cx="10748473" cy="2468343"/>
            <a:chOff x="828000" y="3422744"/>
            <a:chExt cx="10748473" cy="2468343"/>
          </a:xfrm>
        </p:grpSpPr>
        <p:sp>
          <p:nvSpPr>
            <p:cNvPr id="15" name="四角形: 角を丸くする 14">
              <a:extLst>
                <a:ext uri="{FF2B5EF4-FFF2-40B4-BE49-F238E27FC236}">
                  <a16:creationId xmlns:a16="http://schemas.microsoft.com/office/drawing/2014/main" id="{DD8CBAC0-FE51-401D-9676-CFF17D803781}"/>
                </a:ext>
              </a:extLst>
            </p:cNvPr>
            <p:cNvSpPr/>
            <p:nvPr/>
          </p:nvSpPr>
          <p:spPr>
            <a:xfrm>
              <a:off x="828000" y="3422744"/>
              <a:ext cx="3753465" cy="504000"/>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1CFB1549-7866-92AB-E8DD-79BDE0238457}"/>
                </a:ext>
              </a:extLst>
            </p:cNvPr>
            <p:cNvSpPr txBox="1"/>
            <p:nvPr/>
          </p:nvSpPr>
          <p:spPr>
            <a:xfrm>
              <a:off x="849481" y="3428874"/>
              <a:ext cx="10726992" cy="2462213"/>
            </a:xfrm>
            <a:prstGeom prst="rect">
              <a:avLst/>
            </a:prstGeom>
            <a:noFill/>
          </p:spPr>
          <p:txBody>
            <a:bodyPr wrap="square" rtlCol="0">
              <a:spAutoFit/>
            </a:bodyPr>
            <a:lstStyle/>
            <a:p>
              <a:r>
                <a:rPr lang="ja-JP" altLang="en-US" sz="2400" b="1" dirty="0">
                  <a:latin typeface="HG丸ｺﾞｼｯｸM-PRO" panose="020F0600000000000000" pitchFamily="50" charset="-128"/>
                  <a:ea typeface="HG丸ｺﾞｼｯｸM-PRO" panose="020F0600000000000000" pitchFamily="50" charset="-128"/>
                </a:rPr>
                <a:t>②背景・文脈（</a:t>
              </a:r>
              <a:r>
                <a:rPr lang="en-US" altLang="ja-JP" sz="2400" b="1" dirty="0">
                  <a:latin typeface="HG丸ｺﾞｼｯｸM-PRO" panose="020F0600000000000000" pitchFamily="50" charset="-128"/>
                  <a:ea typeface="HG丸ｺﾞｼｯｸM-PRO" panose="020F0600000000000000" pitchFamily="50" charset="-128"/>
                </a:rPr>
                <a:t>Context</a:t>
              </a:r>
              <a:r>
                <a:rPr lang="ja-JP" altLang="en-US" sz="2400" b="1" dirty="0">
                  <a:latin typeface="HG丸ｺﾞｼｯｸM-PRO" panose="020F0600000000000000" pitchFamily="50" charset="-128"/>
                  <a:ea typeface="HG丸ｺﾞｼｯｸM-PRO" panose="020F0600000000000000" pitchFamily="50" charset="-128"/>
                </a:rPr>
                <a:t>）</a:t>
              </a:r>
              <a:endParaRPr lang="en-US" altLang="ja-JP" sz="2400" b="1" dirty="0">
                <a:latin typeface="HG丸ｺﾞｼｯｸM-PRO" panose="020F0600000000000000" pitchFamily="50" charset="-128"/>
                <a:ea typeface="HG丸ｺﾞｼｯｸM-PRO" panose="020F0600000000000000" pitchFamily="50" charset="-128"/>
              </a:endParaRPr>
            </a:p>
            <a:p>
              <a:endParaRPr lang="en-US" altLang="ja-JP" sz="2400" dirty="0">
                <a:latin typeface="HG丸ｺﾞｼｯｸM-PRO" panose="020F0600000000000000" pitchFamily="50" charset="-128"/>
                <a:ea typeface="HG丸ｺﾞｼｯｸM-PRO" panose="020F0600000000000000" pitchFamily="50" charset="-128"/>
              </a:endParaRPr>
            </a:p>
            <a:p>
              <a:pPr>
                <a:spcAft>
                  <a:spcPts val="1200"/>
                </a:spcAft>
              </a:pPr>
              <a:r>
                <a:rPr lang="ja-JP" altLang="en-US" sz="2400" dirty="0">
                  <a:latin typeface="HG丸ｺﾞｼｯｸM-PRO" panose="020F0600000000000000" pitchFamily="50" charset="-128"/>
                  <a:ea typeface="HG丸ｺﾞｼｯｸM-PRO" panose="020F0600000000000000" pitchFamily="50" charset="-128"/>
                </a:rPr>
                <a:t>　目的や状況を伝えます。</a:t>
              </a:r>
              <a:endParaRPr lang="en-US" altLang="ja-JP" sz="2400" dirty="0">
                <a:latin typeface="HG丸ｺﾞｼｯｸM-PRO" panose="020F0600000000000000" pitchFamily="50" charset="-128"/>
                <a:ea typeface="HG丸ｺﾞｼｯｸM-PRO" panose="020F0600000000000000" pitchFamily="50" charset="-128"/>
              </a:endParaRPr>
            </a:p>
            <a:p>
              <a:r>
                <a:rPr lang="ja-JP" altLang="en-US" sz="2400" dirty="0">
                  <a:latin typeface="HG丸ｺﾞｼｯｸM-PRO" panose="020F0600000000000000" pitchFamily="50" charset="-128"/>
                  <a:ea typeface="HG丸ｺﾞｼｯｸM-PRO" panose="020F0600000000000000" pitchFamily="50" charset="-128"/>
                </a:rPr>
                <a:t>　　例：「高校生向けの授業資料に使います」</a:t>
              </a:r>
              <a:endParaRPr lang="en-US" altLang="ja-JP" sz="2400" dirty="0">
                <a:latin typeface="HG丸ｺﾞｼｯｸM-PRO" panose="020F0600000000000000" pitchFamily="50" charset="-128"/>
                <a:ea typeface="HG丸ｺﾞｼｯｸM-PRO" panose="020F0600000000000000" pitchFamily="50" charset="-128"/>
              </a:endParaRPr>
            </a:p>
            <a:p>
              <a:r>
                <a:rPr lang="ja-JP" altLang="en-US" sz="2400" dirty="0">
                  <a:latin typeface="HG丸ｺﾞｼｯｸM-PRO" panose="020F0600000000000000" pitchFamily="50" charset="-128"/>
                  <a:ea typeface="HG丸ｺﾞｼｯｸM-PRO" panose="020F0600000000000000" pitchFamily="50" charset="-128"/>
                </a:rPr>
                <a:t>　　　　「自治体職員研修用です」</a:t>
              </a:r>
              <a:endParaRPr lang="en-US" altLang="ja-JP" sz="2400" dirty="0">
                <a:latin typeface="HG丸ｺﾞｼｯｸM-PRO" panose="020F0600000000000000" pitchFamily="50" charset="-128"/>
                <a:ea typeface="HG丸ｺﾞｼｯｸM-PRO" panose="020F0600000000000000" pitchFamily="50" charset="-128"/>
              </a:endParaRPr>
            </a:p>
            <a:p>
              <a:endParaRPr lang="en-US" altLang="ja-JP" sz="2400" dirty="0">
                <a:latin typeface="HG丸ｺﾞｼｯｸM-PRO" panose="020F0600000000000000" pitchFamily="50" charset="-128"/>
                <a:ea typeface="HG丸ｺﾞｼｯｸM-PRO" panose="020F0600000000000000" pitchFamily="50" charset="-128"/>
              </a:endParaRPr>
            </a:p>
          </p:txBody>
        </p:sp>
      </p:grpSp>
      <p:pic>
        <p:nvPicPr>
          <p:cNvPr id="6" name="図 5">
            <a:extLst>
              <a:ext uri="{FF2B5EF4-FFF2-40B4-BE49-F238E27FC236}">
                <a16:creationId xmlns:a16="http://schemas.microsoft.com/office/drawing/2014/main" id="{B800D20F-8074-818C-1857-36951BEB08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1894" y="1123783"/>
            <a:ext cx="3587456" cy="2389901"/>
          </a:xfrm>
          <a:prstGeom prst="rect">
            <a:avLst/>
          </a:prstGeom>
        </p:spPr>
      </p:pic>
      <p:grpSp>
        <p:nvGrpSpPr>
          <p:cNvPr id="9" name="グループ化 8">
            <a:extLst>
              <a:ext uri="{FF2B5EF4-FFF2-40B4-BE49-F238E27FC236}">
                <a16:creationId xmlns:a16="http://schemas.microsoft.com/office/drawing/2014/main" id="{3248E4D3-8518-4089-8C14-1183A45DDE16}"/>
              </a:ext>
            </a:extLst>
          </p:cNvPr>
          <p:cNvGrpSpPr/>
          <p:nvPr/>
        </p:nvGrpSpPr>
        <p:grpSpPr>
          <a:xfrm>
            <a:off x="0" y="0"/>
            <a:ext cx="12192001" cy="6858000"/>
            <a:chOff x="0" y="0"/>
            <a:chExt cx="12192001" cy="6858000"/>
          </a:xfrm>
        </p:grpSpPr>
        <p:pic>
          <p:nvPicPr>
            <p:cNvPr id="10" name="object 3">
              <a:extLst>
                <a:ext uri="{FF2B5EF4-FFF2-40B4-BE49-F238E27FC236}">
                  <a16:creationId xmlns:a16="http://schemas.microsoft.com/office/drawing/2014/main" id="{C50E8B8F-C3CB-4989-AB8E-E8F42E05BEE7}"/>
                </a:ext>
              </a:extLst>
            </p:cNvPr>
            <p:cNvPicPr/>
            <p:nvPr/>
          </p:nvPicPr>
          <p:blipFill>
            <a:blip r:embed="rId4"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11" name="object 3">
              <a:extLst>
                <a:ext uri="{FF2B5EF4-FFF2-40B4-BE49-F238E27FC236}">
                  <a16:creationId xmlns:a16="http://schemas.microsoft.com/office/drawing/2014/main" id="{5E6DE9C7-1B5C-486E-BA12-BD3328403E85}"/>
                </a:ext>
              </a:extLst>
            </p:cNvPr>
            <p:cNvPicPr/>
            <p:nvPr/>
          </p:nvPicPr>
          <p:blipFill>
            <a:blip r:embed="rId4"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pic>
        <p:nvPicPr>
          <p:cNvPr id="14" name="図 13">
            <a:extLst>
              <a:ext uri="{FF2B5EF4-FFF2-40B4-BE49-F238E27FC236}">
                <a16:creationId xmlns:a16="http://schemas.microsoft.com/office/drawing/2014/main" id="{176CB7C2-E466-42CD-964F-C00399EDE32D}"/>
              </a:ext>
            </a:extLst>
          </p:cNvPr>
          <p:cNvPicPr preferRelativeResize="0">
            <a:picLocks/>
          </p:cNvPicPr>
          <p:nvPr/>
        </p:nvPicPr>
        <p:blipFill>
          <a:blip r:embed="rId5">
            <a:extLst>
              <a:ext uri="{28A0092B-C50C-407E-A947-70E740481C1C}">
                <a14:useLocalDpi xmlns:a14="http://schemas.microsoft.com/office/drawing/2010/main" val="0"/>
              </a:ext>
            </a:extLst>
          </a:blip>
          <a:stretch>
            <a:fillRect/>
          </a:stretch>
        </p:blipFill>
        <p:spPr>
          <a:xfrm>
            <a:off x="8569170" y="3956230"/>
            <a:ext cx="2678400" cy="2307600"/>
          </a:xfrm>
          <a:prstGeom prst="rect">
            <a:avLst/>
          </a:prstGeom>
        </p:spPr>
      </p:pic>
    </p:spTree>
    <p:extLst>
      <p:ext uri="{BB962C8B-B14F-4D97-AF65-F5344CB8AC3E}">
        <p14:creationId xmlns:p14="http://schemas.microsoft.com/office/powerpoint/2010/main" val="25681721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CEF16F-00A8-5FF9-0B66-97C8E098DC2C}"/>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F5EBA124-7638-4856-A0DD-E4D44712A404}"/>
              </a:ext>
            </a:extLst>
          </p:cNvPr>
          <p:cNvGrpSpPr/>
          <p:nvPr/>
        </p:nvGrpSpPr>
        <p:grpSpPr>
          <a:xfrm>
            <a:off x="826264" y="777849"/>
            <a:ext cx="10726992" cy="2093393"/>
            <a:chOff x="826264" y="777849"/>
            <a:chExt cx="10726992" cy="2093393"/>
          </a:xfrm>
        </p:grpSpPr>
        <p:sp>
          <p:nvSpPr>
            <p:cNvPr id="10" name="四角形: 角を丸くする 9">
              <a:extLst>
                <a:ext uri="{FF2B5EF4-FFF2-40B4-BE49-F238E27FC236}">
                  <a16:creationId xmlns:a16="http://schemas.microsoft.com/office/drawing/2014/main" id="{8457834E-63DC-45FC-A448-78E69F3C96D2}"/>
                </a:ext>
              </a:extLst>
            </p:cNvPr>
            <p:cNvSpPr/>
            <p:nvPr/>
          </p:nvSpPr>
          <p:spPr>
            <a:xfrm>
              <a:off x="828000" y="777849"/>
              <a:ext cx="2407287" cy="504000"/>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363F6261-FBC0-281A-2917-AEBB8F5D12C4}"/>
                </a:ext>
              </a:extLst>
            </p:cNvPr>
            <p:cNvSpPr txBox="1"/>
            <p:nvPr/>
          </p:nvSpPr>
          <p:spPr>
            <a:xfrm>
              <a:off x="826264" y="778361"/>
              <a:ext cx="10726992" cy="2092881"/>
            </a:xfrm>
            <a:prstGeom prst="rect">
              <a:avLst/>
            </a:prstGeom>
            <a:noFill/>
          </p:spPr>
          <p:txBody>
            <a:bodyPr wrap="square" rtlCol="0">
              <a:spAutoFit/>
            </a:bodyPr>
            <a:lstStyle/>
            <a:p>
              <a:r>
                <a:rPr lang="ja-JP" altLang="en-US" sz="2400" b="1" dirty="0">
                  <a:latin typeface="HG丸ｺﾞｼｯｸM-PRO" panose="020F0600000000000000" pitchFamily="50" charset="-128"/>
                  <a:ea typeface="HG丸ｺﾞｼｯｸM-PRO" panose="020F0600000000000000" pitchFamily="50" charset="-128"/>
                </a:rPr>
                <a:t>③入力（</a:t>
              </a:r>
              <a:r>
                <a:rPr lang="en-US" altLang="ja-JP" sz="2400" b="1" dirty="0">
                  <a:latin typeface="HG丸ｺﾞｼｯｸM-PRO" panose="020F0600000000000000" pitchFamily="50" charset="-128"/>
                  <a:ea typeface="HG丸ｺﾞｼｯｸM-PRO" panose="020F0600000000000000" pitchFamily="50" charset="-128"/>
                </a:rPr>
                <a:t>Input</a:t>
              </a:r>
              <a:r>
                <a:rPr lang="ja-JP" altLang="en-US" sz="2400" b="1" dirty="0">
                  <a:latin typeface="HG丸ｺﾞｼｯｸM-PRO" panose="020F0600000000000000" pitchFamily="50" charset="-128"/>
                  <a:ea typeface="HG丸ｺﾞｼｯｸM-PRO" panose="020F0600000000000000" pitchFamily="50" charset="-128"/>
                </a:rPr>
                <a:t>）</a:t>
              </a:r>
              <a:endParaRPr lang="en-US" altLang="ja-JP" sz="2400" b="1" dirty="0">
                <a:latin typeface="HG丸ｺﾞｼｯｸM-PRO" panose="020F0600000000000000" pitchFamily="50" charset="-128"/>
                <a:ea typeface="HG丸ｺﾞｼｯｸM-PRO" panose="020F0600000000000000" pitchFamily="50" charset="-128"/>
              </a:endParaRPr>
            </a:p>
            <a:p>
              <a:endParaRPr lang="en-US" altLang="ja-JP" sz="2400" dirty="0">
                <a:latin typeface="HG丸ｺﾞｼｯｸM-PRO" panose="020F0600000000000000" pitchFamily="50" charset="-128"/>
                <a:ea typeface="HG丸ｺﾞｼｯｸM-PRO" panose="020F0600000000000000" pitchFamily="50" charset="-128"/>
              </a:endParaRPr>
            </a:p>
            <a:p>
              <a:pPr>
                <a:spcAft>
                  <a:spcPts val="1200"/>
                </a:spcAft>
              </a:pPr>
              <a:r>
                <a:rPr lang="ja-JP" altLang="en-US" sz="2400" dirty="0">
                  <a:latin typeface="HG丸ｺﾞｼｯｸM-PRO" panose="020F0600000000000000" pitchFamily="50" charset="-128"/>
                  <a:ea typeface="HG丸ｺﾞｼｯｸM-PRO" panose="020F0600000000000000" pitchFamily="50" charset="-128"/>
                </a:rPr>
                <a:t>　生成ＡＩに渡す情報や素材です。</a:t>
              </a:r>
              <a:endParaRPr lang="en-US" altLang="ja-JP" sz="2400" dirty="0">
                <a:latin typeface="HG丸ｺﾞｼｯｸM-PRO" panose="020F0600000000000000" pitchFamily="50" charset="-128"/>
                <a:ea typeface="HG丸ｺﾞｼｯｸM-PRO" panose="020F0600000000000000" pitchFamily="50" charset="-128"/>
              </a:endParaRPr>
            </a:p>
            <a:p>
              <a:r>
                <a:rPr lang="ja-JP" altLang="en-US" sz="2400" dirty="0">
                  <a:latin typeface="HG丸ｺﾞｼｯｸM-PRO" panose="020F0600000000000000" pitchFamily="50" charset="-128"/>
                  <a:ea typeface="HG丸ｺﾞｼｯｸM-PRO" panose="020F0600000000000000" pitchFamily="50" charset="-128"/>
                </a:rPr>
                <a:t>　　例：「以下の文章を要約してください」</a:t>
              </a:r>
              <a:endParaRPr lang="en-US" altLang="ja-JP" sz="2400" dirty="0">
                <a:latin typeface="HG丸ｺﾞｼｯｸM-PRO" panose="020F0600000000000000" pitchFamily="50" charset="-128"/>
                <a:ea typeface="HG丸ｺﾞｼｯｸM-PRO" panose="020F0600000000000000" pitchFamily="50" charset="-128"/>
              </a:endParaRPr>
            </a:p>
            <a:p>
              <a:r>
                <a:rPr lang="ja-JP" altLang="en-US" sz="2400" dirty="0">
                  <a:latin typeface="HG丸ｺﾞｼｯｸM-PRO" panose="020F0600000000000000" pitchFamily="50" charset="-128"/>
                  <a:ea typeface="HG丸ｺﾞｼｯｸM-PRO" panose="020F0600000000000000" pitchFamily="50" charset="-128"/>
                </a:rPr>
                <a:t>　　　　「以下の図をもとに説明してください」</a:t>
              </a:r>
              <a:endParaRPr lang="en-US" altLang="ja-JP" sz="2400" dirty="0">
                <a:latin typeface="HG丸ｺﾞｼｯｸM-PRO" panose="020F0600000000000000" pitchFamily="50" charset="-128"/>
                <a:ea typeface="HG丸ｺﾞｼｯｸM-PRO" panose="020F0600000000000000" pitchFamily="50" charset="-128"/>
              </a:endParaRPr>
            </a:p>
          </p:txBody>
        </p:sp>
      </p:grpSp>
      <p:grpSp>
        <p:nvGrpSpPr>
          <p:cNvPr id="4" name="グループ化 3">
            <a:extLst>
              <a:ext uri="{FF2B5EF4-FFF2-40B4-BE49-F238E27FC236}">
                <a16:creationId xmlns:a16="http://schemas.microsoft.com/office/drawing/2014/main" id="{41E83D9C-4E72-4683-B578-1A883DB2601F}"/>
              </a:ext>
            </a:extLst>
          </p:cNvPr>
          <p:cNvGrpSpPr/>
          <p:nvPr/>
        </p:nvGrpSpPr>
        <p:grpSpPr>
          <a:xfrm>
            <a:off x="828000" y="3600000"/>
            <a:ext cx="10734688" cy="2468469"/>
            <a:chOff x="828000" y="3422744"/>
            <a:chExt cx="10734688" cy="2468469"/>
          </a:xfrm>
        </p:grpSpPr>
        <p:sp>
          <p:nvSpPr>
            <p:cNvPr id="13" name="四角形: 角を丸くする 12">
              <a:extLst>
                <a:ext uri="{FF2B5EF4-FFF2-40B4-BE49-F238E27FC236}">
                  <a16:creationId xmlns:a16="http://schemas.microsoft.com/office/drawing/2014/main" id="{878C80B2-32D6-4F03-A77C-230010D3B683}"/>
                </a:ext>
              </a:extLst>
            </p:cNvPr>
            <p:cNvSpPr/>
            <p:nvPr/>
          </p:nvSpPr>
          <p:spPr>
            <a:xfrm>
              <a:off x="828000" y="3422744"/>
              <a:ext cx="2707911" cy="504000"/>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5D2755E0-B0BF-FB88-C2F4-87C5EE39FAAD}"/>
                </a:ext>
              </a:extLst>
            </p:cNvPr>
            <p:cNvSpPr txBox="1"/>
            <p:nvPr/>
          </p:nvSpPr>
          <p:spPr>
            <a:xfrm>
              <a:off x="835696" y="3429000"/>
              <a:ext cx="10726992" cy="2462213"/>
            </a:xfrm>
            <a:prstGeom prst="rect">
              <a:avLst/>
            </a:prstGeom>
            <a:noFill/>
          </p:spPr>
          <p:txBody>
            <a:bodyPr wrap="square" rtlCol="0">
              <a:spAutoFit/>
            </a:bodyPr>
            <a:lstStyle/>
            <a:p>
              <a:r>
                <a:rPr lang="ja-JP" altLang="en-US" sz="2400" b="1" dirty="0">
                  <a:latin typeface="HG丸ｺﾞｼｯｸM-PRO" panose="020F0600000000000000" pitchFamily="50" charset="-128"/>
                  <a:ea typeface="HG丸ｺﾞｼｯｸM-PRO" panose="020F0600000000000000" pitchFamily="50" charset="-128"/>
                </a:rPr>
                <a:t>④出力（</a:t>
              </a:r>
              <a:r>
                <a:rPr lang="en-US" altLang="ja-JP" sz="2400" b="1" dirty="0">
                  <a:latin typeface="HG丸ｺﾞｼｯｸM-PRO" panose="020F0600000000000000" pitchFamily="50" charset="-128"/>
                  <a:ea typeface="HG丸ｺﾞｼｯｸM-PRO" panose="020F0600000000000000" pitchFamily="50" charset="-128"/>
                </a:rPr>
                <a:t>Output</a:t>
              </a:r>
              <a:r>
                <a:rPr lang="ja-JP" altLang="en-US" sz="2400" b="1" dirty="0">
                  <a:latin typeface="HG丸ｺﾞｼｯｸM-PRO" panose="020F0600000000000000" pitchFamily="50" charset="-128"/>
                  <a:ea typeface="HG丸ｺﾞｼｯｸM-PRO" panose="020F0600000000000000" pitchFamily="50" charset="-128"/>
                </a:rPr>
                <a:t>）</a:t>
              </a:r>
              <a:endParaRPr lang="en-US" altLang="ja-JP" sz="2400" b="1" dirty="0">
                <a:latin typeface="HG丸ｺﾞｼｯｸM-PRO" panose="020F0600000000000000" pitchFamily="50" charset="-128"/>
                <a:ea typeface="HG丸ｺﾞｼｯｸM-PRO" panose="020F0600000000000000" pitchFamily="50" charset="-128"/>
              </a:endParaRPr>
            </a:p>
            <a:p>
              <a:endParaRPr lang="en-US" altLang="ja-JP" sz="2400" dirty="0">
                <a:latin typeface="HG丸ｺﾞｼｯｸM-PRO" panose="020F0600000000000000" pitchFamily="50" charset="-128"/>
                <a:ea typeface="HG丸ｺﾞｼｯｸM-PRO" panose="020F0600000000000000" pitchFamily="50" charset="-128"/>
              </a:endParaRPr>
            </a:p>
            <a:p>
              <a:pPr>
                <a:spcAft>
                  <a:spcPts val="1200"/>
                </a:spcAft>
              </a:pPr>
              <a:r>
                <a:rPr lang="ja-JP" altLang="en-US" sz="2400" dirty="0">
                  <a:latin typeface="HG丸ｺﾞｼｯｸM-PRO" panose="020F0600000000000000" pitchFamily="50" charset="-128"/>
                  <a:ea typeface="HG丸ｺﾞｼｯｸM-PRO" panose="020F0600000000000000" pitchFamily="50" charset="-128"/>
                </a:rPr>
                <a:t>　答えの形式を指定します。</a:t>
              </a:r>
              <a:endParaRPr lang="en-US" altLang="ja-JP" sz="2400" dirty="0">
                <a:latin typeface="HG丸ｺﾞｼｯｸM-PRO" panose="020F0600000000000000" pitchFamily="50" charset="-128"/>
                <a:ea typeface="HG丸ｺﾞｼｯｸM-PRO" panose="020F0600000000000000" pitchFamily="50" charset="-128"/>
              </a:endParaRPr>
            </a:p>
            <a:p>
              <a:r>
                <a:rPr lang="ja-JP" altLang="en-US" sz="2400" dirty="0">
                  <a:latin typeface="HG丸ｺﾞｼｯｸM-PRO" panose="020F0600000000000000" pitchFamily="50" charset="-128"/>
                  <a:ea typeface="HG丸ｺﾞｼｯｸM-PRO" panose="020F0600000000000000" pitchFamily="50" charset="-128"/>
                </a:rPr>
                <a:t>　　例：「２００文字以内にしてください」</a:t>
              </a:r>
              <a:endParaRPr lang="en-US" altLang="ja-JP" sz="2400" dirty="0">
                <a:latin typeface="HG丸ｺﾞｼｯｸM-PRO" panose="020F0600000000000000" pitchFamily="50" charset="-128"/>
                <a:ea typeface="HG丸ｺﾞｼｯｸM-PRO" panose="020F0600000000000000" pitchFamily="50" charset="-128"/>
              </a:endParaRPr>
            </a:p>
            <a:p>
              <a:r>
                <a:rPr lang="ja-JP" altLang="en-US" sz="2400" dirty="0">
                  <a:latin typeface="HG丸ｺﾞｼｯｸM-PRO" panose="020F0600000000000000" pitchFamily="50" charset="-128"/>
                  <a:ea typeface="HG丸ｺﾞｼｯｸM-PRO" panose="020F0600000000000000" pitchFamily="50" charset="-128"/>
                </a:rPr>
                <a:t>　　　　「箇条書きにしてください」</a:t>
              </a:r>
              <a:endParaRPr lang="en-US" altLang="ja-JP" sz="2400" dirty="0">
                <a:latin typeface="HG丸ｺﾞｼｯｸM-PRO" panose="020F0600000000000000" pitchFamily="50" charset="-128"/>
                <a:ea typeface="HG丸ｺﾞｼｯｸM-PRO" panose="020F0600000000000000" pitchFamily="50" charset="-128"/>
              </a:endParaRPr>
            </a:p>
            <a:p>
              <a:r>
                <a:rPr lang="ja-JP" altLang="en-US" sz="2400" dirty="0">
                  <a:latin typeface="HG丸ｺﾞｼｯｸM-PRO" panose="020F0600000000000000" pitchFamily="50" charset="-128"/>
                  <a:ea typeface="HG丸ｺﾞｼｯｸM-PRO" panose="020F0600000000000000" pitchFamily="50" charset="-128"/>
                </a:rPr>
                <a:t>　　　　「表形式にしてください」</a:t>
              </a:r>
              <a:endParaRPr lang="en-US" altLang="ja-JP" sz="2400" dirty="0">
                <a:latin typeface="HG丸ｺﾞｼｯｸM-PRO" panose="020F0600000000000000" pitchFamily="50" charset="-128"/>
                <a:ea typeface="HG丸ｺﾞｼｯｸM-PRO" panose="020F0600000000000000" pitchFamily="50" charset="-128"/>
              </a:endParaRPr>
            </a:p>
          </p:txBody>
        </p:sp>
      </p:grpSp>
      <p:pic>
        <p:nvPicPr>
          <p:cNvPr id="11" name="図 10">
            <a:extLst>
              <a:ext uri="{FF2B5EF4-FFF2-40B4-BE49-F238E27FC236}">
                <a16:creationId xmlns:a16="http://schemas.microsoft.com/office/drawing/2014/main" id="{C15EED89-2237-4769-27B0-EC0DB54551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21749" y="1249681"/>
            <a:ext cx="2308325" cy="2308325"/>
          </a:xfrm>
          <a:prstGeom prst="rect">
            <a:avLst/>
          </a:prstGeom>
        </p:spPr>
      </p:pic>
      <p:pic>
        <p:nvPicPr>
          <p:cNvPr id="15" name="図 14">
            <a:extLst>
              <a:ext uri="{FF2B5EF4-FFF2-40B4-BE49-F238E27FC236}">
                <a16:creationId xmlns:a16="http://schemas.microsoft.com/office/drawing/2014/main" id="{13C08BDB-6D64-BA68-8EF9-AED24FED60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70245" y="3779984"/>
            <a:ext cx="2811332" cy="2811332"/>
          </a:xfrm>
          <a:prstGeom prst="rect">
            <a:avLst/>
          </a:prstGeom>
        </p:spPr>
      </p:pic>
      <p:grpSp>
        <p:nvGrpSpPr>
          <p:cNvPr id="7" name="グループ化 6">
            <a:extLst>
              <a:ext uri="{FF2B5EF4-FFF2-40B4-BE49-F238E27FC236}">
                <a16:creationId xmlns:a16="http://schemas.microsoft.com/office/drawing/2014/main" id="{A3B8B02E-C715-4E3A-837A-33D03F2A8EAA}"/>
              </a:ext>
            </a:extLst>
          </p:cNvPr>
          <p:cNvGrpSpPr/>
          <p:nvPr/>
        </p:nvGrpSpPr>
        <p:grpSpPr>
          <a:xfrm>
            <a:off x="0" y="0"/>
            <a:ext cx="12192001" cy="6858000"/>
            <a:chOff x="0" y="0"/>
            <a:chExt cx="12192001" cy="6858000"/>
          </a:xfrm>
        </p:grpSpPr>
        <p:pic>
          <p:nvPicPr>
            <p:cNvPr id="8" name="object 3">
              <a:extLst>
                <a:ext uri="{FF2B5EF4-FFF2-40B4-BE49-F238E27FC236}">
                  <a16:creationId xmlns:a16="http://schemas.microsoft.com/office/drawing/2014/main" id="{6223EDE9-1A3D-4326-8E41-E7625075FB5C}"/>
                </a:ext>
              </a:extLst>
            </p:cNvPr>
            <p:cNvPicPr/>
            <p:nvPr/>
          </p:nvPicPr>
          <p:blipFill>
            <a:blip r:embed="rId5"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9" name="object 3">
              <a:extLst>
                <a:ext uri="{FF2B5EF4-FFF2-40B4-BE49-F238E27FC236}">
                  <a16:creationId xmlns:a16="http://schemas.microsoft.com/office/drawing/2014/main" id="{C47072DC-F28A-4578-AE1C-1C751414A496}"/>
                </a:ext>
              </a:extLst>
            </p:cNvPr>
            <p:cNvPicPr/>
            <p:nvPr/>
          </p:nvPicPr>
          <p:blipFill>
            <a:blip r:embed="rId5"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Tree>
    <p:extLst>
      <p:ext uri="{BB962C8B-B14F-4D97-AF65-F5344CB8AC3E}">
        <p14:creationId xmlns:p14="http://schemas.microsoft.com/office/powerpoint/2010/main" val="34037386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7835B8-6FC6-4732-601E-E5F9A8B165C3}"/>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779DCE2B-998E-C0AF-BC08-8DB2EC97B638}"/>
              </a:ext>
            </a:extLst>
          </p:cNvPr>
          <p:cNvSpPr txBox="1"/>
          <p:nvPr/>
        </p:nvSpPr>
        <p:spPr>
          <a:xfrm>
            <a:off x="826263" y="1451345"/>
            <a:ext cx="10726992" cy="4893647"/>
          </a:xfrm>
          <a:prstGeom prst="rect">
            <a:avLst/>
          </a:prstGeom>
          <a:noFill/>
        </p:spPr>
        <p:txBody>
          <a:bodyPr wrap="square" rtlCol="0">
            <a:spAutoFit/>
          </a:bodyPr>
          <a:lstStyle/>
          <a:p>
            <a:pPr>
              <a:spcAft>
                <a:spcPts val="500"/>
              </a:spcAft>
            </a:pPr>
            <a:r>
              <a:rPr lang="ja-JP" altLang="en-US" sz="2800" b="1" dirty="0">
                <a:solidFill>
                  <a:srgbClr val="0070C0"/>
                </a:solidFill>
                <a:latin typeface="BIZ UDPゴシック" panose="020B0400000000000000" pitchFamily="50" charset="-128"/>
                <a:ea typeface="BIZ UDPゴシック" panose="020B0400000000000000" pitchFamily="50" charset="-128"/>
              </a:rPr>
              <a:t>・目的を明確に伝えることが最も重要です。</a:t>
            </a:r>
            <a:endParaRPr lang="en-US" altLang="ja-JP" sz="2800" b="1" dirty="0">
              <a:solidFill>
                <a:srgbClr val="0070C0"/>
              </a:solidFill>
              <a:latin typeface="BIZ UDPゴシック" panose="020B0400000000000000" pitchFamily="50" charset="-128"/>
              <a:ea typeface="BIZ UDPゴシック" panose="020B0400000000000000" pitchFamily="50" charset="-128"/>
            </a:endParaRPr>
          </a:p>
          <a:p>
            <a:r>
              <a:rPr lang="ja-JP" altLang="en-US" sz="2400" dirty="0">
                <a:latin typeface="HG丸ｺﾞｼｯｸM-PRO" panose="020F0600000000000000" pitchFamily="50" charset="-128"/>
                <a:ea typeface="HG丸ｺﾞｼｯｸM-PRO" panose="020F0600000000000000" pitchFamily="50" charset="-128"/>
              </a:rPr>
              <a:t>　→「何のために使うか」「誰に向けた内容か」を最初に記載</a:t>
            </a:r>
            <a:endParaRPr lang="en-US" altLang="ja-JP" sz="2400" dirty="0">
              <a:latin typeface="HG丸ｺﾞｼｯｸM-PRO" panose="020F0600000000000000" pitchFamily="50" charset="-128"/>
              <a:ea typeface="HG丸ｺﾞｼｯｸM-PRO" panose="020F0600000000000000" pitchFamily="50" charset="-128"/>
            </a:endParaRPr>
          </a:p>
          <a:p>
            <a:endParaRPr lang="en-US" altLang="ja-JP" sz="2400" u="sng" dirty="0">
              <a:latin typeface="ＭＳ ゴシック" panose="020B0609070205080204" pitchFamily="49" charset="-128"/>
              <a:ea typeface="ＭＳ ゴシック" panose="020B0609070205080204" pitchFamily="49" charset="-128"/>
            </a:endParaRPr>
          </a:p>
          <a:p>
            <a:pPr>
              <a:spcAft>
                <a:spcPts val="500"/>
              </a:spcAft>
            </a:pPr>
            <a:r>
              <a:rPr lang="ja-JP" altLang="en-US" sz="2800" b="1" dirty="0">
                <a:solidFill>
                  <a:srgbClr val="0070C0"/>
                </a:solidFill>
                <a:latin typeface="BIZ UDPゴシック" panose="020B0400000000000000" pitchFamily="50" charset="-128"/>
                <a:ea typeface="BIZ UDPゴシック" panose="020B0400000000000000" pitchFamily="50" charset="-128"/>
              </a:rPr>
              <a:t>・出力形式を指定すると、より使いやすい結果が得られます。</a:t>
            </a:r>
            <a:endParaRPr lang="en-US" altLang="ja-JP" sz="2800" b="1" dirty="0">
              <a:solidFill>
                <a:srgbClr val="0070C0"/>
              </a:solidFill>
              <a:latin typeface="BIZ UDPゴシック" panose="020B0400000000000000" pitchFamily="50" charset="-128"/>
              <a:ea typeface="BIZ UDPゴシック" panose="020B0400000000000000" pitchFamily="50" charset="-128"/>
            </a:endParaRPr>
          </a:p>
          <a:p>
            <a:r>
              <a:rPr lang="ja-JP" altLang="en-US" sz="2800" dirty="0">
                <a:latin typeface="HG丸ｺﾞｼｯｸM-PRO" panose="020F0600000000000000" pitchFamily="50" charset="-128"/>
                <a:ea typeface="HG丸ｺﾞｼｯｸM-PRO" panose="020F0600000000000000" pitchFamily="50" charset="-128"/>
              </a:rPr>
              <a:t>　</a:t>
            </a:r>
            <a:r>
              <a:rPr lang="ja-JP" altLang="en-US" sz="2400" dirty="0">
                <a:latin typeface="HG丸ｺﾞｼｯｸM-PRO" panose="020F0600000000000000" pitchFamily="50" charset="-128"/>
                <a:ea typeface="HG丸ｺﾞｼｯｸM-PRO" panose="020F0600000000000000" pitchFamily="50" charset="-128"/>
              </a:rPr>
              <a:t>→「表にまとめて」「箇条書きで」「一文で」など、具体的に指示</a:t>
            </a:r>
            <a:endParaRPr lang="en-US" altLang="ja-JP" sz="2400" dirty="0">
              <a:latin typeface="HG丸ｺﾞｼｯｸM-PRO" panose="020F0600000000000000" pitchFamily="50" charset="-128"/>
              <a:ea typeface="HG丸ｺﾞｼｯｸM-PRO" panose="020F0600000000000000" pitchFamily="50" charset="-128"/>
            </a:endParaRPr>
          </a:p>
          <a:p>
            <a:endParaRPr lang="en-US" altLang="ja-JP" sz="2400" dirty="0">
              <a:latin typeface="ＭＳ ゴシック" panose="020B0609070205080204" pitchFamily="49" charset="-128"/>
              <a:ea typeface="ＭＳ ゴシック" panose="020B0609070205080204" pitchFamily="49" charset="-128"/>
            </a:endParaRPr>
          </a:p>
          <a:p>
            <a:pPr>
              <a:spcAft>
                <a:spcPts val="500"/>
              </a:spcAft>
            </a:pPr>
            <a:r>
              <a:rPr lang="ja-JP" altLang="en-US" sz="2800" b="1" dirty="0">
                <a:solidFill>
                  <a:srgbClr val="0070C0"/>
                </a:solidFill>
                <a:latin typeface="BIZ UDPゴシック" panose="020B0400000000000000" pitchFamily="50" charset="-128"/>
                <a:ea typeface="BIZ UDPゴシック" panose="020B0400000000000000" pitchFamily="50" charset="-128"/>
              </a:rPr>
              <a:t>・一回で完璧な回答を求めないこと。</a:t>
            </a:r>
            <a:endParaRPr lang="en-US" altLang="ja-JP" sz="2800" b="1" dirty="0">
              <a:solidFill>
                <a:srgbClr val="0070C0"/>
              </a:solidFill>
              <a:latin typeface="BIZ UDPゴシック" panose="020B0400000000000000" pitchFamily="50" charset="-128"/>
              <a:ea typeface="BIZ UDPゴシック" panose="020B0400000000000000" pitchFamily="50" charset="-128"/>
            </a:endParaRPr>
          </a:p>
          <a:p>
            <a:r>
              <a:rPr lang="ja-JP" altLang="en-US" sz="2800" dirty="0">
                <a:latin typeface="HG丸ｺﾞｼｯｸM-PRO" panose="020F0600000000000000" pitchFamily="50" charset="-128"/>
                <a:ea typeface="HG丸ｺﾞｼｯｸM-PRO" panose="020F0600000000000000" pitchFamily="50" charset="-128"/>
              </a:rPr>
              <a:t>　</a:t>
            </a:r>
            <a:r>
              <a:rPr lang="ja-JP" altLang="en-US" sz="2400" dirty="0">
                <a:latin typeface="HG丸ｺﾞｼｯｸM-PRO" panose="020F0600000000000000" pitchFamily="50" charset="-128"/>
                <a:ea typeface="HG丸ｺﾞｼｯｸM-PRO" panose="020F0600000000000000" pitchFamily="50" charset="-128"/>
              </a:rPr>
              <a:t>→ 対話を重ねながら少しずつ修正していくことがポイントです。</a:t>
            </a:r>
            <a:endParaRPr lang="en-US" altLang="ja-JP" sz="2400" dirty="0">
              <a:latin typeface="HG丸ｺﾞｼｯｸM-PRO" panose="020F0600000000000000" pitchFamily="50" charset="-128"/>
              <a:ea typeface="HG丸ｺﾞｼｯｸM-PRO" panose="020F0600000000000000" pitchFamily="50" charset="-128"/>
            </a:endParaRPr>
          </a:p>
          <a:p>
            <a:endParaRPr lang="en-US" altLang="ja-JP" sz="2400" dirty="0">
              <a:latin typeface="ＭＳ ゴシック" panose="020B0609070205080204" pitchFamily="49" charset="-128"/>
              <a:ea typeface="ＭＳ ゴシック" panose="020B0609070205080204" pitchFamily="49" charset="-128"/>
            </a:endParaRPr>
          </a:p>
          <a:p>
            <a:pPr>
              <a:spcAft>
                <a:spcPts val="500"/>
              </a:spcAft>
            </a:pPr>
            <a:r>
              <a:rPr lang="ja-JP" altLang="en-US" sz="2600" b="1" dirty="0">
                <a:solidFill>
                  <a:srgbClr val="0070C0"/>
                </a:solidFill>
                <a:latin typeface="BIZ UDPゴシック" panose="020B0400000000000000" pitchFamily="50" charset="-128"/>
                <a:ea typeface="BIZ UDPゴシック" panose="020B0400000000000000" pitchFamily="50" charset="-128"/>
              </a:rPr>
              <a:t>・プロンプトの履歴（やり取りの流れ）も大切です。</a:t>
            </a:r>
            <a:endParaRPr lang="en-US" altLang="ja-JP" sz="2600" b="1" dirty="0">
              <a:solidFill>
                <a:srgbClr val="0070C0"/>
              </a:solidFill>
              <a:latin typeface="BIZ UDPゴシック" panose="020B0400000000000000" pitchFamily="50" charset="-128"/>
              <a:ea typeface="BIZ UDPゴシック" panose="020B0400000000000000" pitchFamily="50" charset="-128"/>
            </a:endParaRPr>
          </a:p>
          <a:p>
            <a:r>
              <a:rPr lang="ja-JP" altLang="en-US" sz="2800" dirty="0">
                <a:latin typeface="HG丸ｺﾞｼｯｸM-PRO" panose="020F0600000000000000" pitchFamily="50" charset="-128"/>
                <a:ea typeface="HG丸ｺﾞｼｯｸM-PRO" panose="020F0600000000000000" pitchFamily="50" charset="-128"/>
              </a:rPr>
              <a:t>　</a:t>
            </a:r>
            <a:r>
              <a:rPr lang="ja-JP" altLang="en-US" sz="2400" dirty="0">
                <a:latin typeface="HG丸ｺﾞｼｯｸM-PRO" panose="020F0600000000000000" pitchFamily="50" charset="-128"/>
                <a:ea typeface="HG丸ｺﾞｼｯｸM-PRO" panose="020F0600000000000000" pitchFamily="50" charset="-128"/>
              </a:rPr>
              <a:t>→ 同じ会話内では前の質問内容を踏まえて回答します。</a:t>
            </a:r>
            <a:endParaRPr lang="en-US" altLang="ja-JP" sz="2800" dirty="0">
              <a:latin typeface="HG丸ｺﾞｼｯｸM-PRO" panose="020F0600000000000000" pitchFamily="50" charset="-128"/>
              <a:ea typeface="HG丸ｺﾞｼｯｸM-PRO" panose="020F0600000000000000" pitchFamily="50" charset="-128"/>
            </a:endParaRPr>
          </a:p>
        </p:txBody>
      </p:sp>
      <p:grpSp>
        <p:nvGrpSpPr>
          <p:cNvPr id="7" name="グループ化 6">
            <a:extLst>
              <a:ext uri="{FF2B5EF4-FFF2-40B4-BE49-F238E27FC236}">
                <a16:creationId xmlns:a16="http://schemas.microsoft.com/office/drawing/2014/main" id="{2CFB24F3-C13C-453A-8E81-A1939498998F}"/>
              </a:ext>
            </a:extLst>
          </p:cNvPr>
          <p:cNvGrpSpPr/>
          <p:nvPr/>
        </p:nvGrpSpPr>
        <p:grpSpPr>
          <a:xfrm>
            <a:off x="0" y="-47041"/>
            <a:ext cx="12192001" cy="6905041"/>
            <a:chOff x="0" y="-47041"/>
            <a:chExt cx="12192001" cy="6905041"/>
          </a:xfrm>
        </p:grpSpPr>
        <p:pic>
          <p:nvPicPr>
            <p:cNvPr id="8" name="object 3">
              <a:extLst>
                <a:ext uri="{FF2B5EF4-FFF2-40B4-BE49-F238E27FC236}">
                  <a16:creationId xmlns:a16="http://schemas.microsoft.com/office/drawing/2014/main" id="{BF340D59-B829-4ECF-9DF3-B8054BE1ECC5}"/>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9" name="正方形/長方形 8">
              <a:extLst>
                <a:ext uri="{FF2B5EF4-FFF2-40B4-BE49-F238E27FC236}">
                  <a16:creationId xmlns:a16="http://schemas.microsoft.com/office/drawing/2014/main" id="{85D91B5C-ACFF-4CB7-B1BE-50BCB3716364}"/>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プロンプト作成のコツ</a:t>
              </a:r>
            </a:p>
          </p:txBody>
        </p:sp>
        <p:pic>
          <p:nvPicPr>
            <p:cNvPr id="10" name="object 3">
              <a:extLst>
                <a:ext uri="{FF2B5EF4-FFF2-40B4-BE49-F238E27FC236}">
                  <a16:creationId xmlns:a16="http://schemas.microsoft.com/office/drawing/2014/main" id="{F40F0D01-3788-44E1-8CCF-A273A083FB16}"/>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1" name="object 6">
              <a:extLst>
                <a:ext uri="{FF2B5EF4-FFF2-40B4-BE49-F238E27FC236}">
                  <a16:creationId xmlns:a16="http://schemas.microsoft.com/office/drawing/2014/main" id="{BF417673-6AB1-468F-BC48-8369C963D814}"/>
                </a:ext>
              </a:extLst>
            </p:cNvPr>
            <p:cNvGrpSpPr/>
            <p:nvPr/>
          </p:nvGrpSpPr>
          <p:grpSpPr>
            <a:xfrm>
              <a:off x="131445" y="203359"/>
              <a:ext cx="11929110" cy="657225"/>
              <a:chOff x="186258" y="210936"/>
              <a:chExt cx="11929110" cy="657225"/>
            </a:xfrm>
          </p:grpSpPr>
          <p:sp>
            <p:nvSpPr>
              <p:cNvPr id="12" name="object 7">
                <a:extLst>
                  <a:ext uri="{FF2B5EF4-FFF2-40B4-BE49-F238E27FC236}">
                    <a16:creationId xmlns:a16="http://schemas.microsoft.com/office/drawing/2014/main" id="{5485F5DD-9B5E-4CA3-B421-503A0F4F67EE}"/>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3" name="object 8">
                <a:extLst>
                  <a:ext uri="{FF2B5EF4-FFF2-40B4-BE49-F238E27FC236}">
                    <a16:creationId xmlns:a16="http://schemas.microsoft.com/office/drawing/2014/main" id="{28165177-B1BF-4899-B388-14EC858DC899}"/>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4" name="object 9">
                <a:extLst>
                  <a:ext uri="{FF2B5EF4-FFF2-40B4-BE49-F238E27FC236}">
                    <a16:creationId xmlns:a16="http://schemas.microsoft.com/office/drawing/2014/main" id="{72979D2E-547A-496A-9BC8-4A95C79BC3E3}"/>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5" name="object 10">
                <a:extLst>
                  <a:ext uri="{FF2B5EF4-FFF2-40B4-BE49-F238E27FC236}">
                    <a16:creationId xmlns:a16="http://schemas.microsoft.com/office/drawing/2014/main" id="{26453850-0BEC-49BA-B945-7BE9A9EF0965}"/>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6" name="object 11">
                <a:extLst>
                  <a:ext uri="{FF2B5EF4-FFF2-40B4-BE49-F238E27FC236}">
                    <a16:creationId xmlns:a16="http://schemas.microsoft.com/office/drawing/2014/main" id="{45BD6164-2E30-489E-A611-956BF2346F7C}"/>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7" name="object 12">
                <a:extLst>
                  <a:ext uri="{FF2B5EF4-FFF2-40B4-BE49-F238E27FC236}">
                    <a16:creationId xmlns:a16="http://schemas.microsoft.com/office/drawing/2014/main" id="{DDCD9840-01D3-41C8-AD41-31A5AF85E177}"/>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8" name="object 13">
                <a:extLst>
                  <a:ext uri="{FF2B5EF4-FFF2-40B4-BE49-F238E27FC236}">
                    <a16:creationId xmlns:a16="http://schemas.microsoft.com/office/drawing/2014/main" id="{680355F2-6A60-4D73-9A52-8B3376C9CDD7}"/>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19" name="object 14">
                <a:extLst>
                  <a:ext uri="{FF2B5EF4-FFF2-40B4-BE49-F238E27FC236}">
                    <a16:creationId xmlns:a16="http://schemas.microsoft.com/office/drawing/2014/main" id="{77DBD4DE-1B4E-4374-928C-EB7EA150DA4C}"/>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0" name="object 15">
                <a:extLst>
                  <a:ext uri="{FF2B5EF4-FFF2-40B4-BE49-F238E27FC236}">
                    <a16:creationId xmlns:a16="http://schemas.microsoft.com/office/drawing/2014/main" id="{23AF7E80-B4AE-44DE-83B0-A6E2EEE70E82}"/>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1" name="object 16">
                <a:extLst>
                  <a:ext uri="{FF2B5EF4-FFF2-40B4-BE49-F238E27FC236}">
                    <a16:creationId xmlns:a16="http://schemas.microsoft.com/office/drawing/2014/main" id="{53D5C93C-4D8F-4521-886B-5B01012A1BD4}"/>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2" name="object 17">
                <a:extLst>
                  <a:ext uri="{FF2B5EF4-FFF2-40B4-BE49-F238E27FC236}">
                    <a16:creationId xmlns:a16="http://schemas.microsoft.com/office/drawing/2014/main" id="{E6E12479-6F5D-488E-9209-E3FE841FF9EB}"/>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3" name="object 18">
                <a:extLst>
                  <a:ext uri="{FF2B5EF4-FFF2-40B4-BE49-F238E27FC236}">
                    <a16:creationId xmlns:a16="http://schemas.microsoft.com/office/drawing/2014/main" id="{A202285B-BBE6-4AD2-B246-7AF00CB9F079}"/>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4" name="object 19">
                <a:extLst>
                  <a:ext uri="{FF2B5EF4-FFF2-40B4-BE49-F238E27FC236}">
                    <a16:creationId xmlns:a16="http://schemas.microsoft.com/office/drawing/2014/main" id="{21607D89-F6B3-4E01-8B68-F6A3B61D1906}"/>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5" name="object 20">
                <a:extLst>
                  <a:ext uri="{FF2B5EF4-FFF2-40B4-BE49-F238E27FC236}">
                    <a16:creationId xmlns:a16="http://schemas.microsoft.com/office/drawing/2014/main" id="{352864E5-9D35-430C-8E31-3997AA305EB5}"/>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6" name="object 21">
                <a:extLst>
                  <a:ext uri="{FF2B5EF4-FFF2-40B4-BE49-F238E27FC236}">
                    <a16:creationId xmlns:a16="http://schemas.microsoft.com/office/drawing/2014/main" id="{017DF2DD-9CBB-4A07-825A-3F1A93BA9B53}"/>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7" name="object 22">
                <a:extLst>
                  <a:ext uri="{FF2B5EF4-FFF2-40B4-BE49-F238E27FC236}">
                    <a16:creationId xmlns:a16="http://schemas.microsoft.com/office/drawing/2014/main" id="{0CC6141D-56A3-40CB-852C-3B1647E18052}"/>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8" name="object 23">
                <a:extLst>
                  <a:ext uri="{FF2B5EF4-FFF2-40B4-BE49-F238E27FC236}">
                    <a16:creationId xmlns:a16="http://schemas.microsoft.com/office/drawing/2014/main" id="{1C516006-F05C-48EE-A821-B7B119D2FAC5}"/>
                  </a:ext>
                </a:extLst>
              </p:cNvPr>
              <p:cNvPicPr/>
              <p:nvPr/>
            </p:nvPicPr>
            <p:blipFill>
              <a:blip r:embed="rId4" cstate="print"/>
              <a:stretch>
                <a:fillRect/>
              </a:stretch>
            </p:blipFill>
            <p:spPr>
              <a:xfrm>
                <a:off x="12026795" y="575918"/>
                <a:ext cx="88216" cy="97080"/>
              </a:xfrm>
              <a:prstGeom prst="rect">
                <a:avLst/>
              </a:prstGeom>
            </p:spPr>
          </p:pic>
          <p:sp>
            <p:nvSpPr>
              <p:cNvPr id="29" name="object 24">
                <a:extLst>
                  <a:ext uri="{FF2B5EF4-FFF2-40B4-BE49-F238E27FC236}">
                    <a16:creationId xmlns:a16="http://schemas.microsoft.com/office/drawing/2014/main" id="{6CAA2245-704C-4335-ABE3-10879A8AD6FA}"/>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0" name="object 25">
                <a:extLst>
                  <a:ext uri="{FF2B5EF4-FFF2-40B4-BE49-F238E27FC236}">
                    <a16:creationId xmlns:a16="http://schemas.microsoft.com/office/drawing/2014/main" id="{FD26B1AE-5814-4BA6-B84E-AAEE5BD9DB1C}"/>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1" name="object 26">
                <a:extLst>
                  <a:ext uri="{FF2B5EF4-FFF2-40B4-BE49-F238E27FC236}">
                    <a16:creationId xmlns:a16="http://schemas.microsoft.com/office/drawing/2014/main" id="{FCA01632-D67B-43EB-8191-CB91AB7077CA}"/>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2" name="object 27">
                <a:extLst>
                  <a:ext uri="{FF2B5EF4-FFF2-40B4-BE49-F238E27FC236}">
                    <a16:creationId xmlns:a16="http://schemas.microsoft.com/office/drawing/2014/main" id="{4EC83B4E-9F75-4B3A-B3DC-073ED04B6675}"/>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3" name="object 28">
                <a:extLst>
                  <a:ext uri="{FF2B5EF4-FFF2-40B4-BE49-F238E27FC236}">
                    <a16:creationId xmlns:a16="http://schemas.microsoft.com/office/drawing/2014/main" id="{05516B0B-E311-4573-B61E-AE2E24CBA536}"/>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4" name="object 29">
                <a:extLst>
                  <a:ext uri="{FF2B5EF4-FFF2-40B4-BE49-F238E27FC236}">
                    <a16:creationId xmlns:a16="http://schemas.microsoft.com/office/drawing/2014/main" id="{75183667-472C-4DF6-B6C0-D117FC879D19}"/>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5" name="object 30">
                <a:extLst>
                  <a:ext uri="{FF2B5EF4-FFF2-40B4-BE49-F238E27FC236}">
                    <a16:creationId xmlns:a16="http://schemas.microsoft.com/office/drawing/2014/main" id="{595C4D94-8461-44E5-AE4F-2A86B0FDC3BE}"/>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6" name="object 31">
                <a:extLst>
                  <a:ext uri="{FF2B5EF4-FFF2-40B4-BE49-F238E27FC236}">
                    <a16:creationId xmlns:a16="http://schemas.microsoft.com/office/drawing/2014/main" id="{DC0F4DA4-C4A0-4B83-A8E6-29D4BE831940}"/>
                  </a:ext>
                </a:extLst>
              </p:cNvPr>
              <p:cNvPicPr/>
              <p:nvPr/>
            </p:nvPicPr>
            <p:blipFill>
              <a:blip r:embed="rId5" cstate="print"/>
              <a:stretch>
                <a:fillRect/>
              </a:stretch>
            </p:blipFill>
            <p:spPr>
              <a:xfrm>
                <a:off x="10546225" y="211835"/>
                <a:ext cx="139128" cy="139128"/>
              </a:xfrm>
              <a:prstGeom prst="rect">
                <a:avLst/>
              </a:prstGeom>
            </p:spPr>
          </p:pic>
          <p:pic>
            <p:nvPicPr>
              <p:cNvPr id="37" name="object 32">
                <a:extLst>
                  <a:ext uri="{FF2B5EF4-FFF2-40B4-BE49-F238E27FC236}">
                    <a16:creationId xmlns:a16="http://schemas.microsoft.com/office/drawing/2014/main" id="{E9E0D6DA-AB80-4129-94A7-780A883B8831}"/>
                  </a:ext>
                </a:extLst>
              </p:cNvPr>
              <p:cNvPicPr/>
              <p:nvPr/>
            </p:nvPicPr>
            <p:blipFill>
              <a:blip r:embed="rId6" cstate="print"/>
              <a:stretch>
                <a:fillRect/>
              </a:stretch>
            </p:blipFill>
            <p:spPr>
              <a:xfrm>
                <a:off x="9828669" y="360944"/>
                <a:ext cx="244449" cy="244449"/>
              </a:xfrm>
              <a:prstGeom prst="rect">
                <a:avLst/>
              </a:prstGeom>
            </p:spPr>
          </p:pic>
          <p:sp>
            <p:nvSpPr>
              <p:cNvPr id="38" name="object 33">
                <a:extLst>
                  <a:ext uri="{FF2B5EF4-FFF2-40B4-BE49-F238E27FC236}">
                    <a16:creationId xmlns:a16="http://schemas.microsoft.com/office/drawing/2014/main" id="{4E5B7719-0249-4F89-BAF9-11BD6236D170}"/>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39" name="object 34">
                <a:extLst>
                  <a:ext uri="{FF2B5EF4-FFF2-40B4-BE49-F238E27FC236}">
                    <a16:creationId xmlns:a16="http://schemas.microsoft.com/office/drawing/2014/main" id="{7920D605-BCEB-4EA4-9201-53080AD6036D}"/>
                  </a:ext>
                </a:extLst>
              </p:cNvPr>
              <p:cNvPicPr/>
              <p:nvPr/>
            </p:nvPicPr>
            <p:blipFill>
              <a:blip r:embed="rId7" cstate="print"/>
              <a:stretch>
                <a:fillRect/>
              </a:stretch>
            </p:blipFill>
            <p:spPr>
              <a:xfrm>
                <a:off x="9688294" y="622557"/>
                <a:ext cx="160297" cy="160395"/>
              </a:xfrm>
              <a:prstGeom prst="rect">
                <a:avLst/>
              </a:prstGeom>
            </p:spPr>
          </p:pic>
          <p:sp>
            <p:nvSpPr>
              <p:cNvPr id="40" name="object 35">
                <a:extLst>
                  <a:ext uri="{FF2B5EF4-FFF2-40B4-BE49-F238E27FC236}">
                    <a16:creationId xmlns:a16="http://schemas.microsoft.com/office/drawing/2014/main" id="{5578886A-56F8-4130-A438-BA5B56DD7456}"/>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1" name="object 36">
                <a:extLst>
                  <a:ext uri="{FF2B5EF4-FFF2-40B4-BE49-F238E27FC236}">
                    <a16:creationId xmlns:a16="http://schemas.microsoft.com/office/drawing/2014/main" id="{2D2112F1-E4A5-4407-8E0B-21FB37E73834}"/>
                  </a:ext>
                </a:extLst>
              </p:cNvPr>
              <p:cNvPicPr/>
              <p:nvPr/>
            </p:nvPicPr>
            <p:blipFill>
              <a:blip r:embed="rId8" cstate="print"/>
              <a:stretch>
                <a:fillRect/>
              </a:stretch>
            </p:blipFill>
            <p:spPr>
              <a:xfrm>
                <a:off x="9648025" y="373900"/>
                <a:ext cx="90690" cy="68618"/>
              </a:xfrm>
              <a:prstGeom prst="rect">
                <a:avLst/>
              </a:prstGeom>
            </p:spPr>
          </p:pic>
          <p:sp>
            <p:nvSpPr>
              <p:cNvPr id="42" name="object 37">
                <a:extLst>
                  <a:ext uri="{FF2B5EF4-FFF2-40B4-BE49-F238E27FC236}">
                    <a16:creationId xmlns:a16="http://schemas.microsoft.com/office/drawing/2014/main" id="{C8DFF0DE-F8DA-4741-94CC-0250B6FA67C2}"/>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3" name="object 38">
                <a:extLst>
                  <a:ext uri="{FF2B5EF4-FFF2-40B4-BE49-F238E27FC236}">
                    <a16:creationId xmlns:a16="http://schemas.microsoft.com/office/drawing/2014/main" id="{B2B3E6C1-2305-49B4-9428-D0E45EFE9180}"/>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4" name="object 39">
                <a:extLst>
                  <a:ext uri="{FF2B5EF4-FFF2-40B4-BE49-F238E27FC236}">
                    <a16:creationId xmlns:a16="http://schemas.microsoft.com/office/drawing/2014/main" id="{8D715779-42E1-488D-9001-D2B183A62343}"/>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5" name="object 40">
                <a:extLst>
                  <a:ext uri="{FF2B5EF4-FFF2-40B4-BE49-F238E27FC236}">
                    <a16:creationId xmlns:a16="http://schemas.microsoft.com/office/drawing/2014/main" id="{97AC0665-9973-4A2B-BBA2-9E8F64A8EFE9}"/>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6" name="object 41">
                <a:extLst>
                  <a:ext uri="{FF2B5EF4-FFF2-40B4-BE49-F238E27FC236}">
                    <a16:creationId xmlns:a16="http://schemas.microsoft.com/office/drawing/2014/main" id="{AEC4C247-A76A-4EF0-92FE-2D1D0A6D0CCB}"/>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7" name="object 42">
                <a:extLst>
                  <a:ext uri="{FF2B5EF4-FFF2-40B4-BE49-F238E27FC236}">
                    <a16:creationId xmlns:a16="http://schemas.microsoft.com/office/drawing/2014/main" id="{3E9BB733-AE97-492B-92C7-815C24BA7191}"/>
                  </a:ext>
                </a:extLst>
              </p:cNvPr>
              <p:cNvPicPr/>
              <p:nvPr/>
            </p:nvPicPr>
            <p:blipFill>
              <a:blip r:embed="rId9" cstate="print"/>
              <a:stretch>
                <a:fillRect/>
              </a:stretch>
            </p:blipFill>
            <p:spPr>
              <a:xfrm>
                <a:off x="10771367" y="253872"/>
                <a:ext cx="383006" cy="322630"/>
              </a:xfrm>
              <a:prstGeom prst="rect">
                <a:avLst/>
              </a:prstGeom>
            </p:spPr>
          </p:pic>
          <p:sp>
            <p:nvSpPr>
              <p:cNvPr id="48" name="object 43">
                <a:extLst>
                  <a:ext uri="{FF2B5EF4-FFF2-40B4-BE49-F238E27FC236}">
                    <a16:creationId xmlns:a16="http://schemas.microsoft.com/office/drawing/2014/main" id="{101618C6-A198-47A1-BB12-2ECF79C1D070}"/>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49" name="object 44">
                <a:extLst>
                  <a:ext uri="{FF2B5EF4-FFF2-40B4-BE49-F238E27FC236}">
                    <a16:creationId xmlns:a16="http://schemas.microsoft.com/office/drawing/2014/main" id="{27E1956A-7B4F-4387-9F91-2FC1E4DD7B48}"/>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0" name="object 45">
                <a:extLst>
                  <a:ext uri="{FF2B5EF4-FFF2-40B4-BE49-F238E27FC236}">
                    <a16:creationId xmlns:a16="http://schemas.microsoft.com/office/drawing/2014/main" id="{3008A555-1CBF-4A13-8992-948A9C2F085A}"/>
                  </a:ext>
                </a:extLst>
              </p:cNvPr>
              <p:cNvPicPr/>
              <p:nvPr/>
            </p:nvPicPr>
            <p:blipFill>
              <a:blip r:embed="rId10" cstate="print"/>
              <a:stretch>
                <a:fillRect/>
              </a:stretch>
            </p:blipFill>
            <p:spPr>
              <a:xfrm>
                <a:off x="10925962" y="472221"/>
                <a:ext cx="103212" cy="119964"/>
              </a:xfrm>
              <a:prstGeom prst="rect">
                <a:avLst/>
              </a:prstGeom>
            </p:spPr>
          </p:pic>
          <p:sp>
            <p:nvSpPr>
              <p:cNvPr id="51" name="object 46">
                <a:extLst>
                  <a:ext uri="{FF2B5EF4-FFF2-40B4-BE49-F238E27FC236}">
                    <a16:creationId xmlns:a16="http://schemas.microsoft.com/office/drawing/2014/main" id="{50DF6CCB-88BA-4DE0-AA0E-116C92DD174A}"/>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2" name="object 47">
                <a:extLst>
                  <a:ext uri="{FF2B5EF4-FFF2-40B4-BE49-F238E27FC236}">
                    <a16:creationId xmlns:a16="http://schemas.microsoft.com/office/drawing/2014/main" id="{AE3872FA-804F-44F1-8BDF-AB52571B3453}"/>
                  </a:ext>
                </a:extLst>
              </p:cNvPr>
              <p:cNvPicPr/>
              <p:nvPr/>
            </p:nvPicPr>
            <p:blipFill>
              <a:blip r:embed="rId11" cstate="print"/>
              <a:stretch>
                <a:fillRect/>
              </a:stretch>
            </p:blipFill>
            <p:spPr>
              <a:xfrm>
                <a:off x="194951" y="260619"/>
                <a:ext cx="582104" cy="494753"/>
              </a:xfrm>
              <a:prstGeom prst="rect">
                <a:avLst/>
              </a:prstGeom>
            </p:spPr>
          </p:pic>
          <p:pic>
            <p:nvPicPr>
              <p:cNvPr id="53" name="object 48">
                <a:extLst>
                  <a:ext uri="{FF2B5EF4-FFF2-40B4-BE49-F238E27FC236}">
                    <a16:creationId xmlns:a16="http://schemas.microsoft.com/office/drawing/2014/main" id="{23711967-D33C-4748-AEC0-528A3E6634CE}"/>
                  </a:ext>
                </a:extLst>
              </p:cNvPr>
              <p:cNvPicPr/>
              <p:nvPr/>
            </p:nvPicPr>
            <p:blipFill>
              <a:blip r:embed="rId12" cstate="print"/>
              <a:stretch>
                <a:fillRect/>
              </a:stretch>
            </p:blipFill>
            <p:spPr>
              <a:xfrm>
                <a:off x="186258" y="251942"/>
                <a:ext cx="599490" cy="512114"/>
              </a:xfrm>
              <a:prstGeom prst="rect">
                <a:avLst/>
              </a:prstGeom>
            </p:spPr>
          </p:pic>
        </p:grpSp>
      </p:grpSp>
      <p:cxnSp>
        <p:nvCxnSpPr>
          <p:cNvPr id="54" name="直線コネクタ 53">
            <a:extLst>
              <a:ext uri="{FF2B5EF4-FFF2-40B4-BE49-F238E27FC236}">
                <a16:creationId xmlns:a16="http://schemas.microsoft.com/office/drawing/2014/main" id="{5CD2F113-7D9E-494C-8A75-99ADAEB6B560}"/>
              </a:ext>
            </a:extLst>
          </p:cNvPr>
          <p:cNvCxnSpPr>
            <a:cxnSpLocks/>
          </p:cNvCxnSpPr>
          <p:nvPr/>
        </p:nvCxnSpPr>
        <p:spPr>
          <a:xfrm>
            <a:off x="1656000" y="2385487"/>
            <a:ext cx="7823657" cy="0"/>
          </a:xfrm>
          <a:prstGeom prst="line">
            <a:avLst/>
          </a:prstGeom>
          <a:ln w="222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5" name="直線コネクタ 54">
            <a:extLst>
              <a:ext uri="{FF2B5EF4-FFF2-40B4-BE49-F238E27FC236}">
                <a16:creationId xmlns:a16="http://schemas.microsoft.com/office/drawing/2014/main" id="{F4D153C6-D1D4-4D48-A21D-4A5D90723C9B}"/>
              </a:ext>
            </a:extLst>
          </p:cNvPr>
          <p:cNvCxnSpPr>
            <a:cxnSpLocks/>
          </p:cNvCxnSpPr>
          <p:nvPr/>
        </p:nvCxnSpPr>
        <p:spPr>
          <a:xfrm>
            <a:off x="1656000" y="3656570"/>
            <a:ext cx="8787133" cy="0"/>
          </a:xfrm>
          <a:prstGeom prst="line">
            <a:avLst/>
          </a:prstGeom>
          <a:ln w="222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6" name="直線コネクタ 55">
            <a:extLst>
              <a:ext uri="{FF2B5EF4-FFF2-40B4-BE49-F238E27FC236}">
                <a16:creationId xmlns:a16="http://schemas.microsoft.com/office/drawing/2014/main" id="{8F5B6BAA-2B19-4325-9D41-310FDFBC3153}"/>
              </a:ext>
            </a:extLst>
          </p:cNvPr>
          <p:cNvCxnSpPr>
            <a:cxnSpLocks/>
          </p:cNvCxnSpPr>
          <p:nvPr/>
        </p:nvCxnSpPr>
        <p:spPr>
          <a:xfrm>
            <a:off x="1656000" y="4947108"/>
            <a:ext cx="8406098" cy="0"/>
          </a:xfrm>
          <a:prstGeom prst="line">
            <a:avLst/>
          </a:prstGeom>
          <a:ln w="222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7" name="直線コネクタ 56">
            <a:extLst>
              <a:ext uri="{FF2B5EF4-FFF2-40B4-BE49-F238E27FC236}">
                <a16:creationId xmlns:a16="http://schemas.microsoft.com/office/drawing/2014/main" id="{373D55C2-A5D5-4964-8FED-469936B37D6A}"/>
              </a:ext>
            </a:extLst>
          </p:cNvPr>
          <p:cNvCxnSpPr>
            <a:cxnSpLocks/>
          </p:cNvCxnSpPr>
          <p:nvPr/>
        </p:nvCxnSpPr>
        <p:spPr>
          <a:xfrm>
            <a:off x="1656000" y="6208464"/>
            <a:ext cx="7176715" cy="0"/>
          </a:xfrm>
          <a:prstGeom prst="line">
            <a:avLst/>
          </a:prstGeom>
          <a:ln w="22225">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88373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3D3884-003F-3718-F401-6B55CAE9D481}"/>
            </a:ext>
          </a:extLst>
        </p:cNvPr>
        <p:cNvGrpSpPr/>
        <p:nvPr/>
      </p:nvGrpSpPr>
      <p:grpSpPr>
        <a:xfrm>
          <a:off x="0" y="0"/>
          <a:ext cx="0" cy="0"/>
          <a:chOff x="0" y="0"/>
          <a:chExt cx="0" cy="0"/>
        </a:xfrm>
      </p:grpSpPr>
      <p:graphicFrame>
        <p:nvGraphicFramePr>
          <p:cNvPr id="5" name="表 4">
            <a:extLst>
              <a:ext uri="{FF2B5EF4-FFF2-40B4-BE49-F238E27FC236}">
                <a16:creationId xmlns:a16="http://schemas.microsoft.com/office/drawing/2014/main" id="{468FF8A4-847D-DE70-126C-EA0596AD36FA}"/>
              </a:ext>
            </a:extLst>
          </p:cNvPr>
          <p:cNvGraphicFramePr>
            <a:graphicFrameLocks noGrp="1"/>
          </p:cNvGraphicFramePr>
          <p:nvPr>
            <p:extLst>
              <p:ext uri="{D42A27DB-BD31-4B8C-83A1-F6EECF244321}">
                <p14:modId xmlns:p14="http://schemas.microsoft.com/office/powerpoint/2010/main" val="3478294171"/>
              </p:ext>
            </p:extLst>
          </p:nvPr>
        </p:nvGraphicFramePr>
        <p:xfrm>
          <a:off x="1176637" y="2114250"/>
          <a:ext cx="2520000" cy="3671999"/>
        </p:xfrm>
        <a:graphic>
          <a:graphicData uri="http://schemas.openxmlformats.org/drawingml/2006/table">
            <a:tbl>
              <a:tblPr firstRow="1" bandRow="1">
                <a:tableStyleId>{5C22544A-7EE6-4342-B048-85BDC9FD1C3A}</a:tableStyleId>
              </a:tblPr>
              <a:tblGrid>
                <a:gridCol w="2520000">
                  <a:extLst>
                    <a:ext uri="{9D8B030D-6E8A-4147-A177-3AD203B41FA5}">
                      <a16:colId xmlns:a16="http://schemas.microsoft.com/office/drawing/2014/main" val="3317883889"/>
                    </a:ext>
                  </a:extLst>
                </a:gridCol>
              </a:tblGrid>
              <a:tr h="478955">
                <a:tc>
                  <a:txBody>
                    <a:bodyPr/>
                    <a:lstStyle/>
                    <a:p>
                      <a:pPr algn="ctr">
                        <a:lnSpc>
                          <a:spcPts val="2600"/>
                        </a:lnSpc>
                      </a:pPr>
                      <a:r>
                        <a:rPr kumimoji="1" lang="ja-JP" altLang="en-US" sz="2200" b="0" dirty="0">
                          <a:solidFill>
                            <a:schemeClr val="tx1"/>
                          </a:solidFill>
                          <a:latin typeface="HGPｺﾞｼｯｸE" panose="020B0900000000000000" pitchFamily="50" charset="-128"/>
                          <a:ea typeface="HGPｺﾞｼｯｸE" panose="020B0900000000000000" pitchFamily="50" charset="-128"/>
                        </a:rPr>
                        <a:t>悪い例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59862032"/>
                  </a:ext>
                </a:extLst>
              </a:tr>
              <a:tr h="798261">
                <a:tc>
                  <a:txBody>
                    <a:bodyPr/>
                    <a:lstStyle/>
                    <a:p>
                      <a:pPr algn="l">
                        <a:lnSpc>
                          <a:spcPts val="2500"/>
                        </a:lnSpc>
                      </a:pP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説明して</a:t>
                      </a:r>
                    </a:p>
                  </a:txBody>
                  <a:tcPr marL="108000" marR="10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35471368"/>
                  </a:ext>
                </a:extLst>
              </a:tr>
              <a:tr h="798261">
                <a:tc>
                  <a:txBody>
                    <a:bodyPr/>
                    <a:lstStyle/>
                    <a:p>
                      <a:pPr algn="l">
                        <a:lnSpc>
                          <a:spcPts val="2500"/>
                        </a:lnSpc>
                      </a:pP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要約して</a:t>
                      </a:r>
                    </a:p>
                  </a:txBody>
                  <a:tcPr marL="108000" marR="10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96597040"/>
                  </a:ext>
                </a:extLst>
              </a:tr>
              <a:tr h="798261">
                <a:tc>
                  <a:txBody>
                    <a:bodyPr/>
                    <a:lstStyle/>
                    <a:p>
                      <a:pPr algn="l">
                        <a:lnSpc>
                          <a:spcPts val="2500"/>
                        </a:lnSpc>
                      </a:pP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いい感じにして</a:t>
                      </a:r>
                    </a:p>
                  </a:txBody>
                  <a:tcPr marL="108000" marR="10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32754785"/>
                  </a:ext>
                </a:extLst>
              </a:tr>
              <a:tr h="798261">
                <a:tc>
                  <a:txBody>
                    <a:bodyPr/>
                    <a:lstStyle/>
                    <a:p>
                      <a:pPr algn="l">
                        <a:lnSpc>
                          <a:spcPts val="2500"/>
                        </a:lnSpc>
                      </a:pP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まとめて</a:t>
                      </a:r>
                    </a:p>
                  </a:txBody>
                  <a:tcPr marL="108000" marR="10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31630538"/>
                  </a:ext>
                </a:extLst>
              </a:tr>
            </a:tbl>
          </a:graphicData>
        </a:graphic>
      </p:graphicFrame>
      <p:graphicFrame>
        <p:nvGraphicFramePr>
          <p:cNvPr id="6" name="表 5">
            <a:extLst>
              <a:ext uri="{FF2B5EF4-FFF2-40B4-BE49-F238E27FC236}">
                <a16:creationId xmlns:a16="http://schemas.microsoft.com/office/drawing/2014/main" id="{ED8E4658-BF0C-2764-E38C-43B773F1C15B}"/>
              </a:ext>
            </a:extLst>
          </p:cNvPr>
          <p:cNvGraphicFramePr>
            <a:graphicFrameLocks noGrp="1"/>
          </p:cNvGraphicFramePr>
          <p:nvPr>
            <p:extLst>
              <p:ext uri="{D42A27DB-BD31-4B8C-83A1-F6EECF244321}">
                <p14:modId xmlns:p14="http://schemas.microsoft.com/office/powerpoint/2010/main" val="3641095539"/>
              </p:ext>
            </p:extLst>
          </p:nvPr>
        </p:nvGraphicFramePr>
        <p:xfrm>
          <a:off x="5592068" y="2114250"/>
          <a:ext cx="5580000" cy="3672000"/>
        </p:xfrm>
        <a:graphic>
          <a:graphicData uri="http://schemas.openxmlformats.org/drawingml/2006/table">
            <a:tbl>
              <a:tblPr firstRow="1" bandRow="1">
                <a:tableStyleId>{5C22544A-7EE6-4342-B048-85BDC9FD1C3A}</a:tableStyleId>
              </a:tblPr>
              <a:tblGrid>
                <a:gridCol w="5580000">
                  <a:extLst>
                    <a:ext uri="{9D8B030D-6E8A-4147-A177-3AD203B41FA5}">
                      <a16:colId xmlns:a16="http://schemas.microsoft.com/office/drawing/2014/main" val="3317883889"/>
                    </a:ext>
                  </a:extLst>
                </a:gridCol>
              </a:tblGrid>
              <a:tr h="478952">
                <a:tc>
                  <a:txBody>
                    <a:bodyPr/>
                    <a:lstStyle/>
                    <a:p>
                      <a:pPr algn="ctr">
                        <a:lnSpc>
                          <a:spcPts val="2600"/>
                        </a:lnSpc>
                      </a:pPr>
                      <a:r>
                        <a:rPr kumimoji="1" lang="ja-JP" altLang="en-US" sz="2200" b="0" dirty="0">
                          <a:solidFill>
                            <a:schemeClr val="tx1"/>
                          </a:solidFill>
                          <a:latin typeface="HGPｺﾞｼｯｸE" panose="020B0900000000000000" pitchFamily="50" charset="-128"/>
                          <a:ea typeface="HGPｺﾞｼｯｸE" panose="020B0900000000000000" pitchFamily="50" charset="-128"/>
                        </a:rPr>
                        <a:t>良い例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59862032"/>
                  </a:ext>
                </a:extLst>
              </a:tr>
              <a:tr h="798262">
                <a:tc>
                  <a:txBody>
                    <a:bodyPr/>
                    <a:lstStyle/>
                    <a:p>
                      <a:pPr algn="l">
                        <a:lnSpc>
                          <a:spcPts val="2500"/>
                        </a:lnSpc>
                      </a:pP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高校生にもわかるように、簡単に説明して</a:t>
                      </a:r>
                    </a:p>
                  </a:txBody>
                  <a:tcPr marL="108000" marR="10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35471368"/>
                  </a:ext>
                </a:extLst>
              </a:tr>
              <a:tr h="798262">
                <a:tc>
                  <a:txBody>
                    <a:bodyPr/>
                    <a:lstStyle/>
                    <a:p>
                      <a:pPr algn="l">
                        <a:lnSpc>
                          <a:spcPts val="2500"/>
                        </a:lnSpc>
                      </a:pPr>
                      <a:r>
                        <a:rPr kumimoji="1" lang="ja-JP" altLang="en-US" sz="2000" spc="100" baseline="0" dirty="0">
                          <a:solidFill>
                            <a:schemeClr val="tx1"/>
                          </a:solidFill>
                          <a:latin typeface="HG丸ｺﾞｼｯｸM-PRO" panose="020F0600000000000000" pitchFamily="50" charset="-128"/>
                          <a:ea typeface="HG丸ｺﾞｼｯｸM-PRO" panose="020F0600000000000000" pitchFamily="50" charset="-128"/>
                        </a:rPr>
                        <a:t>職員研修のスライドに使うので、専門用語を</a:t>
                      </a: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減らして要約して</a:t>
                      </a:r>
                    </a:p>
                  </a:txBody>
                  <a:tcPr marL="108000" marR="10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96597040"/>
                  </a:ext>
                </a:extLst>
              </a:tr>
              <a:tr h="798262">
                <a:tc>
                  <a:txBody>
                    <a:bodyPr/>
                    <a:lstStyle/>
                    <a:p>
                      <a:pPr algn="l">
                        <a:lnSpc>
                          <a:spcPts val="2500"/>
                        </a:lnSpc>
                      </a:pP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プレゼン資料に使うので、自然でわかりやすい表現に直して</a:t>
                      </a:r>
                    </a:p>
                  </a:txBody>
                  <a:tcPr marL="108000" marR="10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32754785"/>
                  </a:ext>
                </a:extLst>
              </a:tr>
              <a:tr h="798262">
                <a:tc>
                  <a:txBody>
                    <a:bodyPr/>
                    <a:lstStyle/>
                    <a:p>
                      <a:pPr algn="l">
                        <a:lnSpc>
                          <a:spcPts val="2500"/>
                        </a:lnSpc>
                      </a:pPr>
                      <a:r>
                        <a:rPr kumimoji="1" lang="en-US" altLang="ja-JP" sz="2000" dirty="0">
                          <a:solidFill>
                            <a:schemeClr val="tx1"/>
                          </a:solidFill>
                          <a:latin typeface="HG丸ｺﾞｼｯｸM-PRO" panose="020F0600000000000000" pitchFamily="50" charset="-128"/>
                          <a:ea typeface="HG丸ｺﾞｼｯｸM-PRO" panose="020F0600000000000000" pitchFamily="50" charset="-128"/>
                        </a:rPr>
                        <a:t>100</a:t>
                      </a: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字以内でポイントを３つにまとめて</a:t>
                      </a:r>
                    </a:p>
                  </a:txBody>
                  <a:tcPr marL="108000" marR="10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31630538"/>
                  </a:ext>
                </a:extLst>
              </a:tr>
            </a:tbl>
          </a:graphicData>
        </a:graphic>
      </p:graphicFrame>
      <p:sp>
        <p:nvSpPr>
          <p:cNvPr id="7" name="矢印: 右 6">
            <a:extLst>
              <a:ext uri="{FF2B5EF4-FFF2-40B4-BE49-F238E27FC236}">
                <a16:creationId xmlns:a16="http://schemas.microsoft.com/office/drawing/2014/main" id="{2D3E1AD9-FE81-17A3-9AE7-C0B33EABFF52}"/>
              </a:ext>
            </a:extLst>
          </p:cNvPr>
          <p:cNvSpPr/>
          <p:nvPr/>
        </p:nvSpPr>
        <p:spPr>
          <a:xfrm>
            <a:off x="4198647" y="2956547"/>
            <a:ext cx="985195" cy="1927969"/>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028F0FAA-3FC4-CE28-2262-E322266D3ACA}"/>
              </a:ext>
            </a:extLst>
          </p:cNvPr>
          <p:cNvSpPr txBox="1"/>
          <p:nvPr/>
        </p:nvSpPr>
        <p:spPr>
          <a:xfrm>
            <a:off x="732504" y="5961005"/>
            <a:ext cx="10726992" cy="446276"/>
          </a:xfrm>
          <a:prstGeom prst="rect">
            <a:avLst/>
          </a:prstGeom>
          <a:noFill/>
        </p:spPr>
        <p:txBody>
          <a:bodyPr wrap="square" rtlCol="0">
            <a:spAutoFit/>
          </a:bodyPr>
          <a:lstStyle/>
          <a:p>
            <a:r>
              <a:rPr lang="ja-JP" altLang="en-US" sz="2300" dirty="0">
                <a:solidFill>
                  <a:srgbClr val="FF0000"/>
                </a:solidFill>
                <a:latin typeface="HG丸ｺﾞｼｯｸM-PRO" panose="020F0600000000000000" pitchFamily="50" charset="-128"/>
                <a:ea typeface="HG丸ｺﾞｼｯｸM-PRO" panose="020F0600000000000000" pitchFamily="50" charset="-128"/>
              </a:rPr>
              <a:t>良いプロンプトほど「</a:t>
            </a:r>
            <a:r>
              <a:rPr lang="en-US" altLang="ja-JP" sz="2300" dirty="0">
                <a:solidFill>
                  <a:srgbClr val="FF0000"/>
                </a:solidFill>
                <a:latin typeface="HG丸ｺﾞｼｯｸM-PRO" panose="020F0600000000000000" pitchFamily="50" charset="-128"/>
                <a:ea typeface="HG丸ｺﾞｼｯｸM-PRO" panose="020F0600000000000000" pitchFamily="50" charset="-128"/>
              </a:rPr>
              <a:t>Mission</a:t>
            </a:r>
            <a:r>
              <a:rPr lang="ja-JP" altLang="en-US" sz="2300" dirty="0">
                <a:solidFill>
                  <a:srgbClr val="FF0000"/>
                </a:solidFill>
                <a:latin typeface="HG丸ｺﾞｼｯｸM-PRO" panose="020F0600000000000000" pitchFamily="50" charset="-128"/>
                <a:ea typeface="HG丸ｺﾞｼｯｸM-PRO" panose="020F0600000000000000" pitchFamily="50" charset="-128"/>
              </a:rPr>
              <a:t>・</a:t>
            </a:r>
            <a:r>
              <a:rPr lang="en-US" altLang="ja-JP" sz="2300" dirty="0">
                <a:solidFill>
                  <a:srgbClr val="FF0000"/>
                </a:solidFill>
                <a:latin typeface="HG丸ｺﾞｼｯｸM-PRO" panose="020F0600000000000000" pitchFamily="50" charset="-128"/>
                <a:ea typeface="HG丸ｺﾞｼｯｸM-PRO" panose="020F0600000000000000" pitchFamily="50" charset="-128"/>
              </a:rPr>
              <a:t>Context</a:t>
            </a:r>
            <a:r>
              <a:rPr lang="ja-JP" altLang="en-US" sz="2300" dirty="0">
                <a:solidFill>
                  <a:srgbClr val="FF0000"/>
                </a:solidFill>
                <a:latin typeface="HG丸ｺﾞｼｯｸM-PRO" panose="020F0600000000000000" pitchFamily="50" charset="-128"/>
                <a:ea typeface="HG丸ｺﾞｼｯｸM-PRO" panose="020F0600000000000000" pitchFamily="50" charset="-128"/>
              </a:rPr>
              <a:t>・</a:t>
            </a:r>
            <a:r>
              <a:rPr lang="en-US" altLang="ja-JP" sz="2300" dirty="0">
                <a:solidFill>
                  <a:srgbClr val="FF0000"/>
                </a:solidFill>
                <a:latin typeface="HG丸ｺﾞｼｯｸM-PRO" panose="020F0600000000000000" pitchFamily="50" charset="-128"/>
                <a:ea typeface="HG丸ｺﾞｼｯｸM-PRO" panose="020F0600000000000000" pitchFamily="50" charset="-128"/>
              </a:rPr>
              <a:t>Input</a:t>
            </a:r>
            <a:r>
              <a:rPr lang="ja-JP" altLang="en-US" sz="2300" dirty="0">
                <a:solidFill>
                  <a:srgbClr val="FF0000"/>
                </a:solidFill>
                <a:latin typeface="HG丸ｺﾞｼｯｸM-PRO" panose="020F0600000000000000" pitchFamily="50" charset="-128"/>
                <a:ea typeface="HG丸ｺﾞｼｯｸM-PRO" panose="020F0600000000000000" pitchFamily="50" charset="-128"/>
              </a:rPr>
              <a:t>・</a:t>
            </a:r>
            <a:r>
              <a:rPr lang="en-US" altLang="ja-JP" sz="2300" dirty="0">
                <a:solidFill>
                  <a:srgbClr val="FF0000"/>
                </a:solidFill>
                <a:latin typeface="HG丸ｺﾞｼｯｸM-PRO" panose="020F0600000000000000" pitchFamily="50" charset="-128"/>
                <a:ea typeface="HG丸ｺﾞｼｯｸM-PRO" panose="020F0600000000000000" pitchFamily="50" charset="-128"/>
              </a:rPr>
              <a:t>Output</a:t>
            </a:r>
            <a:r>
              <a:rPr lang="ja-JP" altLang="en-US" sz="2300" dirty="0">
                <a:solidFill>
                  <a:srgbClr val="FF0000"/>
                </a:solidFill>
                <a:latin typeface="HG丸ｺﾞｼｯｸM-PRO" panose="020F0600000000000000" pitchFamily="50" charset="-128"/>
                <a:ea typeface="HG丸ｺﾞｼｯｸM-PRO" panose="020F0600000000000000" pitchFamily="50" charset="-128"/>
              </a:rPr>
              <a:t>」がそろっています。</a:t>
            </a:r>
            <a:endParaRPr lang="en-US" altLang="ja-JP" sz="2300" dirty="0">
              <a:solidFill>
                <a:srgbClr val="FF0000"/>
              </a:solidFill>
              <a:latin typeface="HG丸ｺﾞｼｯｸM-PRO" panose="020F0600000000000000" pitchFamily="50" charset="-128"/>
              <a:ea typeface="HG丸ｺﾞｼｯｸM-PRO" panose="020F0600000000000000" pitchFamily="50" charset="-128"/>
            </a:endParaRPr>
          </a:p>
        </p:txBody>
      </p:sp>
      <p:grpSp>
        <p:nvGrpSpPr>
          <p:cNvPr id="9" name="グループ化 8">
            <a:extLst>
              <a:ext uri="{FF2B5EF4-FFF2-40B4-BE49-F238E27FC236}">
                <a16:creationId xmlns:a16="http://schemas.microsoft.com/office/drawing/2014/main" id="{27C544F4-AD19-4F4E-B02C-9D69429FC1B4}"/>
              </a:ext>
            </a:extLst>
          </p:cNvPr>
          <p:cNvGrpSpPr/>
          <p:nvPr/>
        </p:nvGrpSpPr>
        <p:grpSpPr>
          <a:xfrm>
            <a:off x="819372" y="1260000"/>
            <a:ext cx="10553255" cy="523220"/>
            <a:chOff x="819372" y="1259331"/>
            <a:chExt cx="10553255" cy="523220"/>
          </a:xfrm>
        </p:grpSpPr>
        <p:sp>
          <p:nvSpPr>
            <p:cNvPr id="11" name="テキスト ボックス 10">
              <a:extLst>
                <a:ext uri="{FF2B5EF4-FFF2-40B4-BE49-F238E27FC236}">
                  <a16:creationId xmlns:a16="http://schemas.microsoft.com/office/drawing/2014/main" id="{5D857BA5-DCF8-4A8D-BB48-D753D46B479F}"/>
                </a:ext>
              </a:extLst>
            </p:cNvPr>
            <p:cNvSpPr txBox="1"/>
            <p:nvPr/>
          </p:nvSpPr>
          <p:spPr>
            <a:xfrm>
              <a:off x="819372" y="1259331"/>
              <a:ext cx="10553255" cy="523220"/>
            </a:xfrm>
            <a:prstGeom prst="rect">
              <a:avLst/>
            </a:prstGeom>
            <a:noFill/>
          </p:spPr>
          <p:txBody>
            <a:bodyPr wrap="square" rtlCol="0">
              <a:spAutoFit/>
            </a:bodyPr>
            <a:lstStyle/>
            <a:p>
              <a:pPr>
                <a:spcAft>
                  <a:spcPts val="14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悪いプロンプト／良いプロンプト（一例）</a:t>
              </a:r>
            </a:p>
          </p:txBody>
        </p:sp>
        <p:cxnSp>
          <p:nvCxnSpPr>
            <p:cNvPr id="12" name="直線コネクタ 11">
              <a:extLst>
                <a:ext uri="{FF2B5EF4-FFF2-40B4-BE49-F238E27FC236}">
                  <a16:creationId xmlns:a16="http://schemas.microsoft.com/office/drawing/2014/main" id="{AF6E394F-2D83-42AB-B3F5-50DB807CFA76}"/>
                </a:ext>
              </a:extLst>
            </p:cNvPr>
            <p:cNvCxnSpPr>
              <a:cxnSpLocks/>
            </p:cNvCxnSpPr>
            <p:nvPr/>
          </p:nvCxnSpPr>
          <p:spPr>
            <a:xfrm>
              <a:off x="923109" y="1760076"/>
              <a:ext cx="6105012"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13" name="グループ化 12">
            <a:extLst>
              <a:ext uri="{FF2B5EF4-FFF2-40B4-BE49-F238E27FC236}">
                <a16:creationId xmlns:a16="http://schemas.microsoft.com/office/drawing/2014/main" id="{DD529D2D-56B7-40F8-907A-F82F075B8C3F}"/>
              </a:ext>
            </a:extLst>
          </p:cNvPr>
          <p:cNvGrpSpPr/>
          <p:nvPr/>
        </p:nvGrpSpPr>
        <p:grpSpPr>
          <a:xfrm>
            <a:off x="0" y="-47041"/>
            <a:ext cx="12192001" cy="6905041"/>
            <a:chOff x="0" y="-47041"/>
            <a:chExt cx="12192001" cy="6905041"/>
          </a:xfrm>
        </p:grpSpPr>
        <p:pic>
          <p:nvPicPr>
            <p:cNvPr id="14" name="object 3">
              <a:extLst>
                <a:ext uri="{FF2B5EF4-FFF2-40B4-BE49-F238E27FC236}">
                  <a16:creationId xmlns:a16="http://schemas.microsoft.com/office/drawing/2014/main" id="{4B58DF9B-834B-466C-B919-9678FA7F1E49}"/>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5" name="正方形/長方形 14">
              <a:extLst>
                <a:ext uri="{FF2B5EF4-FFF2-40B4-BE49-F238E27FC236}">
                  <a16:creationId xmlns:a16="http://schemas.microsoft.com/office/drawing/2014/main" id="{28645AD3-DA30-48CE-A4FF-DA89EFF7EDE1}"/>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プロンプト比較</a:t>
              </a:r>
            </a:p>
          </p:txBody>
        </p:sp>
        <p:pic>
          <p:nvPicPr>
            <p:cNvPr id="16" name="object 3">
              <a:extLst>
                <a:ext uri="{FF2B5EF4-FFF2-40B4-BE49-F238E27FC236}">
                  <a16:creationId xmlns:a16="http://schemas.microsoft.com/office/drawing/2014/main" id="{573381BB-630D-4A98-A2A5-BCA8C058C79F}"/>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7" name="object 6">
              <a:extLst>
                <a:ext uri="{FF2B5EF4-FFF2-40B4-BE49-F238E27FC236}">
                  <a16:creationId xmlns:a16="http://schemas.microsoft.com/office/drawing/2014/main" id="{B57D58B4-FAA9-4613-AC64-BCC33C6187FD}"/>
                </a:ext>
              </a:extLst>
            </p:cNvPr>
            <p:cNvGrpSpPr/>
            <p:nvPr/>
          </p:nvGrpSpPr>
          <p:grpSpPr>
            <a:xfrm>
              <a:off x="131445" y="203359"/>
              <a:ext cx="11929110" cy="657225"/>
              <a:chOff x="186258" y="210936"/>
              <a:chExt cx="11929110" cy="657225"/>
            </a:xfrm>
          </p:grpSpPr>
          <p:sp>
            <p:nvSpPr>
              <p:cNvPr id="18" name="object 7">
                <a:extLst>
                  <a:ext uri="{FF2B5EF4-FFF2-40B4-BE49-F238E27FC236}">
                    <a16:creationId xmlns:a16="http://schemas.microsoft.com/office/drawing/2014/main" id="{A33E8EAC-5C04-4D8B-A5E1-3853BD9ED797}"/>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9" name="object 8">
                <a:extLst>
                  <a:ext uri="{FF2B5EF4-FFF2-40B4-BE49-F238E27FC236}">
                    <a16:creationId xmlns:a16="http://schemas.microsoft.com/office/drawing/2014/main" id="{CA1E9ABE-F72A-4D5C-86BB-3AB080AF8AA0}"/>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20" name="object 9">
                <a:extLst>
                  <a:ext uri="{FF2B5EF4-FFF2-40B4-BE49-F238E27FC236}">
                    <a16:creationId xmlns:a16="http://schemas.microsoft.com/office/drawing/2014/main" id="{181898A8-06C9-4030-B5CD-30215BD11D90}"/>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21" name="object 10">
                <a:extLst>
                  <a:ext uri="{FF2B5EF4-FFF2-40B4-BE49-F238E27FC236}">
                    <a16:creationId xmlns:a16="http://schemas.microsoft.com/office/drawing/2014/main" id="{9AC684B9-564B-4548-BEE4-FC03D2491A8A}"/>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22" name="object 11">
                <a:extLst>
                  <a:ext uri="{FF2B5EF4-FFF2-40B4-BE49-F238E27FC236}">
                    <a16:creationId xmlns:a16="http://schemas.microsoft.com/office/drawing/2014/main" id="{392FDE77-E29F-4699-A1D6-722487EF75DD}"/>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3" name="object 12">
                <a:extLst>
                  <a:ext uri="{FF2B5EF4-FFF2-40B4-BE49-F238E27FC236}">
                    <a16:creationId xmlns:a16="http://schemas.microsoft.com/office/drawing/2014/main" id="{6F7287D0-E2D8-4259-ABC3-B7B840E3AE33}"/>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24" name="object 13">
                <a:extLst>
                  <a:ext uri="{FF2B5EF4-FFF2-40B4-BE49-F238E27FC236}">
                    <a16:creationId xmlns:a16="http://schemas.microsoft.com/office/drawing/2014/main" id="{A7887539-BFC6-44CD-9970-505A5F698A73}"/>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5" name="object 14">
                <a:extLst>
                  <a:ext uri="{FF2B5EF4-FFF2-40B4-BE49-F238E27FC236}">
                    <a16:creationId xmlns:a16="http://schemas.microsoft.com/office/drawing/2014/main" id="{CA1DE309-8314-481E-B2FA-A5EB075C4583}"/>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6" name="object 15">
                <a:extLst>
                  <a:ext uri="{FF2B5EF4-FFF2-40B4-BE49-F238E27FC236}">
                    <a16:creationId xmlns:a16="http://schemas.microsoft.com/office/drawing/2014/main" id="{765EBF27-8DA3-4EA3-BABB-F9B158CD4CB1}"/>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7" name="object 16">
                <a:extLst>
                  <a:ext uri="{FF2B5EF4-FFF2-40B4-BE49-F238E27FC236}">
                    <a16:creationId xmlns:a16="http://schemas.microsoft.com/office/drawing/2014/main" id="{A58CC13D-7C9F-47D9-87F1-7FEA8054E674}"/>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8" name="object 17">
                <a:extLst>
                  <a:ext uri="{FF2B5EF4-FFF2-40B4-BE49-F238E27FC236}">
                    <a16:creationId xmlns:a16="http://schemas.microsoft.com/office/drawing/2014/main" id="{5BE5CBFB-6BCF-4318-926A-11B34353215C}"/>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9" name="object 18">
                <a:extLst>
                  <a:ext uri="{FF2B5EF4-FFF2-40B4-BE49-F238E27FC236}">
                    <a16:creationId xmlns:a16="http://schemas.microsoft.com/office/drawing/2014/main" id="{A13962DC-70DB-4FD9-B31F-F00BA50014C3}"/>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0" name="object 19">
                <a:extLst>
                  <a:ext uri="{FF2B5EF4-FFF2-40B4-BE49-F238E27FC236}">
                    <a16:creationId xmlns:a16="http://schemas.microsoft.com/office/drawing/2014/main" id="{3F101E28-1C11-43A7-932C-E1CD7E630953}"/>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31" name="object 20">
                <a:extLst>
                  <a:ext uri="{FF2B5EF4-FFF2-40B4-BE49-F238E27FC236}">
                    <a16:creationId xmlns:a16="http://schemas.microsoft.com/office/drawing/2014/main" id="{02245AE2-4A55-40C9-A20C-2B2A22E27A13}"/>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32" name="object 21">
                <a:extLst>
                  <a:ext uri="{FF2B5EF4-FFF2-40B4-BE49-F238E27FC236}">
                    <a16:creationId xmlns:a16="http://schemas.microsoft.com/office/drawing/2014/main" id="{8AD38DA2-D6AC-478B-8F8A-58E520C93E97}"/>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3" name="object 22">
                <a:extLst>
                  <a:ext uri="{FF2B5EF4-FFF2-40B4-BE49-F238E27FC236}">
                    <a16:creationId xmlns:a16="http://schemas.microsoft.com/office/drawing/2014/main" id="{99885A98-B636-4D25-B2D9-03B24BF8595E}"/>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34" name="object 23">
                <a:extLst>
                  <a:ext uri="{FF2B5EF4-FFF2-40B4-BE49-F238E27FC236}">
                    <a16:creationId xmlns:a16="http://schemas.microsoft.com/office/drawing/2014/main" id="{4F4665C7-ED0A-40A7-8C7C-B901A852FE12}"/>
                  </a:ext>
                </a:extLst>
              </p:cNvPr>
              <p:cNvPicPr/>
              <p:nvPr/>
            </p:nvPicPr>
            <p:blipFill>
              <a:blip r:embed="rId4" cstate="print"/>
              <a:stretch>
                <a:fillRect/>
              </a:stretch>
            </p:blipFill>
            <p:spPr>
              <a:xfrm>
                <a:off x="12026795" y="575918"/>
                <a:ext cx="88216" cy="97080"/>
              </a:xfrm>
              <a:prstGeom prst="rect">
                <a:avLst/>
              </a:prstGeom>
            </p:spPr>
          </p:pic>
          <p:sp>
            <p:nvSpPr>
              <p:cNvPr id="35" name="object 24">
                <a:extLst>
                  <a:ext uri="{FF2B5EF4-FFF2-40B4-BE49-F238E27FC236}">
                    <a16:creationId xmlns:a16="http://schemas.microsoft.com/office/drawing/2014/main" id="{4EC40C4B-27D5-4579-8CA0-3CA808ABC693}"/>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6" name="object 25">
                <a:extLst>
                  <a:ext uri="{FF2B5EF4-FFF2-40B4-BE49-F238E27FC236}">
                    <a16:creationId xmlns:a16="http://schemas.microsoft.com/office/drawing/2014/main" id="{4AA9510D-A58B-47EE-9B6B-D6F57AE88F10}"/>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7" name="object 26">
                <a:extLst>
                  <a:ext uri="{FF2B5EF4-FFF2-40B4-BE49-F238E27FC236}">
                    <a16:creationId xmlns:a16="http://schemas.microsoft.com/office/drawing/2014/main" id="{58F3FEA5-2013-498D-842F-12D6B1819258}"/>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8" name="object 27">
                <a:extLst>
                  <a:ext uri="{FF2B5EF4-FFF2-40B4-BE49-F238E27FC236}">
                    <a16:creationId xmlns:a16="http://schemas.microsoft.com/office/drawing/2014/main" id="{C538A504-82D6-4FDE-B2E2-09A4734BF179}"/>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9" name="object 28">
                <a:extLst>
                  <a:ext uri="{FF2B5EF4-FFF2-40B4-BE49-F238E27FC236}">
                    <a16:creationId xmlns:a16="http://schemas.microsoft.com/office/drawing/2014/main" id="{8F12CA01-33A9-4123-B7BC-7A7BDCD3CDE0}"/>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40" name="object 29">
                <a:extLst>
                  <a:ext uri="{FF2B5EF4-FFF2-40B4-BE49-F238E27FC236}">
                    <a16:creationId xmlns:a16="http://schemas.microsoft.com/office/drawing/2014/main" id="{4FC8DB95-E8DC-41B0-B5B7-93BE90B3AE99}"/>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41" name="object 30">
                <a:extLst>
                  <a:ext uri="{FF2B5EF4-FFF2-40B4-BE49-F238E27FC236}">
                    <a16:creationId xmlns:a16="http://schemas.microsoft.com/office/drawing/2014/main" id="{A53ECEA7-81F3-44C0-ABFC-C0BB37F647EC}"/>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42" name="object 31">
                <a:extLst>
                  <a:ext uri="{FF2B5EF4-FFF2-40B4-BE49-F238E27FC236}">
                    <a16:creationId xmlns:a16="http://schemas.microsoft.com/office/drawing/2014/main" id="{B98B6883-7A22-4BFE-B381-740FDACA0D42}"/>
                  </a:ext>
                </a:extLst>
              </p:cNvPr>
              <p:cNvPicPr/>
              <p:nvPr/>
            </p:nvPicPr>
            <p:blipFill>
              <a:blip r:embed="rId5" cstate="print"/>
              <a:stretch>
                <a:fillRect/>
              </a:stretch>
            </p:blipFill>
            <p:spPr>
              <a:xfrm>
                <a:off x="10546225" y="211835"/>
                <a:ext cx="139128" cy="139128"/>
              </a:xfrm>
              <a:prstGeom prst="rect">
                <a:avLst/>
              </a:prstGeom>
            </p:spPr>
          </p:pic>
          <p:pic>
            <p:nvPicPr>
              <p:cNvPr id="43" name="object 32">
                <a:extLst>
                  <a:ext uri="{FF2B5EF4-FFF2-40B4-BE49-F238E27FC236}">
                    <a16:creationId xmlns:a16="http://schemas.microsoft.com/office/drawing/2014/main" id="{54A46AC3-1C51-4F65-AA57-2B72D1968F0E}"/>
                  </a:ext>
                </a:extLst>
              </p:cNvPr>
              <p:cNvPicPr/>
              <p:nvPr/>
            </p:nvPicPr>
            <p:blipFill>
              <a:blip r:embed="rId6" cstate="print"/>
              <a:stretch>
                <a:fillRect/>
              </a:stretch>
            </p:blipFill>
            <p:spPr>
              <a:xfrm>
                <a:off x="9828669" y="360944"/>
                <a:ext cx="244449" cy="244449"/>
              </a:xfrm>
              <a:prstGeom prst="rect">
                <a:avLst/>
              </a:prstGeom>
            </p:spPr>
          </p:pic>
          <p:sp>
            <p:nvSpPr>
              <p:cNvPr id="44" name="object 33">
                <a:extLst>
                  <a:ext uri="{FF2B5EF4-FFF2-40B4-BE49-F238E27FC236}">
                    <a16:creationId xmlns:a16="http://schemas.microsoft.com/office/drawing/2014/main" id="{A0AD1461-96AF-43E4-A508-C3692F5054E8}"/>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5" name="object 34">
                <a:extLst>
                  <a:ext uri="{FF2B5EF4-FFF2-40B4-BE49-F238E27FC236}">
                    <a16:creationId xmlns:a16="http://schemas.microsoft.com/office/drawing/2014/main" id="{A0BBE9F8-C89D-4F8B-BEC3-E72E07586810}"/>
                  </a:ext>
                </a:extLst>
              </p:cNvPr>
              <p:cNvPicPr/>
              <p:nvPr/>
            </p:nvPicPr>
            <p:blipFill>
              <a:blip r:embed="rId7" cstate="print"/>
              <a:stretch>
                <a:fillRect/>
              </a:stretch>
            </p:blipFill>
            <p:spPr>
              <a:xfrm>
                <a:off x="9688294" y="622557"/>
                <a:ext cx="160297" cy="160395"/>
              </a:xfrm>
              <a:prstGeom prst="rect">
                <a:avLst/>
              </a:prstGeom>
            </p:spPr>
          </p:pic>
          <p:sp>
            <p:nvSpPr>
              <p:cNvPr id="46" name="object 35">
                <a:extLst>
                  <a:ext uri="{FF2B5EF4-FFF2-40B4-BE49-F238E27FC236}">
                    <a16:creationId xmlns:a16="http://schemas.microsoft.com/office/drawing/2014/main" id="{FFAF1E13-9C87-4EEB-9DD6-02831BB13CCC}"/>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7" name="object 36">
                <a:extLst>
                  <a:ext uri="{FF2B5EF4-FFF2-40B4-BE49-F238E27FC236}">
                    <a16:creationId xmlns:a16="http://schemas.microsoft.com/office/drawing/2014/main" id="{31CEE093-C314-4C2F-8248-96D4DAEBD71F}"/>
                  </a:ext>
                </a:extLst>
              </p:cNvPr>
              <p:cNvPicPr/>
              <p:nvPr/>
            </p:nvPicPr>
            <p:blipFill>
              <a:blip r:embed="rId8" cstate="print"/>
              <a:stretch>
                <a:fillRect/>
              </a:stretch>
            </p:blipFill>
            <p:spPr>
              <a:xfrm>
                <a:off x="9648025" y="373900"/>
                <a:ext cx="90690" cy="68618"/>
              </a:xfrm>
              <a:prstGeom prst="rect">
                <a:avLst/>
              </a:prstGeom>
            </p:spPr>
          </p:pic>
          <p:sp>
            <p:nvSpPr>
              <p:cNvPr id="48" name="object 37">
                <a:extLst>
                  <a:ext uri="{FF2B5EF4-FFF2-40B4-BE49-F238E27FC236}">
                    <a16:creationId xmlns:a16="http://schemas.microsoft.com/office/drawing/2014/main" id="{32F68B79-25FE-4853-B909-6B01FD420AAB}"/>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9" name="object 38">
                <a:extLst>
                  <a:ext uri="{FF2B5EF4-FFF2-40B4-BE49-F238E27FC236}">
                    <a16:creationId xmlns:a16="http://schemas.microsoft.com/office/drawing/2014/main" id="{505CF7CB-D25B-4FFF-89E9-D44613A06FC2}"/>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50" name="object 39">
                <a:extLst>
                  <a:ext uri="{FF2B5EF4-FFF2-40B4-BE49-F238E27FC236}">
                    <a16:creationId xmlns:a16="http://schemas.microsoft.com/office/drawing/2014/main" id="{14BC2A8B-2152-4FB4-9D09-A6061A6B8380}"/>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51" name="object 40">
                <a:extLst>
                  <a:ext uri="{FF2B5EF4-FFF2-40B4-BE49-F238E27FC236}">
                    <a16:creationId xmlns:a16="http://schemas.microsoft.com/office/drawing/2014/main" id="{52221168-BE12-473C-B834-500B58EB59E8}"/>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52" name="object 41">
                <a:extLst>
                  <a:ext uri="{FF2B5EF4-FFF2-40B4-BE49-F238E27FC236}">
                    <a16:creationId xmlns:a16="http://schemas.microsoft.com/office/drawing/2014/main" id="{8DEEEB6B-7BA9-4D27-BD69-AA77CD6FCD77}"/>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53" name="object 42">
                <a:extLst>
                  <a:ext uri="{FF2B5EF4-FFF2-40B4-BE49-F238E27FC236}">
                    <a16:creationId xmlns:a16="http://schemas.microsoft.com/office/drawing/2014/main" id="{82068B07-B7CA-4F80-9D68-F471B6C1F1ED}"/>
                  </a:ext>
                </a:extLst>
              </p:cNvPr>
              <p:cNvPicPr/>
              <p:nvPr/>
            </p:nvPicPr>
            <p:blipFill>
              <a:blip r:embed="rId9" cstate="print"/>
              <a:stretch>
                <a:fillRect/>
              </a:stretch>
            </p:blipFill>
            <p:spPr>
              <a:xfrm>
                <a:off x="10771367" y="253872"/>
                <a:ext cx="383006" cy="322630"/>
              </a:xfrm>
              <a:prstGeom prst="rect">
                <a:avLst/>
              </a:prstGeom>
            </p:spPr>
          </p:pic>
          <p:sp>
            <p:nvSpPr>
              <p:cNvPr id="54" name="object 43">
                <a:extLst>
                  <a:ext uri="{FF2B5EF4-FFF2-40B4-BE49-F238E27FC236}">
                    <a16:creationId xmlns:a16="http://schemas.microsoft.com/office/drawing/2014/main" id="{74476775-1944-4099-B359-0EDBE635E124}"/>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5" name="object 44">
                <a:extLst>
                  <a:ext uri="{FF2B5EF4-FFF2-40B4-BE49-F238E27FC236}">
                    <a16:creationId xmlns:a16="http://schemas.microsoft.com/office/drawing/2014/main" id="{C7CFDEF3-5897-4071-B391-D579309BDF5E}"/>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6" name="object 45">
                <a:extLst>
                  <a:ext uri="{FF2B5EF4-FFF2-40B4-BE49-F238E27FC236}">
                    <a16:creationId xmlns:a16="http://schemas.microsoft.com/office/drawing/2014/main" id="{DB2F30B7-97C1-4B62-B07B-46C763769662}"/>
                  </a:ext>
                </a:extLst>
              </p:cNvPr>
              <p:cNvPicPr/>
              <p:nvPr/>
            </p:nvPicPr>
            <p:blipFill>
              <a:blip r:embed="rId10" cstate="print"/>
              <a:stretch>
                <a:fillRect/>
              </a:stretch>
            </p:blipFill>
            <p:spPr>
              <a:xfrm>
                <a:off x="10925962" y="472221"/>
                <a:ext cx="103212" cy="119964"/>
              </a:xfrm>
              <a:prstGeom prst="rect">
                <a:avLst/>
              </a:prstGeom>
            </p:spPr>
          </p:pic>
          <p:sp>
            <p:nvSpPr>
              <p:cNvPr id="57" name="object 46">
                <a:extLst>
                  <a:ext uri="{FF2B5EF4-FFF2-40B4-BE49-F238E27FC236}">
                    <a16:creationId xmlns:a16="http://schemas.microsoft.com/office/drawing/2014/main" id="{9B2DDB63-C61F-4F72-A40E-429BDB46F55C}"/>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8" name="object 47">
                <a:extLst>
                  <a:ext uri="{FF2B5EF4-FFF2-40B4-BE49-F238E27FC236}">
                    <a16:creationId xmlns:a16="http://schemas.microsoft.com/office/drawing/2014/main" id="{63E59C11-EEC2-44E1-BE5E-BD8278BA6612}"/>
                  </a:ext>
                </a:extLst>
              </p:cNvPr>
              <p:cNvPicPr/>
              <p:nvPr/>
            </p:nvPicPr>
            <p:blipFill>
              <a:blip r:embed="rId11" cstate="print"/>
              <a:stretch>
                <a:fillRect/>
              </a:stretch>
            </p:blipFill>
            <p:spPr>
              <a:xfrm>
                <a:off x="194951" y="260619"/>
                <a:ext cx="582104" cy="494753"/>
              </a:xfrm>
              <a:prstGeom prst="rect">
                <a:avLst/>
              </a:prstGeom>
            </p:spPr>
          </p:pic>
          <p:pic>
            <p:nvPicPr>
              <p:cNvPr id="59" name="object 48">
                <a:extLst>
                  <a:ext uri="{FF2B5EF4-FFF2-40B4-BE49-F238E27FC236}">
                    <a16:creationId xmlns:a16="http://schemas.microsoft.com/office/drawing/2014/main" id="{E453CA80-5CF7-40D0-BF20-6619D229BED0}"/>
                  </a:ext>
                </a:extLst>
              </p:cNvPr>
              <p:cNvPicPr/>
              <p:nvPr/>
            </p:nvPicPr>
            <p:blipFill>
              <a:blip r:embed="rId12" cstate="print"/>
              <a:stretch>
                <a:fillRect/>
              </a:stretch>
            </p:blipFill>
            <p:spPr>
              <a:xfrm>
                <a:off x="186258" y="251942"/>
                <a:ext cx="599490" cy="512114"/>
              </a:xfrm>
              <a:prstGeom prst="rect">
                <a:avLst/>
              </a:prstGeom>
            </p:spPr>
          </p:pic>
        </p:grpSp>
      </p:grpSp>
    </p:spTree>
    <p:extLst>
      <p:ext uri="{BB962C8B-B14F-4D97-AF65-F5344CB8AC3E}">
        <p14:creationId xmlns:p14="http://schemas.microsoft.com/office/powerpoint/2010/main" val="34745017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004B5362-563F-4E12-A808-2C4585DC0A6F}"/>
              </a:ext>
            </a:extLst>
          </p:cNvPr>
          <p:cNvGrpSpPr/>
          <p:nvPr/>
        </p:nvGrpSpPr>
        <p:grpSpPr>
          <a:xfrm>
            <a:off x="1707218" y="396797"/>
            <a:ext cx="8777563" cy="6064405"/>
            <a:chOff x="1475729" y="237338"/>
            <a:chExt cx="9240540" cy="6384275"/>
          </a:xfrm>
        </p:grpSpPr>
        <p:pic>
          <p:nvPicPr>
            <p:cNvPr id="2" name="図 1">
              <a:extLst>
                <a:ext uri="{FF2B5EF4-FFF2-40B4-BE49-F238E27FC236}">
                  <a16:creationId xmlns:a16="http://schemas.microsoft.com/office/drawing/2014/main" id="{A6A20610-DFC8-D3FA-342F-F750EA5887F6}"/>
                </a:ext>
              </a:extLst>
            </p:cNvPr>
            <p:cNvPicPr>
              <a:picLocks noChangeAspect="1"/>
            </p:cNvPicPr>
            <p:nvPr/>
          </p:nvPicPr>
          <p:blipFill>
            <a:blip r:embed="rId3"/>
            <a:srcRect t="18440" b="16528"/>
            <a:stretch>
              <a:fillRect/>
            </a:stretch>
          </p:blipFill>
          <p:spPr>
            <a:xfrm>
              <a:off x="1475729" y="237338"/>
              <a:ext cx="9240540" cy="2434728"/>
            </a:xfrm>
            <a:prstGeom prst="rect">
              <a:avLst/>
            </a:prstGeom>
            <a:ln w="38100">
              <a:solidFill>
                <a:schemeClr val="tx1"/>
              </a:solidFill>
            </a:ln>
          </p:spPr>
        </p:pic>
        <p:pic>
          <p:nvPicPr>
            <p:cNvPr id="3" name="図 2">
              <a:extLst>
                <a:ext uri="{FF2B5EF4-FFF2-40B4-BE49-F238E27FC236}">
                  <a16:creationId xmlns:a16="http://schemas.microsoft.com/office/drawing/2014/main" id="{88E8A0B7-F4C4-7649-5577-89BC53A11023}"/>
                </a:ext>
              </a:extLst>
            </p:cNvPr>
            <p:cNvPicPr>
              <a:picLocks noChangeAspect="1"/>
            </p:cNvPicPr>
            <p:nvPr/>
          </p:nvPicPr>
          <p:blipFill>
            <a:blip r:embed="rId4"/>
            <a:srcRect l="9076" t="10834" r="11481" b="30640"/>
            <a:stretch>
              <a:fillRect/>
            </a:stretch>
          </p:blipFill>
          <p:spPr>
            <a:xfrm>
              <a:off x="1475729" y="3410195"/>
              <a:ext cx="9240540" cy="3211418"/>
            </a:xfrm>
            <a:prstGeom prst="rect">
              <a:avLst/>
            </a:prstGeom>
            <a:ln w="38100">
              <a:solidFill>
                <a:schemeClr val="tx1"/>
              </a:solidFill>
            </a:ln>
          </p:spPr>
        </p:pic>
        <p:sp>
          <p:nvSpPr>
            <p:cNvPr id="4" name="矢印: 下 3">
              <a:extLst>
                <a:ext uri="{FF2B5EF4-FFF2-40B4-BE49-F238E27FC236}">
                  <a16:creationId xmlns:a16="http://schemas.microsoft.com/office/drawing/2014/main" id="{0CCBBDC9-9724-5493-7483-70A69EFCDACC}"/>
                </a:ext>
              </a:extLst>
            </p:cNvPr>
            <p:cNvSpPr/>
            <p:nvPr/>
          </p:nvSpPr>
          <p:spPr>
            <a:xfrm>
              <a:off x="5446004" y="2788281"/>
              <a:ext cx="1299991" cy="520547"/>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10" name="グループ化 9">
            <a:extLst>
              <a:ext uri="{FF2B5EF4-FFF2-40B4-BE49-F238E27FC236}">
                <a16:creationId xmlns:a16="http://schemas.microsoft.com/office/drawing/2014/main" id="{E23A9E4F-86F1-49C1-B7FB-35482462AA64}"/>
              </a:ext>
            </a:extLst>
          </p:cNvPr>
          <p:cNvGrpSpPr/>
          <p:nvPr/>
        </p:nvGrpSpPr>
        <p:grpSpPr>
          <a:xfrm>
            <a:off x="0" y="0"/>
            <a:ext cx="12192001" cy="6858000"/>
            <a:chOff x="0" y="0"/>
            <a:chExt cx="12192001" cy="6858000"/>
          </a:xfrm>
        </p:grpSpPr>
        <p:pic>
          <p:nvPicPr>
            <p:cNvPr id="11" name="object 3">
              <a:extLst>
                <a:ext uri="{FF2B5EF4-FFF2-40B4-BE49-F238E27FC236}">
                  <a16:creationId xmlns:a16="http://schemas.microsoft.com/office/drawing/2014/main" id="{998360D1-D482-4525-BFA4-BF23B028971F}"/>
                </a:ext>
              </a:extLst>
            </p:cNvPr>
            <p:cNvPicPr/>
            <p:nvPr/>
          </p:nvPicPr>
          <p:blipFill>
            <a:blip r:embed="rId5"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12" name="object 3">
              <a:extLst>
                <a:ext uri="{FF2B5EF4-FFF2-40B4-BE49-F238E27FC236}">
                  <a16:creationId xmlns:a16="http://schemas.microsoft.com/office/drawing/2014/main" id="{CCD33D13-5F09-4342-9E6D-E8CB166962FF}"/>
                </a:ext>
              </a:extLst>
            </p:cNvPr>
            <p:cNvPicPr/>
            <p:nvPr/>
          </p:nvPicPr>
          <p:blipFill>
            <a:blip r:embed="rId5"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Tree>
    <p:extLst>
      <p:ext uri="{BB962C8B-B14F-4D97-AF65-F5344CB8AC3E}">
        <p14:creationId xmlns:p14="http://schemas.microsoft.com/office/powerpoint/2010/main" val="18753084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3A8C7B-9ED2-3BB3-65F4-63AEFFB44556}"/>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C228D7F4-B30C-BBE4-1C41-E38A89D8E758}"/>
              </a:ext>
            </a:extLst>
          </p:cNvPr>
          <p:cNvSpPr txBox="1"/>
          <p:nvPr/>
        </p:nvSpPr>
        <p:spPr>
          <a:xfrm>
            <a:off x="826264" y="1209600"/>
            <a:ext cx="10726992" cy="5363007"/>
          </a:xfrm>
          <a:prstGeom prst="rect">
            <a:avLst/>
          </a:prstGeom>
          <a:noFill/>
        </p:spPr>
        <p:txBody>
          <a:bodyPr wrap="square" rtlCol="0">
            <a:spAutoFit/>
          </a:bodyPr>
          <a:lstStyle/>
          <a:p>
            <a:pPr>
              <a:spcAft>
                <a:spcPts val="500"/>
              </a:spcAft>
            </a:pPr>
            <a:r>
              <a:rPr lang="ja-JP" altLang="en-US" sz="2800" b="1" dirty="0">
                <a:solidFill>
                  <a:srgbClr val="0070C0"/>
                </a:solidFill>
                <a:latin typeface="BIZ UDPゴシック" panose="020B0400000000000000" pitchFamily="50" charset="-128"/>
                <a:ea typeface="BIZ UDPゴシック" panose="020B0400000000000000" pitchFamily="50" charset="-128"/>
              </a:rPr>
              <a:t>①ＡＩは「対話相手」として活用する</a:t>
            </a:r>
            <a:endParaRPr lang="en-US" altLang="ja-JP" sz="2800" b="1" dirty="0">
              <a:solidFill>
                <a:srgbClr val="0070C0"/>
              </a:solidFill>
              <a:latin typeface="BIZ UDPゴシック" panose="020B0400000000000000" pitchFamily="50" charset="-128"/>
              <a:ea typeface="BIZ UDPゴシック" panose="020B0400000000000000" pitchFamily="50" charset="-128"/>
            </a:endParaRPr>
          </a:p>
          <a:p>
            <a:pPr marL="309600">
              <a:lnSpc>
                <a:spcPts val="3000"/>
              </a:lnSpc>
            </a:pPr>
            <a:r>
              <a:rPr lang="ja-JP" altLang="en-US" sz="2200" dirty="0">
                <a:latin typeface="HG丸ｺﾞｼｯｸM-PRO" panose="020F0600000000000000" pitchFamily="50" charset="-128"/>
                <a:ea typeface="HG丸ｺﾞｼｯｸM-PRO" panose="020F0600000000000000" pitchFamily="50" charset="-128"/>
              </a:rPr>
              <a:t>ＡＩは命令する相手ではなく、一緒に考えるパートナーです。</a:t>
            </a:r>
            <a:endParaRPr lang="en-US" altLang="ja-JP" sz="2200" dirty="0">
              <a:latin typeface="HG丸ｺﾞｼｯｸM-PRO" panose="020F0600000000000000" pitchFamily="50" charset="-128"/>
              <a:ea typeface="HG丸ｺﾞｼｯｸM-PRO" panose="020F0600000000000000" pitchFamily="50" charset="-128"/>
            </a:endParaRPr>
          </a:p>
          <a:p>
            <a:pPr marL="309600">
              <a:lnSpc>
                <a:spcPts val="3000"/>
              </a:lnSpc>
            </a:pPr>
            <a:r>
              <a:rPr lang="ja-JP" altLang="en-US" sz="2200" dirty="0">
                <a:latin typeface="HG丸ｺﾞｼｯｸM-PRO" panose="020F0600000000000000" pitchFamily="50" charset="-128"/>
                <a:ea typeface="HG丸ｺﾞｼｯｸM-PRO" panose="020F0600000000000000" pitchFamily="50" charset="-128"/>
              </a:rPr>
              <a:t>一方的に指示するよりも、「どうすればよいか相談する」気持ちで使うと、</a:t>
            </a:r>
            <a:endParaRPr lang="en-US" altLang="ja-JP" sz="2200" dirty="0">
              <a:latin typeface="HG丸ｺﾞｼｯｸM-PRO" panose="020F0600000000000000" pitchFamily="50" charset="-128"/>
              <a:ea typeface="HG丸ｺﾞｼｯｸM-PRO" panose="020F0600000000000000" pitchFamily="50" charset="-128"/>
            </a:endParaRPr>
          </a:p>
          <a:p>
            <a:pPr marL="309600">
              <a:lnSpc>
                <a:spcPts val="3000"/>
              </a:lnSpc>
            </a:pPr>
            <a:r>
              <a:rPr lang="ja-JP" altLang="en-US" sz="2200" dirty="0">
                <a:latin typeface="HG丸ｺﾞｼｯｸM-PRO" panose="020F0600000000000000" pitchFamily="50" charset="-128"/>
                <a:ea typeface="HG丸ｺﾞｼｯｸM-PRO" panose="020F0600000000000000" pitchFamily="50" charset="-128"/>
              </a:rPr>
              <a:t>より良い結果が得られます。</a:t>
            </a:r>
            <a:endParaRPr lang="en-US" altLang="ja-JP" sz="2200" dirty="0">
              <a:latin typeface="HG丸ｺﾞｼｯｸM-PRO" panose="020F0600000000000000" pitchFamily="50" charset="-128"/>
              <a:ea typeface="HG丸ｺﾞｼｯｸM-PRO" panose="020F0600000000000000" pitchFamily="50" charset="-128"/>
            </a:endParaRPr>
          </a:p>
          <a:p>
            <a:endParaRPr lang="en-US" altLang="ja-JP" sz="2400" dirty="0">
              <a:latin typeface="ＭＳ ゴシック" panose="020B0609070205080204" pitchFamily="49" charset="-128"/>
              <a:ea typeface="ＭＳ ゴシック" panose="020B0609070205080204" pitchFamily="49" charset="-128"/>
            </a:endParaRPr>
          </a:p>
          <a:p>
            <a:pPr>
              <a:spcAft>
                <a:spcPts val="500"/>
              </a:spcAft>
            </a:pPr>
            <a:r>
              <a:rPr lang="ja-JP" altLang="en-US" sz="2800" b="1" dirty="0">
                <a:solidFill>
                  <a:srgbClr val="0070C0"/>
                </a:solidFill>
                <a:latin typeface="BIZ UDPゴシック" panose="020B0400000000000000" pitchFamily="50" charset="-128"/>
                <a:ea typeface="BIZ UDPゴシック" panose="020B0400000000000000" pitchFamily="50" charset="-128"/>
              </a:rPr>
              <a:t>②少しずつ改善を重ねる</a:t>
            </a:r>
            <a:endParaRPr lang="en-US" altLang="ja-JP" sz="2800" b="1" dirty="0">
              <a:solidFill>
                <a:srgbClr val="0070C0"/>
              </a:solidFill>
              <a:latin typeface="BIZ UDPゴシック" panose="020B0400000000000000" pitchFamily="50" charset="-128"/>
              <a:ea typeface="BIZ UDPゴシック" panose="020B0400000000000000" pitchFamily="50" charset="-128"/>
            </a:endParaRPr>
          </a:p>
          <a:p>
            <a:pPr>
              <a:lnSpc>
                <a:spcPts val="3000"/>
              </a:lnSpc>
            </a:pPr>
            <a:r>
              <a:rPr lang="ja-JP" altLang="en-US" sz="2400" dirty="0">
                <a:latin typeface="HG丸ｺﾞｼｯｸM-PRO" panose="020F0600000000000000" pitchFamily="50" charset="-128"/>
                <a:ea typeface="HG丸ｺﾞｼｯｸM-PRO" panose="020F0600000000000000" pitchFamily="50" charset="-128"/>
              </a:rPr>
              <a:t>　</a:t>
            </a:r>
            <a:r>
              <a:rPr lang="ja-JP" altLang="en-US" sz="2200" dirty="0">
                <a:latin typeface="HG丸ｺﾞｼｯｸM-PRO" panose="020F0600000000000000" pitchFamily="50" charset="-128"/>
                <a:ea typeface="HG丸ｺﾞｼｯｸM-PRO" panose="020F0600000000000000" pitchFamily="50" charset="-128"/>
              </a:rPr>
              <a:t>最初から完璧な答えを求めず、少しずつ調整していくことが大切です。</a:t>
            </a:r>
            <a:br>
              <a:rPr lang="ja-JP" altLang="en-US" sz="2200" dirty="0">
                <a:latin typeface="HG丸ｺﾞｼｯｸM-PRO" panose="020F0600000000000000" pitchFamily="50" charset="-128"/>
                <a:ea typeface="HG丸ｺﾞｼｯｸM-PRO" panose="020F0600000000000000" pitchFamily="50" charset="-128"/>
              </a:rPr>
            </a:br>
            <a:r>
              <a:rPr lang="ja-JP" altLang="en-US" sz="2200" dirty="0">
                <a:latin typeface="HG丸ｺﾞｼｯｸM-PRO" panose="020F0600000000000000" pitchFamily="50" charset="-128"/>
                <a:ea typeface="HG丸ｺﾞｼｯｸM-PRO" panose="020F0600000000000000" pitchFamily="50" charset="-128"/>
              </a:rPr>
              <a:t>　たとえば「もう少し短く」「図にできるように」など、フィードバック</a:t>
            </a:r>
            <a:endParaRPr lang="en-US" altLang="ja-JP" sz="2200" dirty="0">
              <a:latin typeface="HG丸ｺﾞｼｯｸM-PRO" panose="020F0600000000000000" pitchFamily="50" charset="-128"/>
              <a:ea typeface="HG丸ｺﾞｼｯｸM-PRO" panose="020F0600000000000000" pitchFamily="50" charset="-128"/>
            </a:endParaRPr>
          </a:p>
          <a:p>
            <a:pPr>
              <a:lnSpc>
                <a:spcPts val="3000"/>
              </a:lnSpc>
            </a:pPr>
            <a:r>
              <a:rPr lang="ja-JP" altLang="en-US" sz="2200" dirty="0">
                <a:latin typeface="HG丸ｺﾞｼｯｸM-PRO" panose="020F0600000000000000" pitchFamily="50" charset="-128"/>
                <a:ea typeface="HG丸ｺﾞｼｯｸM-PRO" panose="020F0600000000000000" pitchFamily="50" charset="-128"/>
              </a:rPr>
              <a:t>（指示→確認→修正）を繰り返しましょう。</a:t>
            </a:r>
          </a:p>
          <a:p>
            <a:endParaRPr lang="en-US" altLang="ja-JP" sz="2400" dirty="0">
              <a:latin typeface="ＭＳ ゴシック" panose="020B0609070205080204" pitchFamily="49" charset="-128"/>
              <a:ea typeface="ＭＳ ゴシック" panose="020B0609070205080204" pitchFamily="49" charset="-128"/>
            </a:endParaRPr>
          </a:p>
          <a:p>
            <a:pPr>
              <a:spcAft>
                <a:spcPts val="500"/>
              </a:spcAft>
            </a:pPr>
            <a:r>
              <a:rPr lang="ja-JP" altLang="en-US" sz="2800" b="1" dirty="0">
                <a:solidFill>
                  <a:srgbClr val="0070C0"/>
                </a:solidFill>
                <a:latin typeface="BIZ UDPゴシック" panose="020B0400000000000000" pitchFamily="50" charset="-128"/>
                <a:ea typeface="BIZ UDPゴシック" panose="020B0400000000000000" pitchFamily="50" charset="-128"/>
              </a:rPr>
              <a:t>③結果を鵜呑みにしない</a:t>
            </a:r>
            <a:endParaRPr lang="en-US" altLang="ja-JP" sz="2800" b="1" dirty="0">
              <a:solidFill>
                <a:srgbClr val="0070C0"/>
              </a:solidFill>
              <a:latin typeface="BIZ UDPゴシック" panose="020B0400000000000000" pitchFamily="50" charset="-128"/>
              <a:ea typeface="BIZ UDPゴシック" panose="020B0400000000000000" pitchFamily="50" charset="-128"/>
            </a:endParaRPr>
          </a:p>
          <a:p>
            <a:pPr marL="309600"/>
            <a:r>
              <a:rPr lang="ja-JP" altLang="en-US" sz="2200" dirty="0">
                <a:latin typeface="HG丸ｺﾞｼｯｸM-PRO" panose="020F0600000000000000" pitchFamily="50" charset="-128"/>
                <a:ea typeface="HG丸ｺﾞｼｯｸM-PRO" panose="020F0600000000000000" pitchFamily="50" charset="-128"/>
              </a:rPr>
              <a:t>ＡＩの回答はあくまで提案の一つです。必ず自分で内容を確認し、</a:t>
            </a:r>
            <a:endParaRPr lang="en-US" altLang="ja-JP" sz="2200" dirty="0">
              <a:latin typeface="HG丸ｺﾞｼｯｸM-PRO" panose="020F0600000000000000" pitchFamily="50" charset="-128"/>
              <a:ea typeface="HG丸ｺﾞｼｯｸM-PRO" panose="020F0600000000000000" pitchFamily="50" charset="-128"/>
            </a:endParaRPr>
          </a:p>
          <a:p>
            <a:pPr marL="309600"/>
            <a:r>
              <a:rPr lang="ja-JP" altLang="en-US" sz="2200" dirty="0">
                <a:latin typeface="HG丸ｺﾞｼｯｸM-PRO" panose="020F0600000000000000" pitchFamily="50" charset="-128"/>
                <a:ea typeface="HG丸ｺﾞｼｯｸM-PRO" panose="020F0600000000000000" pitchFamily="50" charset="-128"/>
              </a:rPr>
              <a:t>目的に合うか判断しましょう。</a:t>
            </a:r>
            <a:endParaRPr lang="en-US" altLang="ja-JP" sz="2200" dirty="0">
              <a:latin typeface="HG丸ｺﾞｼｯｸM-PRO" panose="020F0600000000000000" pitchFamily="50" charset="-128"/>
              <a:ea typeface="HG丸ｺﾞｼｯｸM-PRO" panose="020F0600000000000000" pitchFamily="50" charset="-128"/>
            </a:endParaRPr>
          </a:p>
        </p:txBody>
      </p:sp>
      <p:grpSp>
        <p:nvGrpSpPr>
          <p:cNvPr id="7" name="グループ化 6">
            <a:extLst>
              <a:ext uri="{FF2B5EF4-FFF2-40B4-BE49-F238E27FC236}">
                <a16:creationId xmlns:a16="http://schemas.microsoft.com/office/drawing/2014/main" id="{78364AC6-D997-48E6-BAA4-718F8B527CC7}"/>
              </a:ext>
            </a:extLst>
          </p:cNvPr>
          <p:cNvGrpSpPr/>
          <p:nvPr/>
        </p:nvGrpSpPr>
        <p:grpSpPr>
          <a:xfrm>
            <a:off x="0" y="-47041"/>
            <a:ext cx="12192001" cy="6905041"/>
            <a:chOff x="0" y="-47041"/>
            <a:chExt cx="12192001" cy="6905041"/>
          </a:xfrm>
        </p:grpSpPr>
        <p:pic>
          <p:nvPicPr>
            <p:cNvPr id="8" name="object 3">
              <a:extLst>
                <a:ext uri="{FF2B5EF4-FFF2-40B4-BE49-F238E27FC236}">
                  <a16:creationId xmlns:a16="http://schemas.microsoft.com/office/drawing/2014/main" id="{B3E1C679-ACF8-4884-A3E9-6EA5108530DA}"/>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9" name="正方形/長方形 8">
              <a:extLst>
                <a:ext uri="{FF2B5EF4-FFF2-40B4-BE49-F238E27FC236}">
                  <a16:creationId xmlns:a16="http://schemas.microsoft.com/office/drawing/2014/main" id="{6FE8B6F0-53E2-4015-B0F7-B4293AE7E46D}"/>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プロンプトのまとめ</a:t>
              </a:r>
            </a:p>
          </p:txBody>
        </p:sp>
        <p:pic>
          <p:nvPicPr>
            <p:cNvPr id="10" name="object 3">
              <a:extLst>
                <a:ext uri="{FF2B5EF4-FFF2-40B4-BE49-F238E27FC236}">
                  <a16:creationId xmlns:a16="http://schemas.microsoft.com/office/drawing/2014/main" id="{766F1592-951B-4266-8C78-A63272364EAD}"/>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1" name="object 6">
              <a:extLst>
                <a:ext uri="{FF2B5EF4-FFF2-40B4-BE49-F238E27FC236}">
                  <a16:creationId xmlns:a16="http://schemas.microsoft.com/office/drawing/2014/main" id="{61D6B2B1-F511-4F92-BBA9-21240EE44BC2}"/>
                </a:ext>
              </a:extLst>
            </p:cNvPr>
            <p:cNvGrpSpPr/>
            <p:nvPr/>
          </p:nvGrpSpPr>
          <p:grpSpPr>
            <a:xfrm>
              <a:off x="131445" y="203359"/>
              <a:ext cx="11929110" cy="657225"/>
              <a:chOff x="186258" y="210936"/>
              <a:chExt cx="11929110" cy="657225"/>
            </a:xfrm>
          </p:grpSpPr>
          <p:sp>
            <p:nvSpPr>
              <p:cNvPr id="12" name="object 7">
                <a:extLst>
                  <a:ext uri="{FF2B5EF4-FFF2-40B4-BE49-F238E27FC236}">
                    <a16:creationId xmlns:a16="http://schemas.microsoft.com/office/drawing/2014/main" id="{7253DDE0-B0E6-4F80-9E95-BA69A76061C2}"/>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3" name="object 8">
                <a:extLst>
                  <a:ext uri="{FF2B5EF4-FFF2-40B4-BE49-F238E27FC236}">
                    <a16:creationId xmlns:a16="http://schemas.microsoft.com/office/drawing/2014/main" id="{76C5503A-687F-499B-863F-43CB9066FC51}"/>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4" name="object 9">
                <a:extLst>
                  <a:ext uri="{FF2B5EF4-FFF2-40B4-BE49-F238E27FC236}">
                    <a16:creationId xmlns:a16="http://schemas.microsoft.com/office/drawing/2014/main" id="{E3921A98-3012-4B91-80D9-A6BF8E804EFC}"/>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5" name="object 10">
                <a:extLst>
                  <a:ext uri="{FF2B5EF4-FFF2-40B4-BE49-F238E27FC236}">
                    <a16:creationId xmlns:a16="http://schemas.microsoft.com/office/drawing/2014/main" id="{F32232AE-73E4-4CB6-8DEC-9989B1A6677B}"/>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6" name="object 11">
                <a:extLst>
                  <a:ext uri="{FF2B5EF4-FFF2-40B4-BE49-F238E27FC236}">
                    <a16:creationId xmlns:a16="http://schemas.microsoft.com/office/drawing/2014/main" id="{AE381D31-E0B6-48D8-BDAE-2439B7DCFCB8}"/>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7" name="object 12">
                <a:extLst>
                  <a:ext uri="{FF2B5EF4-FFF2-40B4-BE49-F238E27FC236}">
                    <a16:creationId xmlns:a16="http://schemas.microsoft.com/office/drawing/2014/main" id="{F4B9DE78-378B-4AAA-847B-5ED1F9D0827A}"/>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8" name="object 13">
                <a:extLst>
                  <a:ext uri="{FF2B5EF4-FFF2-40B4-BE49-F238E27FC236}">
                    <a16:creationId xmlns:a16="http://schemas.microsoft.com/office/drawing/2014/main" id="{EEC082F8-68AB-4433-AABD-E5EC89BF0629}"/>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19" name="object 14">
                <a:extLst>
                  <a:ext uri="{FF2B5EF4-FFF2-40B4-BE49-F238E27FC236}">
                    <a16:creationId xmlns:a16="http://schemas.microsoft.com/office/drawing/2014/main" id="{5C27BE22-1173-4ACA-811C-DF1E620313AE}"/>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0" name="object 15">
                <a:extLst>
                  <a:ext uri="{FF2B5EF4-FFF2-40B4-BE49-F238E27FC236}">
                    <a16:creationId xmlns:a16="http://schemas.microsoft.com/office/drawing/2014/main" id="{16544017-91BE-4A8D-B60B-3124A64D60E1}"/>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1" name="object 16">
                <a:extLst>
                  <a:ext uri="{FF2B5EF4-FFF2-40B4-BE49-F238E27FC236}">
                    <a16:creationId xmlns:a16="http://schemas.microsoft.com/office/drawing/2014/main" id="{BE010331-E603-47F8-AF38-AAF999E682F0}"/>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2" name="object 17">
                <a:extLst>
                  <a:ext uri="{FF2B5EF4-FFF2-40B4-BE49-F238E27FC236}">
                    <a16:creationId xmlns:a16="http://schemas.microsoft.com/office/drawing/2014/main" id="{3D7B92C1-1A78-4787-9081-D33554210E31}"/>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3" name="object 18">
                <a:extLst>
                  <a:ext uri="{FF2B5EF4-FFF2-40B4-BE49-F238E27FC236}">
                    <a16:creationId xmlns:a16="http://schemas.microsoft.com/office/drawing/2014/main" id="{87D362C0-0A82-43E3-8076-EB0CEB2C296A}"/>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4" name="object 19">
                <a:extLst>
                  <a:ext uri="{FF2B5EF4-FFF2-40B4-BE49-F238E27FC236}">
                    <a16:creationId xmlns:a16="http://schemas.microsoft.com/office/drawing/2014/main" id="{189B2621-E11D-4E97-AE06-472C79A22176}"/>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5" name="object 20">
                <a:extLst>
                  <a:ext uri="{FF2B5EF4-FFF2-40B4-BE49-F238E27FC236}">
                    <a16:creationId xmlns:a16="http://schemas.microsoft.com/office/drawing/2014/main" id="{0B171573-1484-4954-8F4E-4A24791A1BC8}"/>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6" name="object 21">
                <a:extLst>
                  <a:ext uri="{FF2B5EF4-FFF2-40B4-BE49-F238E27FC236}">
                    <a16:creationId xmlns:a16="http://schemas.microsoft.com/office/drawing/2014/main" id="{FA21C621-AC72-46D6-9B54-87C7E51E8D2D}"/>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7" name="object 22">
                <a:extLst>
                  <a:ext uri="{FF2B5EF4-FFF2-40B4-BE49-F238E27FC236}">
                    <a16:creationId xmlns:a16="http://schemas.microsoft.com/office/drawing/2014/main" id="{39C0D0A5-82AA-4CDD-990D-344B191EE656}"/>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8" name="object 23">
                <a:extLst>
                  <a:ext uri="{FF2B5EF4-FFF2-40B4-BE49-F238E27FC236}">
                    <a16:creationId xmlns:a16="http://schemas.microsoft.com/office/drawing/2014/main" id="{CF147D23-12BF-4B0D-BE63-7A5AF246383F}"/>
                  </a:ext>
                </a:extLst>
              </p:cNvPr>
              <p:cNvPicPr/>
              <p:nvPr/>
            </p:nvPicPr>
            <p:blipFill>
              <a:blip r:embed="rId4" cstate="print"/>
              <a:stretch>
                <a:fillRect/>
              </a:stretch>
            </p:blipFill>
            <p:spPr>
              <a:xfrm>
                <a:off x="12026795" y="575918"/>
                <a:ext cx="88216" cy="97080"/>
              </a:xfrm>
              <a:prstGeom prst="rect">
                <a:avLst/>
              </a:prstGeom>
            </p:spPr>
          </p:pic>
          <p:sp>
            <p:nvSpPr>
              <p:cNvPr id="29" name="object 24">
                <a:extLst>
                  <a:ext uri="{FF2B5EF4-FFF2-40B4-BE49-F238E27FC236}">
                    <a16:creationId xmlns:a16="http://schemas.microsoft.com/office/drawing/2014/main" id="{B0416C86-AE28-469D-BC96-4B4B4F2E198D}"/>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0" name="object 25">
                <a:extLst>
                  <a:ext uri="{FF2B5EF4-FFF2-40B4-BE49-F238E27FC236}">
                    <a16:creationId xmlns:a16="http://schemas.microsoft.com/office/drawing/2014/main" id="{2A5812B2-976C-4DFB-8B13-9016CF50C13E}"/>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1" name="object 26">
                <a:extLst>
                  <a:ext uri="{FF2B5EF4-FFF2-40B4-BE49-F238E27FC236}">
                    <a16:creationId xmlns:a16="http://schemas.microsoft.com/office/drawing/2014/main" id="{66CBEA6B-B1E3-4C3D-9579-B2DD31E3F1C6}"/>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2" name="object 27">
                <a:extLst>
                  <a:ext uri="{FF2B5EF4-FFF2-40B4-BE49-F238E27FC236}">
                    <a16:creationId xmlns:a16="http://schemas.microsoft.com/office/drawing/2014/main" id="{2E3954B5-E435-4C1D-9F52-3BDA5193214F}"/>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3" name="object 28">
                <a:extLst>
                  <a:ext uri="{FF2B5EF4-FFF2-40B4-BE49-F238E27FC236}">
                    <a16:creationId xmlns:a16="http://schemas.microsoft.com/office/drawing/2014/main" id="{54B378FA-95F0-41FA-835A-BF3EA7216866}"/>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4" name="object 29">
                <a:extLst>
                  <a:ext uri="{FF2B5EF4-FFF2-40B4-BE49-F238E27FC236}">
                    <a16:creationId xmlns:a16="http://schemas.microsoft.com/office/drawing/2014/main" id="{601BABA1-BAAA-4196-9778-4ECBFD34B579}"/>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5" name="object 30">
                <a:extLst>
                  <a:ext uri="{FF2B5EF4-FFF2-40B4-BE49-F238E27FC236}">
                    <a16:creationId xmlns:a16="http://schemas.microsoft.com/office/drawing/2014/main" id="{2DDD4B1F-1D37-446A-A4EC-45C1079BC37D}"/>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6" name="object 31">
                <a:extLst>
                  <a:ext uri="{FF2B5EF4-FFF2-40B4-BE49-F238E27FC236}">
                    <a16:creationId xmlns:a16="http://schemas.microsoft.com/office/drawing/2014/main" id="{8AB3E86F-12E0-4526-B8E5-E42D0FE9AA8A}"/>
                  </a:ext>
                </a:extLst>
              </p:cNvPr>
              <p:cNvPicPr/>
              <p:nvPr/>
            </p:nvPicPr>
            <p:blipFill>
              <a:blip r:embed="rId5" cstate="print"/>
              <a:stretch>
                <a:fillRect/>
              </a:stretch>
            </p:blipFill>
            <p:spPr>
              <a:xfrm>
                <a:off x="10546225" y="211835"/>
                <a:ext cx="139128" cy="139128"/>
              </a:xfrm>
              <a:prstGeom prst="rect">
                <a:avLst/>
              </a:prstGeom>
            </p:spPr>
          </p:pic>
          <p:pic>
            <p:nvPicPr>
              <p:cNvPr id="37" name="object 32">
                <a:extLst>
                  <a:ext uri="{FF2B5EF4-FFF2-40B4-BE49-F238E27FC236}">
                    <a16:creationId xmlns:a16="http://schemas.microsoft.com/office/drawing/2014/main" id="{93ADE05E-331F-462B-8F8F-6E9F927F2AA1}"/>
                  </a:ext>
                </a:extLst>
              </p:cNvPr>
              <p:cNvPicPr/>
              <p:nvPr/>
            </p:nvPicPr>
            <p:blipFill>
              <a:blip r:embed="rId6" cstate="print"/>
              <a:stretch>
                <a:fillRect/>
              </a:stretch>
            </p:blipFill>
            <p:spPr>
              <a:xfrm>
                <a:off x="9828669" y="360944"/>
                <a:ext cx="244449" cy="244449"/>
              </a:xfrm>
              <a:prstGeom prst="rect">
                <a:avLst/>
              </a:prstGeom>
            </p:spPr>
          </p:pic>
          <p:sp>
            <p:nvSpPr>
              <p:cNvPr id="38" name="object 33">
                <a:extLst>
                  <a:ext uri="{FF2B5EF4-FFF2-40B4-BE49-F238E27FC236}">
                    <a16:creationId xmlns:a16="http://schemas.microsoft.com/office/drawing/2014/main" id="{4853BD91-A98E-4B34-AE85-D5AF88698048}"/>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39" name="object 34">
                <a:extLst>
                  <a:ext uri="{FF2B5EF4-FFF2-40B4-BE49-F238E27FC236}">
                    <a16:creationId xmlns:a16="http://schemas.microsoft.com/office/drawing/2014/main" id="{631EE2F6-09AF-4828-8BF2-4651534808EC}"/>
                  </a:ext>
                </a:extLst>
              </p:cNvPr>
              <p:cNvPicPr/>
              <p:nvPr/>
            </p:nvPicPr>
            <p:blipFill>
              <a:blip r:embed="rId7" cstate="print"/>
              <a:stretch>
                <a:fillRect/>
              </a:stretch>
            </p:blipFill>
            <p:spPr>
              <a:xfrm>
                <a:off x="9688294" y="622557"/>
                <a:ext cx="160297" cy="160395"/>
              </a:xfrm>
              <a:prstGeom prst="rect">
                <a:avLst/>
              </a:prstGeom>
            </p:spPr>
          </p:pic>
          <p:sp>
            <p:nvSpPr>
              <p:cNvPr id="40" name="object 35">
                <a:extLst>
                  <a:ext uri="{FF2B5EF4-FFF2-40B4-BE49-F238E27FC236}">
                    <a16:creationId xmlns:a16="http://schemas.microsoft.com/office/drawing/2014/main" id="{8794E473-907B-4252-B11C-03B594516570}"/>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1" name="object 36">
                <a:extLst>
                  <a:ext uri="{FF2B5EF4-FFF2-40B4-BE49-F238E27FC236}">
                    <a16:creationId xmlns:a16="http://schemas.microsoft.com/office/drawing/2014/main" id="{72AFA858-F6D8-44C9-8DB6-B13B4BB1DE21}"/>
                  </a:ext>
                </a:extLst>
              </p:cNvPr>
              <p:cNvPicPr/>
              <p:nvPr/>
            </p:nvPicPr>
            <p:blipFill>
              <a:blip r:embed="rId8" cstate="print"/>
              <a:stretch>
                <a:fillRect/>
              </a:stretch>
            </p:blipFill>
            <p:spPr>
              <a:xfrm>
                <a:off x="9648025" y="373900"/>
                <a:ext cx="90690" cy="68618"/>
              </a:xfrm>
              <a:prstGeom prst="rect">
                <a:avLst/>
              </a:prstGeom>
            </p:spPr>
          </p:pic>
          <p:sp>
            <p:nvSpPr>
              <p:cNvPr id="42" name="object 37">
                <a:extLst>
                  <a:ext uri="{FF2B5EF4-FFF2-40B4-BE49-F238E27FC236}">
                    <a16:creationId xmlns:a16="http://schemas.microsoft.com/office/drawing/2014/main" id="{58DAF638-FBA0-4811-ADBB-B6DD207C6EA2}"/>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3" name="object 38">
                <a:extLst>
                  <a:ext uri="{FF2B5EF4-FFF2-40B4-BE49-F238E27FC236}">
                    <a16:creationId xmlns:a16="http://schemas.microsoft.com/office/drawing/2014/main" id="{0CD30E01-0042-4231-A77E-2C74083185DA}"/>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4" name="object 39">
                <a:extLst>
                  <a:ext uri="{FF2B5EF4-FFF2-40B4-BE49-F238E27FC236}">
                    <a16:creationId xmlns:a16="http://schemas.microsoft.com/office/drawing/2014/main" id="{4E02B61D-BB37-4A37-B8AC-4708D32C1B52}"/>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5" name="object 40">
                <a:extLst>
                  <a:ext uri="{FF2B5EF4-FFF2-40B4-BE49-F238E27FC236}">
                    <a16:creationId xmlns:a16="http://schemas.microsoft.com/office/drawing/2014/main" id="{40F8C482-CA07-40AD-A325-CA73D486356C}"/>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6" name="object 41">
                <a:extLst>
                  <a:ext uri="{FF2B5EF4-FFF2-40B4-BE49-F238E27FC236}">
                    <a16:creationId xmlns:a16="http://schemas.microsoft.com/office/drawing/2014/main" id="{93AA5298-6243-44AF-A158-06B73A4A045C}"/>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7" name="object 42">
                <a:extLst>
                  <a:ext uri="{FF2B5EF4-FFF2-40B4-BE49-F238E27FC236}">
                    <a16:creationId xmlns:a16="http://schemas.microsoft.com/office/drawing/2014/main" id="{69448A30-02C6-4923-BB67-BEEC304F3CAA}"/>
                  </a:ext>
                </a:extLst>
              </p:cNvPr>
              <p:cNvPicPr/>
              <p:nvPr/>
            </p:nvPicPr>
            <p:blipFill>
              <a:blip r:embed="rId9" cstate="print"/>
              <a:stretch>
                <a:fillRect/>
              </a:stretch>
            </p:blipFill>
            <p:spPr>
              <a:xfrm>
                <a:off x="10771367" y="253872"/>
                <a:ext cx="383006" cy="322630"/>
              </a:xfrm>
              <a:prstGeom prst="rect">
                <a:avLst/>
              </a:prstGeom>
            </p:spPr>
          </p:pic>
          <p:sp>
            <p:nvSpPr>
              <p:cNvPr id="48" name="object 43">
                <a:extLst>
                  <a:ext uri="{FF2B5EF4-FFF2-40B4-BE49-F238E27FC236}">
                    <a16:creationId xmlns:a16="http://schemas.microsoft.com/office/drawing/2014/main" id="{1E741D4A-401D-4469-94AE-F4C273CD1924}"/>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49" name="object 44">
                <a:extLst>
                  <a:ext uri="{FF2B5EF4-FFF2-40B4-BE49-F238E27FC236}">
                    <a16:creationId xmlns:a16="http://schemas.microsoft.com/office/drawing/2014/main" id="{360B838D-F94C-48C7-BA14-B0470DF898AC}"/>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0" name="object 45">
                <a:extLst>
                  <a:ext uri="{FF2B5EF4-FFF2-40B4-BE49-F238E27FC236}">
                    <a16:creationId xmlns:a16="http://schemas.microsoft.com/office/drawing/2014/main" id="{B1A05DF2-B799-4B08-9016-2D6926D88CDB}"/>
                  </a:ext>
                </a:extLst>
              </p:cNvPr>
              <p:cNvPicPr/>
              <p:nvPr/>
            </p:nvPicPr>
            <p:blipFill>
              <a:blip r:embed="rId10" cstate="print"/>
              <a:stretch>
                <a:fillRect/>
              </a:stretch>
            </p:blipFill>
            <p:spPr>
              <a:xfrm>
                <a:off x="10925962" y="472221"/>
                <a:ext cx="103212" cy="119964"/>
              </a:xfrm>
              <a:prstGeom prst="rect">
                <a:avLst/>
              </a:prstGeom>
            </p:spPr>
          </p:pic>
          <p:sp>
            <p:nvSpPr>
              <p:cNvPr id="51" name="object 46">
                <a:extLst>
                  <a:ext uri="{FF2B5EF4-FFF2-40B4-BE49-F238E27FC236}">
                    <a16:creationId xmlns:a16="http://schemas.microsoft.com/office/drawing/2014/main" id="{5424F463-FC74-4602-82C7-7BC701498C22}"/>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2" name="object 47">
                <a:extLst>
                  <a:ext uri="{FF2B5EF4-FFF2-40B4-BE49-F238E27FC236}">
                    <a16:creationId xmlns:a16="http://schemas.microsoft.com/office/drawing/2014/main" id="{BCB01C06-1FEF-46EC-9DD0-B3DC36D347FD}"/>
                  </a:ext>
                </a:extLst>
              </p:cNvPr>
              <p:cNvPicPr/>
              <p:nvPr/>
            </p:nvPicPr>
            <p:blipFill>
              <a:blip r:embed="rId11" cstate="print"/>
              <a:stretch>
                <a:fillRect/>
              </a:stretch>
            </p:blipFill>
            <p:spPr>
              <a:xfrm>
                <a:off x="194951" y="260619"/>
                <a:ext cx="582104" cy="494753"/>
              </a:xfrm>
              <a:prstGeom prst="rect">
                <a:avLst/>
              </a:prstGeom>
            </p:spPr>
          </p:pic>
          <p:pic>
            <p:nvPicPr>
              <p:cNvPr id="53" name="object 48">
                <a:extLst>
                  <a:ext uri="{FF2B5EF4-FFF2-40B4-BE49-F238E27FC236}">
                    <a16:creationId xmlns:a16="http://schemas.microsoft.com/office/drawing/2014/main" id="{59A61B05-C189-4061-A813-1887E1695FA5}"/>
                  </a:ext>
                </a:extLst>
              </p:cNvPr>
              <p:cNvPicPr/>
              <p:nvPr/>
            </p:nvPicPr>
            <p:blipFill>
              <a:blip r:embed="rId12" cstate="print"/>
              <a:stretch>
                <a:fillRect/>
              </a:stretch>
            </p:blipFill>
            <p:spPr>
              <a:xfrm>
                <a:off x="186258" y="251942"/>
                <a:ext cx="599490" cy="512114"/>
              </a:xfrm>
              <a:prstGeom prst="rect">
                <a:avLst/>
              </a:prstGeom>
            </p:spPr>
          </p:pic>
        </p:grpSp>
      </p:grpSp>
    </p:spTree>
    <p:extLst>
      <p:ext uri="{BB962C8B-B14F-4D97-AF65-F5344CB8AC3E}">
        <p14:creationId xmlns:p14="http://schemas.microsoft.com/office/powerpoint/2010/main" val="37090440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EB965A-8408-F088-45D0-D40650C6AFE4}"/>
            </a:ext>
          </a:extLst>
        </p:cNvPr>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4FEE6E10-6099-44AE-A319-32182B3E677F}"/>
              </a:ext>
            </a:extLst>
          </p:cNvPr>
          <p:cNvGrpSpPr/>
          <p:nvPr/>
        </p:nvGrpSpPr>
        <p:grpSpPr>
          <a:xfrm>
            <a:off x="0" y="0"/>
            <a:ext cx="12192001" cy="6858000"/>
            <a:chOff x="0" y="0"/>
            <a:chExt cx="12192001" cy="6858000"/>
          </a:xfrm>
        </p:grpSpPr>
        <p:pic>
          <p:nvPicPr>
            <p:cNvPr id="7" name="object 3">
              <a:extLst>
                <a:ext uri="{FF2B5EF4-FFF2-40B4-BE49-F238E27FC236}">
                  <a16:creationId xmlns:a16="http://schemas.microsoft.com/office/drawing/2014/main" id="{18535B5A-6069-4E47-8FD4-440639CAF762}"/>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8" name="object 3">
              <a:extLst>
                <a:ext uri="{FF2B5EF4-FFF2-40B4-BE49-F238E27FC236}">
                  <a16:creationId xmlns:a16="http://schemas.microsoft.com/office/drawing/2014/main" id="{D962EF03-2972-42EF-A871-443AD3EAC98B}"/>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9" name="テキスト ボックス 8">
            <a:extLst>
              <a:ext uri="{FF2B5EF4-FFF2-40B4-BE49-F238E27FC236}">
                <a16:creationId xmlns:a16="http://schemas.microsoft.com/office/drawing/2014/main" id="{D1F68036-F9D4-4B87-B8BC-E179097F780F}"/>
              </a:ext>
            </a:extLst>
          </p:cNvPr>
          <p:cNvSpPr txBox="1"/>
          <p:nvPr/>
        </p:nvSpPr>
        <p:spPr>
          <a:xfrm>
            <a:off x="695998" y="2921168"/>
            <a:ext cx="10800000" cy="1015663"/>
          </a:xfrm>
          <a:prstGeom prst="rect">
            <a:avLst/>
          </a:prstGeom>
          <a:noFill/>
        </p:spPr>
        <p:txBody>
          <a:bodyPr wrap="square" rtlCol="0">
            <a:spAutoFit/>
          </a:bodyPr>
          <a:lstStyle/>
          <a:p>
            <a:pPr algn="ctr"/>
            <a:r>
              <a:rPr lang="ja-JP" altLang="en-US" sz="6000" dirty="0">
                <a:latin typeface="ＭＳ ゴシック" panose="020B0609070205080204" pitchFamily="49" charset="-128"/>
                <a:ea typeface="ＭＳ ゴシック" panose="020B0609070205080204" pitchFamily="49" charset="-128"/>
              </a:rPr>
              <a:t>６</a:t>
            </a:r>
            <a:r>
              <a:rPr lang="en-US" altLang="ja-JP" sz="6000" dirty="0">
                <a:latin typeface="ＭＳ ゴシック" panose="020B0609070205080204" pitchFamily="49" charset="-128"/>
                <a:ea typeface="ＭＳ ゴシック" panose="020B0609070205080204" pitchFamily="49" charset="-128"/>
              </a:rPr>
              <a:t>.</a:t>
            </a:r>
            <a:r>
              <a:rPr lang="ja-JP" altLang="en-US" sz="6000" dirty="0">
                <a:latin typeface="ＭＳ ゴシック" panose="020B0609070205080204" pitchFamily="49" charset="-128"/>
                <a:ea typeface="ＭＳ ゴシック" panose="020B0609070205080204" pitchFamily="49" charset="-128"/>
              </a:rPr>
              <a:t>プロンプトテンプレート</a:t>
            </a:r>
          </a:p>
        </p:txBody>
      </p:sp>
      <p:sp>
        <p:nvSpPr>
          <p:cNvPr id="10" name="テキスト ボックス 9">
            <a:extLst>
              <a:ext uri="{FF2B5EF4-FFF2-40B4-BE49-F238E27FC236}">
                <a16:creationId xmlns:a16="http://schemas.microsoft.com/office/drawing/2014/main" id="{B06C28BB-A0A2-4F39-8D07-023FEF04E49E}"/>
              </a:ext>
            </a:extLst>
          </p:cNvPr>
          <p:cNvSpPr txBox="1"/>
          <p:nvPr/>
        </p:nvSpPr>
        <p:spPr>
          <a:xfrm>
            <a:off x="1937998" y="4680000"/>
            <a:ext cx="8316000" cy="1440000"/>
          </a:xfrm>
          <a:prstGeom prst="rect">
            <a:avLst/>
          </a:prstGeom>
          <a:noFill/>
          <a:ln w="38100" cap="rnd">
            <a:solidFill>
              <a:srgbClr val="156082"/>
            </a:solidFill>
          </a:ln>
        </p:spPr>
        <p:txBody>
          <a:bodyPr wrap="square" lIns="180000" tIns="180000" rIns="180000" bIns="180000" rtlCol="0" anchor="ctr" anchorCtr="0">
            <a:spAutoFit/>
          </a:bodyPr>
          <a:lstStyle/>
          <a:p>
            <a:pPr algn="just">
              <a:lnSpc>
                <a:spcPts val="2880"/>
              </a:lnSpc>
            </a:pPr>
            <a:r>
              <a:rPr lang="ja-JP" altLang="en-US" sz="2400" dirty="0">
                <a:solidFill>
                  <a:srgbClr val="156082"/>
                </a:solidFill>
                <a:latin typeface="HG丸ｺﾞｼｯｸM-PRO" panose="020F0600000000000000" pitchFamily="50" charset="-128"/>
                <a:ea typeface="HG丸ｺﾞｼｯｸM-PRO" panose="020F0600000000000000" pitchFamily="50" charset="-128"/>
              </a:rPr>
              <a:t>実際に使えるプロンプトのテンプレートを紹介します。</a:t>
            </a:r>
            <a:endParaRPr lang="en-US" altLang="ja-JP" sz="2400" dirty="0">
              <a:solidFill>
                <a:srgbClr val="156082"/>
              </a:solidFill>
              <a:latin typeface="HG丸ｺﾞｼｯｸM-PRO" panose="020F0600000000000000" pitchFamily="50" charset="-128"/>
              <a:ea typeface="HG丸ｺﾞｼｯｸM-PRO" panose="020F0600000000000000" pitchFamily="50" charset="-128"/>
            </a:endParaRPr>
          </a:p>
          <a:p>
            <a:pPr algn="just">
              <a:lnSpc>
                <a:spcPts val="2880"/>
              </a:lnSpc>
            </a:pPr>
            <a:r>
              <a:rPr lang="ja-JP" altLang="en-US" sz="2400" dirty="0">
                <a:solidFill>
                  <a:srgbClr val="156082"/>
                </a:solidFill>
                <a:latin typeface="HG丸ｺﾞｼｯｸM-PRO" panose="020F0600000000000000" pitchFamily="50" charset="-128"/>
                <a:ea typeface="HG丸ｺﾞｼｯｸM-PRO" panose="020F0600000000000000" pitchFamily="50" charset="-128"/>
              </a:rPr>
              <a:t>用途に応じて使い分けることで、誰でも精度の高い回答を得られます。</a:t>
            </a:r>
          </a:p>
        </p:txBody>
      </p:sp>
    </p:spTree>
    <p:extLst>
      <p:ext uri="{BB962C8B-B14F-4D97-AF65-F5344CB8AC3E}">
        <p14:creationId xmlns:p14="http://schemas.microsoft.com/office/powerpoint/2010/main" val="30853081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28BF15-4947-1402-21EB-A388FB6DB6DF}"/>
            </a:ext>
          </a:extLst>
        </p:cNvPr>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D6DD6B72-B629-4A28-A448-ABA775990E58}"/>
              </a:ext>
            </a:extLst>
          </p:cNvPr>
          <p:cNvGrpSpPr/>
          <p:nvPr/>
        </p:nvGrpSpPr>
        <p:grpSpPr>
          <a:xfrm>
            <a:off x="343943" y="1359256"/>
            <a:ext cx="11504114" cy="4880472"/>
            <a:chOff x="343943" y="1139800"/>
            <a:chExt cx="11504114" cy="4880472"/>
          </a:xfrm>
        </p:grpSpPr>
        <p:sp>
          <p:nvSpPr>
            <p:cNvPr id="2" name="四角形: 角を丸くする 1">
              <a:extLst>
                <a:ext uri="{FF2B5EF4-FFF2-40B4-BE49-F238E27FC236}">
                  <a16:creationId xmlns:a16="http://schemas.microsoft.com/office/drawing/2014/main" id="{5DB57581-50EF-A7C0-638A-9CC9536E3653}"/>
                </a:ext>
              </a:extLst>
            </p:cNvPr>
            <p:cNvSpPr/>
            <p:nvPr/>
          </p:nvSpPr>
          <p:spPr>
            <a:xfrm>
              <a:off x="343943" y="1139800"/>
              <a:ext cx="9716877" cy="4858438"/>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四角形: 角を丸くする 2">
              <a:extLst>
                <a:ext uri="{FF2B5EF4-FFF2-40B4-BE49-F238E27FC236}">
                  <a16:creationId xmlns:a16="http://schemas.microsoft.com/office/drawing/2014/main" id="{22A3B5F2-9DCA-FC19-8158-2FD7858D103E}"/>
                </a:ext>
              </a:extLst>
            </p:cNvPr>
            <p:cNvSpPr/>
            <p:nvPr/>
          </p:nvSpPr>
          <p:spPr>
            <a:xfrm>
              <a:off x="1241129" y="1969737"/>
              <a:ext cx="7922504" cy="4043190"/>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四角形: 角を丸くする 3">
              <a:extLst>
                <a:ext uri="{FF2B5EF4-FFF2-40B4-BE49-F238E27FC236}">
                  <a16:creationId xmlns:a16="http://schemas.microsoft.com/office/drawing/2014/main" id="{7C6AD293-9385-39A6-AA90-E53F8F240F9B}"/>
                </a:ext>
              </a:extLst>
            </p:cNvPr>
            <p:cNvSpPr/>
            <p:nvPr/>
          </p:nvSpPr>
          <p:spPr>
            <a:xfrm>
              <a:off x="1991685" y="2851087"/>
              <a:ext cx="6421392" cy="3161840"/>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A969EE83-E429-CEBA-B3BC-CC1E45D01230}"/>
                </a:ext>
              </a:extLst>
            </p:cNvPr>
            <p:cNvSpPr/>
            <p:nvPr/>
          </p:nvSpPr>
          <p:spPr>
            <a:xfrm>
              <a:off x="2751208" y="3554330"/>
              <a:ext cx="5252062" cy="2443908"/>
            </a:xfrm>
            <a:prstGeom prst="round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6370114D-4D30-C781-8F0D-99144ACC0753}"/>
                </a:ext>
              </a:extLst>
            </p:cNvPr>
            <p:cNvSpPr/>
            <p:nvPr/>
          </p:nvSpPr>
          <p:spPr>
            <a:xfrm>
              <a:off x="3369948" y="4358562"/>
              <a:ext cx="4014581" cy="1661710"/>
            </a:xfrm>
            <a:prstGeom prst="roundRect">
              <a:avLst/>
            </a:prstGeom>
            <a:solidFill>
              <a:schemeClr val="tx2">
                <a:lumMod val="75000"/>
                <a:lumOff val="2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24D02A98-CEAF-D9BC-8D9B-4B35743A1C77}"/>
                </a:ext>
              </a:extLst>
            </p:cNvPr>
            <p:cNvSpPr txBox="1"/>
            <p:nvPr/>
          </p:nvSpPr>
          <p:spPr>
            <a:xfrm>
              <a:off x="2807128" y="1329223"/>
              <a:ext cx="4790500" cy="523220"/>
            </a:xfrm>
            <a:prstGeom prst="rect">
              <a:avLst/>
            </a:prstGeom>
            <a:noFill/>
          </p:spPr>
          <p:txBody>
            <a:bodyPr wrap="square" rtlCol="0">
              <a:spAutoFit/>
            </a:bodyPr>
            <a:lstStyle/>
            <a:p>
              <a:pPr algn="ctr"/>
              <a:r>
                <a:rPr kumimoji="1" lang="ja-JP" altLang="en-US" sz="2800" dirty="0">
                  <a:latin typeface="HGPｺﾞｼｯｸE" panose="020B0900000000000000" pitchFamily="50" charset="-128"/>
                  <a:ea typeface="HGPｺﾞｼｯｸE" panose="020B0900000000000000" pitchFamily="50" charset="-128"/>
                </a:rPr>
                <a:t>ＡＩ（</a:t>
              </a:r>
              <a:r>
                <a:rPr lang="ja-JP" altLang="en-US" sz="2800" dirty="0">
                  <a:latin typeface="HGPｺﾞｼｯｸE" panose="020B0900000000000000" pitchFamily="50" charset="-128"/>
                  <a:ea typeface="HGPｺﾞｼｯｸE" panose="020B0900000000000000" pitchFamily="50" charset="-128"/>
                </a:rPr>
                <a:t>人工</a:t>
              </a:r>
              <a:r>
                <a:rPr kumimoji="1" lang="ja-JP" altLang="en-US" sz="2800" dirty="0">
                  <a:latin typeface="HGPｺﾞｼｯｸE" panose="020B0900000000000000" pitchFamily="50" charset="-128"/>
                  <a:ea typeface="HGPｺﾞｼｯｸE" panose="020B0900000000000000" pitchFamily="50" charset="-128"/>
                </a:rPr>
                <a:t>知能）</a:t>
              </a:r>
            </a:p>
          </p:txBody>
        </p:sp>
        <p:sp>
          <p:nvSpPr>
            <p:cNvPr id="11" name="テキスト ボックス 10">
              <a:extLst>
                <a:ext uri="{FF2B5EF4-FFF2-40B4-BE49-F238E27FC236}">
                  <a16:creationId xmlns:a16="http://schemas.microsoft.com/office/drawing/2014/main" id="{FA7B910F-73ED-AD22-40DC-0C895BB3EE8D}"/>
                </a:ext>
              </a:extLst>
            </p:cNvPr>
            <p:cNvSpPr txBox="1"/>
            <p:nvPr/>
          </p:nvSpPr>
          <p:spPr>
            <a:xfrm>
              <a:off x="4051117" y="2148802"/>
              <a:ext cx="2302525" cy="523220"/>
            </a:xfrm>
            <a:prstGeom prst="rect">
              <a:avLst/>
            </a:prstGeom>
            <a:noFill/>
          </p:spPr>
          <p:txBody>
            <a:bodyPr wrap="square" rtlCol="0">
              <a:spAutoFit/>
            </a:bodyPr>
            <a:lstStyle/>
            <a:p>
              <a:pPr algn="ctr"/>
              <a:r>
                <a:rPr lang="ja-JP" altLang="en-US" sz="2800" dirty="0">
                  <a:latin typeface="HGPｺﾞｼｯｸE" panose="020B0900000000000000" pitchFamily="50" charset="-128"/>
                  <a:ea typeface="HGPｺﾞｼｯｸE" panose="020B0900000000000000" pitchFamily="50" charset="-128"/>
                </a:rPr>
                <a:t>機械学習</a:t>
              </a:r>
              <a:endParaRPr kumimoji="1" lang="ja-JP" altLang="en-US" sz="2800" dirty="0">
                <a:latin typeface="HGPｺﾞｼｯｸE" panose="020B0900000000000000" pitchFamily="50" charset="-128"/>
                <a:ea typeface="HGPｺﾞｼｯｸE" panose="020B0900000000000000" pitchFamily="50" charset="-128"/>
              </a:endParaRPr>
            </a:p>
          </p:txBody>
        </p:sp>
        <p:sp>
          <p:nvSpPr>
            <p:cNvPr id="12" name="テキスト ボックス 11">
              <a:extLst>
                <a:ext uri="{FF2B5EF4-FFF2-40B4-BE49-F238E27FC236}">
                  <a16:creationId xmlns:a16="http://schemas.microsoft.com/office/drawing/2014/main" id="{27413546-F29F-DB44-FD85-14883FAFC71C}"/>
                </a:ext>
              </a:extLst>
            </p:cNvPr>
            <p:cNvSpPr txBox="1"/>
            <p:nvPr/>
          </p:nvSpPr>
          <p:spPr>
            <a:xfrm>
              <a:off x="3252744" y="2941578"/>
              <a:ext cx="4239655" cy="523220"/>
            </a:xfrm>
            <a:prstGeom prst="rect">
              <a:avLst/>
            </a:prstGeom>
            <a:noFill/>
          </p:spPr>
          <p:txBody>
            <a:bodyPr wrap="square" rtlCol="0">
              <a:spAutoFit/>
            </a:bodyPr>
            <a:lstStyle/>
            <a:p>
              <a:pPr algn="ctr"/>
              <a:r>
                <a:rPr lang="ja-JP" altLang="en-US" sz="2800" dirty="0">
                  <a:latin typeface="HGPｺﾞｼｯｸE" panose="020B0900000000000000" pitchFamily="50" charset="-128"/>
                  <a:ea typeface="HGPｺﾞｼｯｸE" panose="020B0900000000000000" pitchFamily="50" charset="-128"/>
                </a:rPr>
                <a:t>ニューラルネットワーク</a:t>
              </a:r>
              <a:endParaRPr kumimoji="1" lang="ja-JP" altLang="en-US" sz="2800" dirty="0">
                <a:latin typeface="HGPｺﾞｼｯｸE" panose="020B0900000000000000" pitchFamily="50" charset="-128"/>
                <a:ea typeface="HGPｺﾞｼｯｸE" panose="020B0900000000000000" pitchFamily="50" charset="-128"/>
              </a:endParaRPr>
            </a:p>
          </p:txBody>
        </p:sp>
        <p:sp>
          <p:nvSpPr>
            <p:cNvPr id="14" name="テキスト ボックス 13">
              <a:extLst>
                <a:ext uri="{FF2B5EF4-FFF2-40B4-BE49-F238E27FC236}">
                  <a16:creationId xmlns:a16="http://schemas.microsoft.com/office/drawing/2014/main" id="{9F5372A9-1312-3CC7-3CCC-6522AF3F8C5C}"/>
                </a:ext>
              </a:extLst>
            </p:cNvPr>
            <p:cNvSpPr txBox="1"/>
            <p:nvPr/>
          </p:nvSpPr>
          <p:spPr>
            <a:xfrm>
              <a:off x="3252744" y="3683819"/>
              <a:ext cx="4239655" cy="523220"/>
            </a:xfrm>
            <a:prstGeom prst="rect">
              <a:avLst/>
            </a:prstGeom>
            <a:noFill/>
          </p:spPr>
          <p:txBody>
            <a:bodyPr wrap="square" rtlCol="0">
              <a:spAutoFit/>
            </a:bodyPr>
            <a:lstStyle/>
            <a:p>
              <a:pPr algn="ctr"/>
              <a:r>
                <a:rPr kumimoji="1" lang="ja-JP" altLang="en-US" sz="2800" dirty="0">
                  <a:latin typeface="HGPｺﾞｼｯｸE" panose="020B0900000000000000" pitchFamily="50" charset="-128"/>
                  <a:ea typeface="HGPｺﾞｼｯｸE" panose="020B0900000000000000" pitchFamily="50" charset="-128"/>
                </a:rPr>
                <a:t>ディープラーニング</a:t>
              </a:r>
            </a:p>
          </p:txBody>
        </p:sp>
        <p:sp>
          <p:nvSpPr>
            <p:cNvPr id="15" name="テキスト ボックス 14">
              <a:extLst>
                <a:ext uri="{FF2B5EF4-FFF2-40B4-BE49-F238E27FC236}">
                  <a16:creationId xmlns:a16="http://schemas.microsoft.com/office/drawing/2014/main" id="{1A132126-4470-34C3-5551-AD2312F631FA}"/>
                </a:ext>
              </a:extLst>
            </p:cNvPr>
            <p:cNvSpPr txBox="1"/>
            <p:nvPr/>
          </p:nvSpPr>
          <p:spPr>
            <a:xfrm>
              <a:off x="4221308" y="4910282"/>
              <a:ext cx="2302525" cy="523220"/>
            </a:xfrm>
            <a:prstGeom prst="rect">
              <a:avLst/>
            </a:prstGeom>
            <a:noFill/>
          </p:spPr>
          <p:txBody>
            <a:bodyPr wrap="square" rtlCol="0">
              <a:spAutoFit/>
            </a:bodyPr>
            <a:lstStyle/>
            <a:p>
              <a:pPr algn="ctr"/>
              <a:r>
                <a:rPr kumimoji="1" lang="ja-JP" altLang="en-US" sz="2800" dirty="0">
                  <a:solidFill>
                    <a:schemeClr val="bg1"/>
                  </a:solidFill>
                  <a:latin typeface="HGPｺﾞｼｯｸE" panose="020B0900000000000000" pitchFamily="50" charset="-128"/>
                  <a:ea typeface="HGPｺﾞｼｯｸE" panose="020B0900000000000000" pitchFamily="50" charset="-128"/>
                </a:rPr>
                <a:t>生成</a:t>
              </a:r>
              <a:r>
                <a:rPr lang="ja-JP" altLang="en-US" sz="2800" dirty="0">
                  <a:solidFill>
                    <a:schemeClr val="bg1"/>
                  </a:solidFill>
                  <a:latin typeface="HGPｺﾞｼｯｸE" panose="020B0900000000000000" pitchFamily="50" charset="-128"/>
                  <a:ea typeface="HGPｺﾞｼｯｸE" panose="020B0900000000000000" pitchFamily="50" charset="-128"/>
                </a:rPr>
                <a:t>ＡＩ</a:t>
              </a:r>
              <a:endParaRPr kumimoji="1" lang="ja-JP" altLang="en-US" sz="2800" dirty="0">
                <a:solidFill>
                  <a:schemeClr val="bg1"/>
                </a:solidFill>
                <a:latin typeface="HGPｺﾞｼｯｸE" panose="020B0900000000000000" pitchFamily="50" charset="-128"/>
                <a:ea typeface="HGPｺﾞｼｯｸE" panose="020B0900000000000000" pitchFamily="50" charset="-128"/>
              </a:endParaRPr>
            </a:p>
          </p:txBody>
        </p:sp>
        <p:sp>
          <p:nvSpPr>
            <p:cNvPr id="17" name="矢印: 右 16">
              <a:extLst>
                <a:ext uri="{FF2B5EF4-FFF2-40B4-BE49-F238E27FC236}">
                  <a16:creationId xmlns:a16="http://schemas.microsoft.com/office/drawing/2014/main" id="{E2A1F3CD-445A-BF26-D0AA-F256A8A7DE5D}"/>
                </a:ext>
              </a:extLst>
            </p:cNvPr>
            <p:cNvSpPr/>
            <p:nvPr/>
          </p:nvSpPr>
          <p:spPr>
            <a:xfrm rot="10800000">
              <a:off x="7471676" y="1404756"/>
              <a:ext cx="531594" cy="426720"/>
            </a:xfrm>
            <a:prstGeom prst="rightArrow">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18" name="矢印: 右 17">
              <a:extLst>
                <a:ext uri="{FF2B5EF4-FFF2-40B4-BE49-F238E27FC236}">
                  <a16:creationId xmlns:a16="http://schemas.microsoft.com/office/drawing/2014/main" id="{13E15B5D-DAED-CE59-AFA0-3E6ED947B12D}"/>
                </a:ext>
              </a:extLst>
            </p:cNvPr>
            <p:cNvSpPr/>
            <p:nvPr/>
          </p:nvSpPr>
          <p:spPr>
            <a:xfrm rot="10800000">
              <a:off x="7492399" y="2214285"/>
              <a:ext cx="531594" cy="426720"/>
            </a:xfrm>
            <a:prstGeom prst="rightArrow">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19" name="矢印: 右 18">
              <a:extLst>
                <a:ext uri="{FF2B5EF4-FFF2-40B4-BE49-F238E27FC236}">
                  <a16:creationId xmlns:a16="http://schemas.microsoft.com/office/drawing/2014/main" id="{62017E40-B39B-ED6F-6933-238306CA2F89}"/>
                </a:ext>
              </a:extLst>
            </p:cNvPr>
            <p:cNvSpPr/>
            <p:nvPr/>
          </p:nvSpPr>
          <p:spPr>
            <a:xfrm rot="10800000">
              <a:off x="7492399" y="3041090"/>
              <a:ext cx="531594" cy="426720"/>
            </a:xfrm>
            <a:prstGeom prst="rightArrow">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20" name="矢印: 右 19">
              <a:extLst>
                <a:ext uri="{FF2B5EF4-FFF2-40B4-BE49-F238E27FC236}">
                  <a16:creationId xmlns:a16="http://schemas.microsoft.com/office/drawing/2014/main" id="{5A6C2349-8145-D14B-4E47-414F42BC644E}"/>
                </a:ext>
              </a:extLst>
            </p:cNvPr>
            <p:cNvSpPr/>
            <p:nvPr/>
          </p:nvSpPr>
          <p:spPr>
            <a:xfrm rot="10800000">
              <a:off x="7500763" y="3734182"/>
              <a:ext cx="531594" cy="426720"/>
            </a:xfrm>
            <a:prstGeom prst="rightArrow">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22" name="正方形/長方形 21">
              <a:extLst>
                <a:ext uri="{FF2B5EF4-FFF2-40B4-BE49-F238E27FC236}">
                  <a16:creationId xmlns:a16="http://schemas.microsoft.com/office/drawing/2014/main" id="{10EC6C99-EEC3-6412-0888-EFF396AD4B8B}"/>
                </a:ext>
              </a:extLst>
            </p:cNvPr>
            <p:cNvSpPr/>
            <p:nvPr/>
          </p:nvSpPr>
          <p:spPr>
            <a:xfrm>
              <a:off x="8076157" y="1329223"/>
              <a:ext cx="3771900" cy="564981"/>
            </a:xfrm>
            <a:prstGeom prst="rect">
              <a:avLst/>
            </a:prstGeom>
            <a:solidFill>
              <a:schemeClr val="accent5">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20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人の知覚や知性を再現する技術</a:t>
              </a:r>
              <a:endParaRPr kumimoji="1" lang="ja-JP" altLang="en-US" sz="2000" dirty="0">
                <a:solidFill>
                  <a:schemeClr val="tx1"/>
                </a:solidFill>
                <a:latin typeface="HG丸ｺﾞｼｯｸM-PRO" panose="020F0600000000000000" pitchFamily="50" charset="-128"/>
                <a:ea typeface="HG丸ｺﾞｼｯｸM-PRO" panose="020F0600000000000000" pitchFamily="50" charset="-128"/>
              </a:endParaRPr>
            </a:p>
          </p:txBody>
        </p:sp>
        <p:sp>
          <p:nvSpPr>
            <p:cNvPr id="23" name="正方形/長方形 22">
              <a:extLst>
                <a:ext uri="{FF2B5EF4-FFF2-40B4-BE49-F238E27FC236}">
                  <a16:creationId xmlns:a16="http://schemas.microsoft.com/office/drawing/2014/main" id="{578BD6E3-DB83-ED0D-573A-6EB9CC4FF791}"/>
                </a:ext>
              </a:extLst>
            </p:cNvPr>
            <p:cNvSpPr/>
            <p:nvPr/>
          </p:nvSpPr>
          <p:spPr>
            <a:xfrm>
              <a:off x="8076157" y="2136577"/>
              <a:ext cx="3771900" cy="564981"/>
            </a:xfrm>
            <a:prstGeom prst="rect">
              <a:avLst/>
            </a:prstGeom>
            <a:solidFill>
              <a:schemeClr val="accent5">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0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大量のデータから学習する技術</a:t>
              </a:r>
              <a:endParaRPr kumimoji="1" lang="ja-JP" altLang="en-US" sz="2000" dirty="0">
                <a:solidFill>
                  <a:schemeClr val="tx1"/>
                </a:solidFill>
                <a:latin typeface="HG丸ｺﾞｼｯｸM-PRO" panose="020F0600000000000000" pitchFamily="50" charset="-128"/>
                <a:ea typeface="HG丸ｺﾞｼｯｸM-PRO" panose="020F0600000000000000" pitchFamily="50" charset="-128"/>
              </a:endParaRPr>
            </a:p>
          </p:txBody>
        </p:sp>
        <p:sp>
          <p:nvSpPr>
            <p:cNvPr id="24" name="正方形/長方形 23">
              <a:extLst>
                <a:ext uri="{FF2B5EF4-FFF2-40B4-BE49-F238E27FC236}">
                  <a16:creationId xmlns:a16="http://schemas.microsoft.com/office/drawing/2014/main" id="{5DDB40B7-60E3-1995-E4CD-F669AFADEEE2}"/>
                </a:ext>
              </a:extLst>
            </p:cNvPr>
            <p:cNvSpPr/>
            <p:nvPr/>
          </p:nvSpPr>
          <p:spPr>
            <a:xfrm>
              <a:off x="8076157" y="2966514"/>
              <a:ext cx="3771900" cy="564981"/>
            </a:xfrm>
            <a:prstGeom prst="rect">
              <a:avLst/>
            </a:prstGeom>
            <a:solidFill>
              <a:schemeClr val="accent5">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20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人の脳の動きを模倣する技術</a:t>
              </a:r>
              <a:endParaRPr kumimoji="1" lang="ja-JP" altLang="en-US" sz="2000" dirty="0">
                <a:solidFill>
                  <a:schemeClr val="tx1"/>
                </a:solidFill>
                <a:latin typeface="HG丸ｺﾞｼｯｸM-PRO" panose="020F0600000000000000" pitchFamily="50" charset="-128"/>
                <a:ea typeface="HG丸ｺﾞｼｯｸM-PRO" panose="020F0600000000000000" pitchFamily="50" charset="-128"/>
              </a:endParaRPr>
            </a:p>
          </p:txBody>
        </p:sp>
        <p:sp>
          <p:nvSpPr>
            <p:cNvPr id="25" name="正方形/長方形 24">
              <a:extLst>
                <a:ext uri="{FF2B5EF4-FFF2-40B4-BE49-F238E27FC236}">
                  <a16:creationId xmlns:a16="http://schemas.microsoft.com/office/drawing/2014/main" id="{2832AF45-9109-FD19-1AB8-1B8691552BDB}"/>
                </a:ext>
              </a:extLst>
            </p:cNvPr>
            <p:cNvSpPr/>
            <p:nvPr/>
          </p:nvSpPr>
          <p:spPr>
            <a:xfrm>
              <a:off x="8076157" y="3669018"/>
              <a:ext cx="3771900" cy="564981"/>
            </a:xfrm>
            <a:prstGeom prst="rect">
              <a:avLst/>
            </a:prstGeom>
            <a:solidFill>
              <a:schemeClr val="accent5">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20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より深く学習する技術</a:t>
              </a:r>
              <a:endParaRPr kumimoji="1" lang="ja-JP" altLang="en-US" sz="2000" dirty="0">
                <a:solidFill>
                  <a:schemeClr val="tx1"/>
                </a:solidFill>
                <a:latin typeface="HG丸ｺﾞｼｯｸM-PRO" panose="020F0600000000000000" pitchFamily="50" charset="-128"/>
                <a:ea typeface="HG丸ｺﾞｼｯｸM-PRO" panose="020F0600000000000000" pitchFamily="50" charset="-128"/>
              </a:endParaRPr>
            </a:p>
          </p:txBody>
        </p:sp>
      </p:grpSp>
      <p:grpSp>
        <p:nvGrpSpPr>
          <p:cNvPr id="26" name="グループ化 25">
            <a:extLst>
              <a:ext uri="{FF2B5EF4-FFF2-40B4-BE49-F238E27FC236}">
                <a16:creationId xmlns:a16="http://schemas.microsoft.com/office/drawing/2014/main" id="{9DA1AB63-092A-4CE3-831D-59F33F9E9B53}"/>
              </a:ext>
            </a:extLst>
          </p:cNvPr>
          <p:cNvGrpSpPr/>
          <p:nvPr/>
        </p:nvGrpSpPr>
        <p:grpSpPr>
          <a:xfrm>
            <a:off x="0" y="-47041"/>
            <a:ext cx="12192001" cy="6905041"/>
            <a:chOff x="0" y="-47041"/>
            <a:chExt cx="12192001" cy="6905041"/>
          </a:xfrm>
        </p:grpSpPr>
        <p:pic>
          <p:nvPicPr>
            <p:cNvPr id="27" name="object 3">
              <a:extLst>
                <a:ext uri="{FF2B5EF4-FFF2-40B4-BE49-F238E27FC236}">
                  <a16:creationId xmlns:a16="http://schemas.microsoft.com/office/drawing/2014/main" id="{9D1810B5-57A7-492F-B9C1-FADA110798BB}"/>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28" name="正方形/長方形 27">
              <a:extLst>
                <a:ext uri="{FF2B5EF4-FFF2-40B4-BE49-F238E27FC236}">
                  <a16:creationId xmlns:a16="http://schemas.microsoft.com/office/drawing/2014/main" id="{966CD5DE-CB69-4859-A48F-185C2E793600}"/>
                </a:ext>
              </a:extLst>
            </p:cNvPr>
            <p:cNvSpPr/>
            <p:nvPr/>
          </p:nvSpPr>
          <p:spPr>
            <a:xfrm>
              <a:off x="934762" y="-36683"/>
              <a:ext cx="4620609"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生成ＡＩの概念</a:t>
              </a:r>
            </a:p>
          </p:txBody>
        </p:sp>
        <p:pic>
          <p:nvPicPr>
            <p:cNvPr id="29" name="object 3">
              <a:extLst>
                <a:ext uri="{FF2B5EF4-FFF2-40B4-BE49-F238E27FC236}">
                  <a16:creationId xmlns:a16="http://schemas.microsoft.com/office/drawing/2014/main" id="{A1668F0E-0F90-4416-8902-A730D46D6FA3}"/>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30" name="object 6">
              <a:extLst>
                <a:ext uri="{FF2B5EF4-FFF2-40B4-BE49-F238E27FC236}">
                  <a16:creationId xmlns:a16="http://schemas.microsoft.com/office/drawing/2014/main" id="{902CAD08-BF06-4D59-BAAC-C28C59345C6E}"/>
                </a:ext>
              </a:extLst>
            </p:cNvPr>
            <p:cNvGrpSpPr/>
            <p:nvPr/>
          </p:nvGrpSpPr>
          <p:grpSpPr>
            <a:xfrm>
              <a:off x="131445" y="203359"/>
              <a:ext cx="11929110" cy="657225"/>
              <a:chOff x="186258" y="210936"/>
              <a:chExt cx="11929110" cy="657225"/>
            </a:xfrm>
          </p:grpSpPr>
          <p:sp>
            <p:nvSpPr>
              <p:cNvPr id="31" name="object 7">
                <a:extLst>
                  <a:ext uri="{FF2B5EF4-FFF2-40B4-BE49-F238E27FC236}">
                    <a16:creationId xmlns:a16="http://schemas.microsoft.com/office/drawing/2014/main" id="{02D9B8FB-BC32-4724-93AB-5860C510860E}"/>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32" name="object 8">
                <a:extLst>
                  <a:ext uri="{FF2B5EF4-FFF2-40B4-BE49-F238E27FC236}">
                    <a16:creationId xmlns:a16="http://schemas.microsoft.com/office/drawing/2014/main" id="{CDE22F11-18A5-42A1-A946-FA8B9E576DF3}"/>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33" name="object 9">
                <a:extLst>
                  <a:ext uri="{FF2B5EF4-FFF2-40B4-BE49-F238E27FC236}">
                    <a16:creationId xmlns:a16="http://schemas.microsoft.com/office/drawing/2014/main" id="{06A71840-BB3E-4A14-BE89-B68603A379ED}"/>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34" name="object 10">
                <a:extLst>
                  <a:ext uri="{FF2B5EF4-FFF2-40B4-BE49-F238E27FC236}">
                    <a16:creationId xmlns:a16="http://schemas.microsoft.com/office/drawing/2014/main" id="{404C5F35-2F96-4B46-80F9-9BA14281B05F}"/>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35" name="object 11">
                <a:extLst>
                  <a:ext uri="{FF2B5EF4-FFF2-40B4-BE49-F238E27FC236}">
                    <a16:creationId xmlns:a16="http://schemas.microsoft.com/office/drawing/2014/main" id="{8020E3EE-8387-4047-A21D-90461824CA04}"/>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36" name="object 12">
                <a:extLst>
                  <a:ext uri="{FF2B5EF4-FFF2-40B4-BE49-F238E27FC236}">
                    <a16:creationId xmlns:a16="http://schemas.microsoft.com/office/drawing/2014/main" id="{D00B5080-34AE-4505-9368-5F7C7620E43A}"/>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37" name="object 13">
                <a:extLst>
                  <a:ext uri="{FF2B5EF4-FFF2-40B4-BE49-F238E27FC236}">
                    <a16:creationId xmlns:a16="http://schemas.microsoft.com/office/drawing/2014/main" id="{CC960E04-BAC4-450A-86BA-36039D6C9944}"/>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38" name="object 14">
                <a:extLst>
                  <a:ext uri="{FF2B5EF4-FFF2-40B4-BE49-F238E27FC236}">
                    <a16:creationId xmlns:a16="http://schemas.microsoft.com/office/drawing/2014/main" id="{0B37FECC-EC96-4770-ADCD-BAF107840C66}"/>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9" name="object 15">
                <a:extLst>
                  <a:ext uri="{FF2B5EF4-FFF2-40B4-BE49-F238E27FC236}">
                    <a16:creationId xmlns:a16="http://schemas.microsoft.com/office/drawing/2014/main" id="{52205DD8-429D-485E-9C84-3715C028A3BF}"/>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40" name="object 16">
                <a:extLst>
                  <a:ext uri="{FF2B5EF4-FFF2-40B4-BE49-F238E27FC236}">
                    <a16:creationId xmlns:a16="http://schemas.microsoft.com/office/drawing/2014/main" id="{A1106C45-E910-4E0B-ACFE-198A48CE6BEB}"/>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41" name="object 17">
                <a:extLst>
                  <a:ext uri="{FF2B5EF4-FFF2-40B4-BE49-F238E27FC236}">
                    <a16:creationId xmlns:a16="http://schemas.microsoft.com/office/drawing/2014/main" id="{2B5A9316-D361-40C8-AE84-B745909FD718}"/>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2" name="object 18">
                <a:extLst>
                  <a:ext uri="{FF2B5EF4-FFF2-40B4-BE49-F238E27FC236}">
                    <a16:creationId xmlns:a16="http://schemas.microsoft.com/office/drawing/2014/main" id="{C50656CD-0862-4DAE-84FB-AA859B217EFD}"/>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43" name="object 19">
                <a:extLst>
                  <a:ext uri="{FF2B5EF4-FFF2-40B4-BE49-F238E27FC236}">
                    <a16:creationId xmlns:a16="http://schemas.microsoft.com/office/drawing/2014/main" id="{803DDAF5-AF4E-46C3-9899-D9182717B08A}"/>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44" name="object 20">
                <a:extLst>
                  <a:ext uri="{FF2B5EF4-FFF2-40B4-BE49-F238E27FC236}">
                    <a16:creationId xmlns:a16="http://schemas.microsoft.com/office/drawing/2014/main" id="{41CD9DBB-8A76-4D68-98E3-3304522521A6}"/>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45" name="object 21">
                <a:extLst>
                  <a:ext uri="{FF2B5EF4-FFF2-40B4-BE49-F238E27FC236}">
                    <a16:creationId xmlns:a16="http://schemas.microsoft.com/office/drawing/2014/main" id="{DDA25178-4220-44D0-9B50-62ED28A28FFC}"/>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6" name="object 22">
                <a:extLst>
                  <a:ext uri="{FF2B5EF4-FFF2-40B4-BE49-F238E27FC236}">
                    <a16:creationId xmlns:a16="http://schemas.microsoft.com/office/drawing/2014/main" id="{B640EECA-EB99-4724-924A-B5371E05479A}"/>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47" name="object 23">
                <a:extLst>
                  <a:ext uri="{FF2B5EF4-FFF2-40B4-BE49-F238E27FC236}">
                    <a16:creationId xmlns:a16="http://schemas.microsoft.com/office/drawing/2014/main" id="{021B7057-8B10-4224-851F-A4C8E468119D}"/>
                  </a:ext>
                </a:extLst>
              </p:cNvPr>
              <p:cNvPicPr/>
              <p:nvPr/>
            </p:nvPicPr>
            <p:blipFill>
              <a:blip r:embed="rId4" cstate="print"/>
              <a:stretch>
                <a:fillRect/>
              </a:stretch>
            </p:blipFill>
            <p:spPr>
              <a:xfrm>
                <a:off x="12026795" y="575918"/>
                <a:ext cx="88216" cy="97080"/>
              </a:xfrm>
              <a:prstGeom prst="rect">
                <a:avLst/>
              </a:prstGeom>
            </p:spPr>
          </p:pic>
          <p:sp>
            <p:nvSpPr>
              <p:cNvPr id="48" name="object 24">
                <a:extLst>
                  <a:ext uri="{FF2B5EF4-FFF2-40B4-BE49-F238E27FC236}">
                    <a16:creationId xmlns:a16="http://schemas.microsoft.com/office/drawing/2014/main" id="{F425152B-6A55-42BC-91AB-8F7DD119D8D4}"/>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9" name="object 25">
                <a:extLst>
                  <a:ext uri="{FF2B5EF4-FFF2-40B4-BE49-F238E27FC236}">
                    <a16:creationId xmlns:a16="http://schemas.microsoft.com/office/drawing/2014/main" id="{618931FD-2191-49CE-A16C-E24CCFA7C217}"/>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50" name="object 26">
                <a:extLst>
                  <a:ext uri="{FF2B5EF4-FFF2-40B4-BE49-F238E27FC236}">
                    <a16:creationId xmlns:a16="http://schemas.microsoft.com/office/drawing/2014/main" id="{79EE2C1A-8711-43FE-BFAC-7C031C628D92}"/>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51" name="object 27">
                <a:extLst>
                  <a:ext uri="{FF2B5EF4-FFF2-40B4-BE49-F238E27FC236}">
                    <a16:creationId xmlns:a16="http://schemas.microsoft.com/office/drawing/2014/main" id="{F22A1010-0351-44D0-8E15-5EA6B347462A}"/>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52" name="object 28">
                <a:extLst>
                  <a:ext uri="{FF2B5EF4-FFF2-40B4-BE49-F238E27FC236}">
                    <a16:creationId xmlns:a16="http://schemas.microsoft.com/office/drawing/2014/main" id="{B52B6096-DF9C-4501-B81A-3AA1767952B9}"/>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53" name="object 29">
                <a:extLst>
                  <a:ext uri="{FF2B5EF4-FFF2-40B4-BE49-F238E27FC236}">
                    <a16:creationId xmlns:a16="http://schemas.microsoft.com/office/drawing/2014/main" id="{9BAAB48F-BA30-4787-9C6D-C638AE588D6F}"/>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54" name="object 30">
                <a:extLst>
                  <a:ext uri="{FF2B5EF4-FFF2-40B4-BE49-F238E27FC236}">
                    <a16:creationId xmlns:a16="http://schemas.microsoft.com/office/drawing/2014/main" id="{99646B83-E339-472B-9397-8C4666644F54}"/>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55" name="object 31">
                <a:extLst>
                  <a:ext uri="{FF2B5EF4-FFF2-40B4-BE49-F238E27FC236}">
                    <a16:creationId xmlns:a16="http://schemas.microsoft.com/office/drawing/2014/main" id="{6F200241-F949-4C11-9F65-B5E6FAA2F7D0}"/>
                  </a:ext>
                </a:extLst>
              </p:cNvPr>
              <p:cNvPicPr/>
              <p:nvPr/>
            </p:nvPicPr>
            <p:blipFill>
              <a:blip r:embed="rId5" cstate="print"/>
              <a:stretch>
                <a:fillRect/>
              </a:stretch>
            </p:blipFill>
            <p:spPr>
              <a:xfrm>
                <a:off x="10546225" y="211835"/>
                <a:ext cx="139128" cy="139128"/>
              </a:xfrm>
              <a:prstGeom prst="rect">
                <a:avLst/>
              </a:prstGeom>
            </p:spPr>
          </p:pic>
          <p:pic>
            <p:nvPicPr>
              <p:cNvPr id="56" name="object 32">
                <a:extLst>
                  <a:ext uri="{FF2B5EF4-FFF2-40B4-BE49-F238E27FC236}">
                    <a16:creationId xmlns:a16="http://schemas.microsoft.com/office/drawing/2014/main" id="{8A88D3F9-EA77-4B40-A81A-6E5D5B6506BC}"/>
                  </a:ext>
                </a:extLst>
              </p:cNvPr>
              <p:cNvPicPr/>
              <p:nvPr/>
            </p:nvPicPr>
            <p:blipFill>
              <a:blip r:embed="rId6" cstate="print"/>
              <a:stretch>
                <a:fillRect/>
              </a:stretch>
            </p:blipFill>
            <p:spPr>
              <a:xfrm>
                <a:off x="9828669" y="360944"/>
                <a:ext cx="244449" cy="244449"/>
              </a:xfrm>
              <a:prstGeom prst="rect">
                <a:avLst/>
              </a:prstGeom>
            </p:spPr>
          </p:pic>
          <p:sp>
            <p:nvSpPr>
              <p:cNvPr id="57" name="object 33">
                <a:extLst>
                  <a:ext uri="{FF2B5EF4-FFF2-40B4-BE49-F238E27FC236}">
                    <a16:creationId xmlns:a16="http://schemas.microsoft.com/office/drawing/2014/main" id="{B57B82FD-0653-46CE-9A42-97A745B4B7DB}"/>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58" name="object 34">
                <a:extLst>
                  <a:ext uri="{FF2B5EF4-FFF2-40B4-BE49-F238E27FC236}">
                    <a16:creationId xmlns:a16="http://schemas.microsoft.com/office/drawing/2014/main" id="{39640DD0-C1D4-4E79-AD96-2B9D06A9C358}"/>
                  </a:ext>
                </a:extLst>
              </p:cNvPr>
              <p:cNvPicPr/>
              <p:nvPr/>
            </p:nvPicPr>
            <p:blipFill>
              <a:blip r:embed="rId7" cstate="print"/>
              <a:stretch>
                <a:fillRect/>
              </a:stretch>
            </p:blipFill>
            <p:spPr>
              <a:xfrm>
                <a:off x="9688294" y="622557"/>
                <a:ext cx="160297" cy="160395"/>
              </a:xfrm>
              <a:prstGeom prst="rect">
                <a:avLst/>
              </a:prstGeom>
            </p:spPr>
          </p:pic>
          <p:sp>
            <p:nvSpPr>
              <p:cNvPr id="59" name="object 35">
                <a:extLst>
                  <a:ext uri="{FF2B5EF4-FFF2-40B4-BE49-F238E27FC236}">
                    <a16:creationId xmlns:a16="http://schemas.microsoft.com/office/drawing/2014/main" id="{3EBAEB3D-687C-41A1-8FFD-E49583F609C9}"/>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60" name="object 36">
                <a:extLst>
                  <a:ext uri="{FF2B5EF4-FFF2-40B4-BE49-F238E27FC236}">
                    <a16:creationId xmlns:a16="http://schemas.microsoft.com/office/drawing/2014/main" id="{7B03E667-BD14-4B8A-A18B-81236C316522}"/>
                  </a:ext>
                </a:extLst>
              </p:cNvPr>
              <p:cNvPicPr/>
              <p:nvPr/>
            </p:nvPicPr>
            <p:blipFill>
              <a:blip r:embed="rId8" cstate="print"/>
              <a:stretch>
                <a:fillRect/>
              </a:stretch>
            </p:blipFill>
            <p:spPr>
              <a:xfrm>
                <a:off x="9648025" y="373900"/>
                <a:ext cx="90690" cy="68618"/>
              </a:xfrm>
              <a:prstGeom prst="rect">
                <a:avLst/>
              </a:prstGeom>
            </p:spPr>
          </p:pic>
          <p:sp>
            <p:nvSpPr>
              <p:cNvPr id="61" name="object 37">
                <a:extLst>
                  <a:ext uri="{FF2B5EF4-FFF2-40B4-BE49-F238E27FC236}">
                    <a16:creationId xmlns:a16="http://schemas.microsoft.com/office/drawing/2014/main" id="{9296F123-9EB5-4D42-8749-EF320D380232}"/>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62" name="object 38">
                <a:extLst>
                  <a:ext uri="{FF2B5EF4-FFF2-40B4-BE49-F238E27FC236}">
                    <a16:creationId xmlns:a16="http://schemas.microsoft.com/office/drawing/2014/main" id="{DE7C8D3C-9E1E-4753-ABEA-4C217325A4B5}"/>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63" name="object 39">
                <a:extLst>
                  <a:ext uri="{FF2B5EF4-FFF2-40B4-BE49-F238E27FC236}">
                    <a16:creationId xmlns:a16="http://schemas.microsoft.com/office/drawing/2014/main" id="{7880C5C4-FA91-4136-8787-70DE878308D0}"/>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64" name="object 40">
                <a:extLst>
                  <a:ext uri="{FF2B5EF4-FFF2-40B4-BE49-F238E27FC236}">
                    <a16:creationId xmlns:a16="http://schemas.microsoft.com/office/drawing/2014/main" id="{1B9E3611-B260-497A-83A3-14337BFA2A96}"/>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65" name="object 41">
                <a:extLst>
                  <a:ext uri="{FF2B5EF4-FFF2-40B4-BE49-F238E27FC236}">
                    <a16:creationId xmlns:a16="http://schemas.microsoft.com/office/drawing/2014/main" id="{0DA052F1-6933-4E43-B0A5-84C80071735D}"/>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66" name="object 42">
                <a:extLst>
                  <a:ext uri="{FF2B5EF4-FFF2-40B4-BE49-F238E27FC236}">
                    <a16:creationId xmlns:a16="http://schemas.microsoft.com/office/drawing/2014/main" id="{7ED47D3A-19A1-4ADB-81AA-2C33EEDB3AA7}"/>
                  </a:ext>
                </a:extLst>
              </p:cNvPr>
              <p:cNvPicPr/>
              <p:nvPr/>
            </p:nvPicPr>
            <p:blipFill>
              <a:blip r:embed="rId9" cstate="print"/>
              <a:stretch>
                <a:fillRect/>
              </a:stretch>
            </p:blipFill>
            <p:spPr>
              <a:xfrm>
                <a:off x="10771367" y="253872"/>
                <a:ext cx="383006" cy="322630"/>
              </a:xfrm>
              <a:prstGeom prst="rect">
                <a:avLst/>
              </a:prstGeom>
            </p:spPr>
          </p:pic>
          <p:sp>
            <p:nvSpPr>
              <p:cNvPr id="67" name="object 43">
                <a:extLst>
                  <a:ext uri="{FF2B5EF4-FFF2-40B4-BE49-F238E27FC236}">
                    <a16:creationId xmlns:a16="http://schemas.microsoft.com/office/drawing/2014/main" id="{AA35D04A-F108-4CBA-B059-5B90E97EDDAE}"/>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68" name="object 44">
                <a:extLst>
                  <a:ext uri="{FF2B5EF4-FFF2-40B4-BE49-F238E27FC236}">
                    <a16:creationId xmlns:a16="http://schemas.microsoft.com/office/drawing/2014/main" id="{D11BD40B-5C53-486F-B8F9-0BBC47D8DA88}"/>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69" name="object 45">
                <a:extLst>
                  <a:ext uri="{FF2B5EF4-FFF2-40B4-BE49-F238E27FC236}">
                    <a16:creationId xmlns:a16="http://schemas.microsoft.com/office/drawing/2014/main" id="{E53247B6-6BA1-4435-9A36-65A833995109}"/>
                  </a:ext>
                </a:extLst>
              </p:cNvPr>
              <p:cNvPicPr/>
              <p:nvPr/>
            </p:nvPicPr>
            <p:blipFill>
              <a:blip r:embed="rId10" cstate="print"/>
              <a:stretch>
                <a:fillRect/>
              </a:stretch>
            </p:blipFill>
            <p:spPr>
              <a:xfrm>
                <a:off x="10925962" y="472221"/>
                <a:ext cx="103212" cy="119964"/>
              </a:xfrm>
              <a:prstGeom prst="rect">
                <a:avLst/>
              </a:prstGeom>
            </p:spPr>
          </p:pic>
          <p:sp>
            <p:nvSpPr>
              <p:cNvPr id="70" name="object 46">
                <a:extLst>
                  <a:ext uri="{FF2B5EF4-FFF2-40B4-BE49-F238E27FC236}">
                    <a16:creationId xmlns:a16="http://schemas.microsoft.com/office/drawing/2014/main" id="{8095B210-751A-47B7-8681-BC5A101B74D1}"/>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71" name="object 47">
                <a:extLst>
                  <a:ext uri="{FF2B5EF4-FFF2-40B4-BE49-F238E27FC236}">
                    <a16:creationId xmlns:a16="http://schemas.microsoft.com/office/drawing/2014/main" id="{FD9571B9-0014-4D00-96C5-ACABA740E9AF}"/>
                  </a:ext>
                </a:extLst>
              </p:cNvPr>
              <p:cNvPicPr/>
              <p:nvPr/>
            </p:nvPicPr>
            <p:blipFill>
              <a:blip r:embed="rId11" cstate="print"/>
              <a:stretch>
                <a:fillRect/>
              </a:stretch>
            </p:blipFill>
            <p:spPr>
              <a:xfrm>
                <a:off x="194951" y="260619"/>
                <a:ext cx="582104" cy="494753"/>
              </a:xfrm>
              <a:prstGeom prst="rect">
                <a:avLst/>
              </a:prstGeom>
            </p:spPr>
          </p:pic>
          <p:pic>
            <p:nvPicPr>
              <p:cNvPr id="72" name="object 48">
                <a:extLst>
                  <a:ext uri="{FF2B5EF4-FFF2-40B4-BE49-F238E27FC236}">
                    <a16:creationId xmlns:a16="http://schemas.microsoft.com/office/drawing/2014/main" id="{5F9E0900-61F6-49F8-B0D4-07BBD39CDAFA}"/>
                  </a:ext>
                </a:extLst>
              </p:cNvPr>
              <p:cNvPicPr/>
              <p:nvPr/>
            </p:nvPicPr>
            <p:blipFill>
              <a:blip r:embed="rId12" cstate="print"/>
              <a:stretch>
                <a:fillRect/>
              </a:stretch>
            </p:blipFill>
            <p:spPr>
              <a:xfrm>
                <a:off x="186258" y="251942"/>
                <a:ext cx="599490" cy="512114"/>
              </a:xfrm>
              <a:prstGeom prst="rect">
                <a:avLst/>
              </a:prstGeom>
            </p:spPr>
          </p:pic>
        </p:grpSp>
      </p:grpSp>
    </p:spTree>
    <p:extLst>
      <p:ext uri="{BB962C8B-B14F-4D97-AF65-F5344CB8AC3E}">
        <p14:creationId xmlns:p14="http://schemas.microsoft.com/office/powerpoint/2010/main" val="7676751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32F47-687D-9D70-654C-4289757B13AC}"/>
            </a:ext>
          </a:extLst>
        </p:cNvPr>
        <p:cNvGrpSpPr/>
        <p:nvPr/>
      </p:nvGrpSpPr>
      <p:grpSpPr>
        <a:xfrm>
          <a:off x="0" y="0"/>
          <a:ext cx="0" cy="0"/>
          <a:chOff x="0" y="0"/>
          <a:chExt cx="0" cy="0"/>
        </a:xfrm>
      </p:grpSpPr>
      <p:grpSp>
        <p:nvGrpSpPr>
          <p:cNvPr id="7" name="グループ化 6">
            <a:extLst>
              <a:ext uri="{FF2B5EF4-FFF2-40B4-BE49-F238E27FC236}">
                <a16:creationId xmlns:a16="http://schemas.microsoft.com/office/drawing/2014/main" id="{848DE11F-8CC9-4AEF-BF72-CFE55F7BCB2C}"/>
              </a:ext>
            </a:extLst>
          </p:cNvPr>
          <p:cNvGrpSpPr/>
          <p:nvPr/>
        </p:nvGrpSpPr>
        <p:grpSpPr>
          <a:xfrm>
            <a:off x="0" y="-47041"/>
            <a:ext cx="12192001" cy="6905041"/>
            <a:chOff x="0" y="-47041"/>
            <a:chExt cx="12192001" cy="6905041"/>
          </a:xfrm>
        </p:grpSpPr>
        <p:pic>
          <p:nvPicPr>
            <p:cNvPr id="8" name="object 3">
              <a:extLst>
                <a:ext uri="{FF2B5EF4-FFF2-40B4-BE49-F238E27FC236}">
                  <a16:creationId xmlns:a16="http://schemas.microsoft.com/office/drawing/2014/main" id="{CAA58245-0795-4B09-AFC7-CFD132238CA9}"/>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9" name="正方形/長方形 8">
              <a:extLst>
                <a:ext uri="{FF2B5EF4-FFF2-40B4-BE49-F238E27FC236}">
                  <a16:creationId xmlns:a16="http://schemas.microsoft.com/office/drawing/2014/main" id="{57A06617-286F-4752-A249-59B76C63F42F}"/>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よく使うプロンプト（例）</a:t>
              </a:r>
            </a:p>
          </p:txBody>
        </p:sp>
        <p:pic>
          <p:nvPicPr>
            <p:cNvPr id="10" name="object 3">
              <a:extLst>
                <a:ext uri="{FF2B5EF4-FFF2-40B4-BE49-F238E27FC236}">
                  <a16:creationId xmlns:a16="http://schemas.microsoft.com/office/drawing/2014/main" id="{8AFB23A5-859B-4335-847D-E048CF615B77}"/>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1" name="object 6">
              <a:extLst>
                <a:ext uri="{FF2B5EF4-FFF2-40B4-BE49-F238E27FC236}">
                  <a16:creationId xmlns:a16="http://schemas.microsoft.com/office/drawing/2014/main" id="{54AB0349-B505-4EE7-967E-CFD51BF1FA51}"/>
                </a:ext>
              </a:extLst>
            </p:cNvPr>
            <p:cNvGrpSpPr/>
            <p:nvPr/>
          </p:nvGrpSpPr>
          <p:grpSpPr>
            <a:xfrm>
              <a:off x="131445" y="203359"/>
              <a:ext cx="11929110" cy="657225"/>
              <a:chOff x="186258" y="210936"/>
              <a:chExt cx="11929110" cy="657225"/>
            </a:xfrm>
          </p:grpSpPr>
          <p:sp>
            <p:nvSpPr>
              <p:cNvPr id="12" name="object 7">
                <a:extLst>
                  <a:ext uri="{FF2B5EF4-FFF2-40B4-BE49-F238E27FC236}">
                    <a16:creationId xmlns:a16="http://schemas.microsoft.com/office/drawing/2014/main" id="{E1DB436C-34C4-4C4A-96EE-7D825E34A706}"/>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3" name="object 8">
                <a:extLst>
                  <a:ext uri="{FF2B5EF4-FFF2-40B4-BE49-F238E27FC236}">
                    <a16:creationId xmlns:a16="http://schemas.microsoft.com/office/drawing/2014/main" id="{5D10A6FF-9715-4AF7-BEEF-31A1FC68AA23}"/>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4" name="object 9">
                <a:extLst>
                  <a:ext uri="{FF2B5EF4-FFF2-40B4-BE49-F238E27FC236}">
                    <a16:creationId xmlns:a16="http://schemas.microsoft.com/office/drawing/2014/main" id="{D0E1B230-3E0A-479F-9FD6-7D3AF0224E9B}"/>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5" name="object 10">
                <a:extLst>
                  <a:ext uri="{FF2B5EF4-FFF2-40B4-BE49-F238E27FC236}">
                    <a16:creationId xmlns:a16="http://schemas.microsoft.com/office/drawing/2014/main" id="{EA794840-314A-441F-B9DB-D308AC8AB75A}"/>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6" name="object 11">
                <a:extLst>
                  <a:ext uri="{FF2B5EF4-FFF2-40B4-BE49-F238E27FC236}">
                    <a16:creationId xmlns:a16="http://schemas.microsoft.com/office/drawing/2014/main" id="{E3842799-77AA-4108-BB88-83EC205AC6F2}"/>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7" name="object 12">
                <a:extLst>
                  <a:ext uri="{FF2B5EF4-FFF2-40B4-BE49-F238E27FC236}">
                    <a16:creationId xmlns:a16="http://schemas.microsoft.com/office/drawing/2014/main" id="{9D9225FB-A899-466F-996A-441E9B159D36}"/>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8" name="object 13">
                <a:extLst>
                  <a:ext uri="{FF2B5EF4-FFF2-40B4-BE49-F238E27FC236}">
                    <a16:creationId xmlns:a16="http://schemas.microsoft.com/office/drawing/2014/main" id="{82EFE0E0-98D7-4D16-9D25-2A06455971EC}"/>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19" name="object 14">
                <a:extLst>
                  <a:ext uri="{FF2B5EF4-FFF2-40B4-BE49-F238E27FC236}">
                    <a16:creationId xmlns:a16="http://schemas.microsoft.com/office/drawing/2014/main" id="{BE99AD4C-E8BA-4C33-ADC8-45A1E33E0F77}"/>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0" name="object 15">
                <a:extLst>
                  <a:ext uri="{FF2B5EF4-FFF2-40B4-BE49-F238E27FC236}">
                    <a16:creationId xmlns:a16="http://schemas.microsoft.com/office/drawing/2014/main" id="{F86A2CAB-9E36-44A1-9C01-CF9D6578F401}"/>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1" name="object 16">
                <a:extLst>
                  <a:ext uri="{FF2B5EF4-FFF2-40B4-BE49-F238E27FC236}">
                    <a16:creationId xmlns:a16="http://schemas.microsoft.com/office/drawing/2014/main" id="{C27793F9-C8E6-42DB-81CF-203B63B08510}"/>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2" name="object 17">
                <a:extLst>
                  <a:ext uri="{FF2B5EF4-FFF2-40B4-BE49-F238E27FC236}">
                    <a16:creationId xmlns:a16="http://schemas.microsoft.com/office/drawing/2014/main" id="{2AC8B065-FDE3-4FC6-8B20-1159BBD90C88}"/>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3" name="object 18">
                <a:extLst>
                  <a:ext uri="{FF2B5EF4-FFF2-40B4-BE49-F238E27FC236}">
                    <a16:creationId xmlns:a16="http://schemas.microsoft.com/office/drawing/2014/main" id="{86158B59-5A67-4E50-9AC9-67CA3668BD43}"/>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4" name="object 19">
                <a:extLst>
                  <a:ext uri="{FF2B5EF4-FFF2-40B4-BE49-F238E27FC236}">
                    <a16:creationId xmlns:a16="http://schemas.microsoft.com/office/drawing/2014/main" id="{DB339F6D-F7D4-4FA0-B28C-9B62BF509C0E}"/>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5" name="object 20">
                <a:extLst>
                  <a:ext uri="{FF2B5EF4-FFF2-40B4-BE49-F238E27FC236}">
                    <a16:creationId xmlns:a16="http://schemas.microsoft.com/office/drawing/2014/main" id="{7E62DD63-6B70-49E4-85FC-FD3D4C416EA2}"/>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6" name="object 21">
                <a:extLst>
                  <a:ext uri="{FF2B5EF4-FFF2-40B4-BE49-F238E27FC236}">
                    <a16:creationId xmlns:a16="http://schemas.microsoft.com/office/drawing/2014/main" id="{65945AA3-5C68-42F6-97DA-B4C22873E8EB}"/>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7" name="object 22">
                <a:extLst>
                  <a:ext uri="{FF2B5EF4-FFF2-40B4-BE49-F238E27FC236}">
                    <a16:creationId xmlns:a16="http://schemas.microsoft.com/office/drawing/2014/main" id="{BD731653-152E-4BF2-BD89-1E56D6DF4458}"/>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8" name="object 23">
                <a:extLst>
                  <a:ext uri="{FF2B5EF4-FFF2-40B4-BE49-F238E27FC236}">
                    <a16:creationId xmlns:a16="http://schemas.microsoft.com/office/drawing/2014/main" id="{2495B30F-0EE3-4B49-9399-AE543CA0CD6A}"/>
                  </a:ext>
                </a:extLst>
              </p:cNvPr>
              <p:cNvPicPr/>
              <p:nvPr/>
            </p:nvPicPr>
            <p:blipFill>
              <a:blip r:embed="rId4" cstate="print"/>
              <a:stretch>
                <a:fillRect/>
              </a:stretch>
            </p:blipFill>
            <p:spPr>
              <a:xfrm>
                <a:off x="12026795" y="575918"/>
                <a:ext cx="88216" cy="97080"/>
              </a:xfrm>
              <a:prstGeom prst="rect">
                <a:avLst/>
              </a:prstGeom>
            </p:spPr>
          </p:pic>
          <p:sp>
            <p:nvSpPr>
              <p:cNvPr id="29" name="object 24">
                <a:extLst>
                  <a:ext uri="{FF2B5EF4-FFF2-40B4-BE49-F238E27FC236}">
                    <a16:creationId xmlns:a16="http://schemas.microsoft.com/office/drawing/2014/main" id="{6E187C2D-EC0A-4857-97F4-3A31948A71D9}"/>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0" name="object 25">
                <a:extLst>
                  <a:ext uri="{FF2B5EF4-FFF2-40B4-BE49-F238E27FC236}">
                    <a16:creationId xmlns:a16="http://schemas.microsoft.com/office/drawing/2014/main" id="{CBB3DCFC-DE8C-416D-8018-6BB2BD3E310C}"/>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1" name="object 26">
                <a:extLst>
                  <a:ext uri="{FF2B5EF4-FFF2-40B4-BE49-F238E27FC236}">
                    <a16:creationId xmlns:a16="http://schemas.microsoft.com/office/drawing/2014/main" id="{869A0BB8-C722-430C-B3AC-5E1457E42ED4}"/>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2" name="object 27">
                <a:extLst>
                  <a:ext uri="{FF2B5EF4-FFF2-40B4-BE49-F238E27FC236}">
                    <a16:creationId xmlns:a16="http://schemas.microsoft.com/office/drawing/2014/main" id="{0065956C-9557-4FE6-9479-0C50D2FB5766}"/>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3" name="object 28">
                <a:extLst>
                  <a:ext uri="{FF2B5EF4-FFF2-40B4-BE49-F238E27FC236}">
                    <a16:creationId xmlns:a16="http://schemas.microsoft.com/office/drawing/2014/main" id="{B2021F38-D8E8-44C9-80EA-61B267ECF2A3}"/>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4" name="object 29">
                <a:extLst>
                  <a:ext uri="{FF2B5EF4-FFF2-40B4-BE49-F238E27FC236}">
                    <a16:creationId xmlns:a16="http://schemas.microsoft.com/office/drawing/2014/main" id="{7A748135-387F-443C-AFC4-3D90A2585E0F}"/>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5" name="object 30">
                <a:extLst>
                  <a:ext uri="{FF2B5EF4-FFF2-40B4-BE49-F238E27FC236}">
                    <a16:creationId xmlns:a16="http://schemas.microsoft.com/office/drawing/2014/main" id="{5C8C3F02-FE14-4358-8549-6578B6EE509E}"/>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6" name="object 31">
                <a:extLst>
                  <a:ext uri="{FF2B5EF4-FFF2-40B4-BE49-F238E27FC236}">
                    <a16:creationId xmlns:a16="http://schemas.microsoft.com/office/drawing/2014/main" id="{DF9B91DF-ED21-4989-B2C1-9434AD33BE69}"/>
                  </a:ext>
                </a:extLst>
              </p:cNvPr>
              <p:cNvPicPr/>
              <p:nvPr/>
            </p:nvPicPr>
            <p:blipFill>
              <a:blip r:embed="rId5" cstate="print"/>
              <a:stretch>
                <a:fillRect/>
              </a:stretch>
            </p:blipFill>
            <p:spPr>
              <a:xfrm>
                <a:off x="10546225" y="211835"/>
                <a:ext cx="139128" cy="139128"/>
              </a:xfrm>
              <a:prstGeom prst="rect">
                <a:avLst/>
              </a:prstGeom>
            </p:spPr>
          </p:pic>
          <p:pic>
            <p:nvPicPr>
              <p:cNvPr id="37" name="object 32">
                <a:extLst>
                  <a:ext uri="{FF2B5EF4-FFF2-40B4-BE49-F238E27FC236}">
                    <a16:creationId xmlns:a16="http://schemas.microsoft.com/office/drawing/2014/main" id="{CEE5B8C4-D5D7-49EA-A69F-779E8AFDFEC9}"/>
                  </a:ext>
                </a:extLst>
              </p:cNvPr>
              <p:cNvPicPr/>
              <p:nvPr/>
            </p:nvPicPr>
            <p:blipFill>
              <a:blip r:embed="rId6" cstate="print"/>
              <a:stretch>
                <a:fillRect/>
              </a:stretch>
            </p:blipFill>
            <p:spPr>
              <a:xfrm>
                <a:off x="9828669" y="360944"/>
                <a:ext cx="244449" cy="244449"/>
              </a:xfrm>
              <a:prstGeom prst="rect">
                <a:avLst/>
              </a:prstGeom>
            </p:spPr>
          </p:pic>
          <p:sp>
            <p:nvSpPr>
              <p:cNvPr id="38" name="object 33">
                <a:extLst>
                  <a:ext uri="{FF2B5EF4-FFF2-40B4-BE49-F238E27FC236}">
                    <a16:creationId xmlns:a16="http://schemas.microsoft.com/office/drawing/2014/main" id="{46AD572E-1371-403E-BC25-5947DE640144}"/>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39" name="object 34">
                <a:extLst>
                  <a:ext uri="{FF2B5EF4-FFF2-40B4-BE49-F238E27FC236}">
                    <a16:creationId xmlns:a16="http://schemas.microsoft.com/office/drawing/2014/main" id="{42AA77E6-CC78-467F-9AFB-30D020A4875B}"/>
                  </a:ext>
                </a:extLst>
              </p:cNvPr>
              <p:cNvPicPr/>
              <p:nvPr/>
            </p:nvPicPr>
            <p:blipFill>
              <a:blip r:embed="rId7" cstate="print"/>
              <a:stretch>
                <a:fillRect/>
              </a:stretch>
            </p:blipFill>
            <p:spPr>
              <a:xfrm>
                <a:off x="9688294" y="622557"/>
                <a:ext cx="160297" cy="160395"/>
              </a:xfrm>
              <a:prstGeom prst="rect">
                <a:avLst/>
              </a:prstGeom>
            </p:spPr>
          </p:pic>
          <p:sp>
            <p:nvSpPr>
              <p:cNvPr id="40" name="object 35">
                <a:extLst>
                  <a:ext uri="{FF2B5EF4-FFF2-40B4-BE49-F238E27FC236}">
                    <a16:creationId xmlns:a16="http://schemas.microsoft.com/office/drawing/2014/main" id="{496DAFC3-328A-4840-B1AD-01211C2C263D}"/>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1" name="object 36">
                <a:extLst>
                  <a:ext uri="{FF2B5EF4-FFF2-40B4-BE49-F238E27FC236}">
                    <a16:creationId xmlns:a16="http://schemas.microsoft.com/office/drawing/2014/main" id="{3B6E6C0C-B3F3-408A-B153-09D7636EA3F7}"/>
                  </a:ext>
                </a:extLst>
              </p:cNvPr>
              <p:cNvPicPr/>
              <p:nvPr/>
            </p:nvPicPr>
            <p:blipFill>
              <a:blip r:embed="rId8" cstate="print"/>
              <a:stretch>
                <a:fillRect/>
              </a:stretch>
            </p:blipFill>
            <p:spPr>
              <a:xfrm>
                <a:off x="9648025" y="373900"/>
                <a:ext cx="90690" cy="68618"/>
              </a:xfrm>
              <a:prstGeom prst="rect">
                <a:avLst/>
              </a:prstGeom>
            </p:spPr>
          </p:pic>
          <p:sp>
            <p:nvSpPr>
              <p:cNvPr id="42" name="object 37">
                <a:extLst>
                  <a:ext uri="{FF2B5EF4-FFF2-40B4-BE49-F238E27FC236}">
                    <a16:creationId xmlns:a16="http://schemas.microsoft.com/office/drawing/2014/main" id="{92A0F6FD-B2EE-449C-8817-E2C703ED03D9}"/>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3" name="object 38">
                <a:extLst>
                  <a:ext uri="{FF2B5EF4-FFF2-40B4-BE49-F238E27FC236}">
                    <a16:creationId xmlns:a16="http://schemas.microsoft.com/office/drawing/2014/main" id="{D1A326EF-9483-4E50-B4F4-C8991DF6C73B}"/>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4" name="object 39">
                <a:extLst>
                  <a:ext uri="{FF2B5EF4-FFF2-40B4-BE49-F238E27FC236}">
                    <a16:creationId xmlns:a16="http://schemas.microsoft.com/office/drawing/2014/main" id="{D1916F7D-1DEA-475F-B8E0-6211B1162BBD}"/>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5" name="object 40">
                <a:extLst>
                  <a:ext uri="{FF2B5EF4-FFF2-40B4-BE49-F238E27FC236}">
                    <a16:creationId xmlns:a16="http://schemas.microsoft.com/office/drawing/2014/main" id="{6C782016-07A5-4F85-BC7C-53DD64F3A07F}"/>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6" name="object 41">
                <a:extLst>
                  <a:ext uri="{FF2B5EF4-FFF2-40B4-BE49-F238E27FC236}">
                    <a16:creationId xmlns:a16="http://schemas.microsoft.com/office/drawing/2014/main" id="{8E0BC165-C309-4145-B70F-EC50BABD8FD1}"/>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7" name="object 42">
                <a:extLst>
                  <a:ext uri="{FF2B5EF4-FFF2-40B4-BE49-F238E27FC236}">
                    <a16:creationId xmlns:a16="http://schemas.microsoft.com/office/drawing/2014/main" id="{02BFA775-18E9-4DB5-B09D-E3FD5E27DD1A}"/>
                  </a:ext>
                </a:extLst>
              </p:cNvPr>
              <p:cNvPicPr/>
              <p:nvPr/>
            </p:nvPicPr>
            <p:blipFill>
              <a:blip r:embed="rId9" cstate="print"/>
              <a:stretch>
                <a:fillRect/>
              </a:stretch>
            </p:blipFill>
            <p:spPr>
              <a:xfrm>
                <a:off x="10771367" y="253872"/>
                <a:ext cx="383006" cy="322630"/>
              </a:xfrm>
              <a:prstGeom prst="rect">
                <a:avLst/>
              </a:prstGeom>
            </p:spPr>
          </p:pic>
          <p:sp>
            <p:nvSpPr>
              <p:cNvPr id="48" name="object 43">
                <a:extLst>
                  <a:ext uri="{FF2B5EF4-FFF2-40B4-BE49-F238E27FC236}">
                    <a16:creationId xmlns:a16="http://schemas.microsoft.com/office/drawing/2014/main" id="{066F57A3-44CD-42C3-B022-31344FFCB9A0}"/>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49" name="object 44">
                <a:extLst>
                  <a:ext uri="{FF2B5EF4-FFF2-40B4-BE49-F238E27FC236}">
                    <a16:creationId xmlns:a16="http://schemas.microsoft.com/office/drawing/2014/main" id="{11A4EA66-0D18-402B-B6A0-E864E4EDCB7E}"/>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0" name="object 45">
                <a:extLst>
                  <a:ext uri="{FF2B5EF4-FFF2-40B4-BE49-F238E27FC236}">
                    <a16:creationId xmlns:a16="http://schemas.microsoft.com/office/drawing/2014/main" id="{A0C71864-2FAC-4BE7-855E-9668B6C83DF2}"/>
                  </a:ext>
                </a:extLst>
              </p:cNvPr>
              <p:cNvPicPr/>
              <p:nvPr/>
            </p:nvPicPr>
            <p:blipFill>
              <a:blip r:embed="rId10" cstate="print"/>
              <a:stretch>
                <a:fillRect/>
              </a:stretch>
            </p:blipFill>
            <p:spPr>
              <a:xfrm>
                <a:off x="10925962" y="472221"/>
                <a:ext cx="103212" cy="119964"/>
              </a:xfrm>
              <a:prstGeom prst="rect">
                <a:avLst/>
              </a:prstGeom>
            </p:spPr>
          </p:pic>
          <p:sp>
            <p:nvSpPr>
              <p:cNvPr id="51" name="object 46">
                <a:extLst>
                  <a:ext uri="{FF2B5EF4-FFF2-40B4-BE49-F238E27FC236}">
                    <a16:creationId xmlns:a16="http://schemas.microsoft.com/office/drawing/2014/main" id="{FA989AFF-34F9-4EE0-BB86-5C6D29A06969}"/>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2" name="object 47">
                <a:extLst>
                  <a:ext uri="{FF2B5EF4-FFF2-40B4-BE49-F238E27FC236}">
                    <a16:creationId xmlns:a16="http://schemas.microsoft.com/office/drawing/2014/main" id="{C99FA2B2-DE0F-492C-80B9-AB9659D2706C}"/>
                  </a:ext>
                </a:extLst>
              </p:cNvPr>
              <p:cNvPicPr/>
              <p:nvPr/>
            </p:nvPicPr>
            <p:blipFill>
              <a:blip r:embed="rId11" cstate="print"/>
              <a:stretch>
                <a:fillRect/>
              </a:stretch>
            </p:blipFill>
            <p:spPr>
              <a:xfrm>
                <a:off x="194951" y="260619"/>
                <a:ext cx="582104" cy="494753"/>
              </a:xfrm>
              <a:prstGeom prst="rect">
                <a:avLst/>
              </a:prstGeom>
            </p:spPr>
          </p:pic>
          <p:pic>
            <p:nvPicPr>
              <p:cNvPr id="53" name="object 48">
                <a:extLst>
                  <a:ext uri="{FF2B5EF4-FFF2-40B4-BE49-F238E27FC236}">
                    <a16:creationId xmlns:a16="http://schemas.microsoft.com/office/drawing/2014/main" id="{975C4C6D-535F-43A5-87E6-5C65CC425165}"/>
                  </a:ext>
                </a:extLst>
              </p:cNvPr>
              <p:cNvPicPr/>
              <p:nvPr/>
            </p:nvPicPr>
            <p:blipFill>
              <a:blip r:embed="rId12" cstate="print"/>
              <a:stretch>
                <a:fillRect/>
              </a:stretch>
            </p:blipFill>
            <p:spPr>
              <a:xfrm>
                <a:off x="186258" y="251942"/>
                <a:ext cx="599490" cy="512114"/>
              </a:xfrm>
              <a:prstGeom prst="rect">
                <a:avLst/>
              </a:prstGeom>
            </p:spPr>
          </p:pic>
        </p:grpSp>
      </p:grpSp>
      <p:sp>
        <p:nvSpPr>
          <p:cNvPr id="55" name="四角形: 角を丸くする 54">
            <a:extLst>
              <a:ext uri="{FF2B5EF4-FFF2-40B4-BE49-F238E27FC236}">
                <a16:creationId xmlns:a16="http://schemas.microsoft.com/office/drawing/2014/main" id="{E273F526-38CA-4C56-BFD2-EDE1E715821A}"/>
              </a:ext>
            </a:extLst>
          </p:cNvPr>
          <p:cNvSpPr/>
          <p:nvPr/>
        </p:nvSpPr>
        <p:spPr>
          <a:xfrm flipH="1">
            <a:off x="774000" y="2504806"/>
            <a:ext cx="2766369" cy="468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四角形: 角を丸くする 53">
            <a:extLst>
              <a:ext uri="{FF2B5EF4-FFF2-40B4-BE49-F238E27FC236}">
                <a16:creationId xmlns:a16="http://schemas.microsoft.com/office/drawing/2014/main" id="{1B2B258F-796A-484A-804D-B0CDBE8DA177}"/>
              </a:ext>
            </a:extLst>
          </p:cNvPr>
          <p:cNvSpPr/>
          <p:nvPr/>
        </p:nvSpPr>
        <p:spPr>
          <a:xfrm flipH="1">
            <a:off x="774000" y="1239139"/>
            <a:ext cx="3129785" cy="468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四角形: 角を丸くする 55">
            <a:extLst>
              <a:ext uri="{FF2B5EF4-FFF2-40B4-BE49-F238E27FC236}">
                <a16:creationId xmlns:a16="http://schemas.microsoft.com/office/drawing/2014/main" id="{E1FFB7EF-ECFC-41EA-9718-F36B89072E25}"/>
              </a:ext>
            </a:extLst>
          </p:cNvPr>
          <p:cNvSpPr/>
          <p:nvPr/>
        </p:nvSpPr>
        <p:spPr>
          <a:xfrm flipH="1">
            <a:off x="774000" y="3748592"/>
            <a:ext cx="3821446" cy="468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四角形: 角を丸くする 56">
            <a:extLst>
              <a:ext uri="{FF2B5EF4-FFF2-40B4-BE49-F238E27FC236}">
                <a16:creationId xmlns:a16="http://schemas.microsoft.com/office/drawing/2014/main" id="{07D98F6A-BA5D-4797-9981-10BA75A592AD}"/>
              </a:ext>
            </a:extLst>
          </p:cNvPr>
          <p:cNvSpPr/>
          <p:nvPr/>
        </p:nvSpPr>
        <p:spPr>
          <a:xfrm flipH="1">
            <a:off x="774000" y="5014853"/>
            <a:ext cx="4126246" cy="468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EFEEAA7F-D9CD-DFE7-39A3-C519F8E6A8AD}"/>
              </a:ext>
            </a:extLst>
          </p:cNvPr>
          <p:cNvSpPr txBox="1"/>
          <p:nvPr/>
        </p:nvSpPr>
        <p:spPr>
          <a:xfrm>
            <a:off x="812480" y="1211184"/>
            <a:ext cx="10726992" cy="5406608"/>
          </a:xfrm>
          <a:prstGeom prst="rect">
            <a:avLst/>
          </a:prstGeom>
          <a:noFill/>
        </p:spPr>
        <p:txBody>
          <a:bodyPr wrap="square" rtlCol="0">
            <a:spAutoFit/>
          </a:bodyPr>
          <a:lstStyle/>
          <a:p>
            <a:pPr>
              <a:spcAft>
                <a:spcPts val="600"/>
              </a:spcAft>
            </a:pPr>
            <a:r>
              <a:rPr lang="ja-JP" altLang="en-US" sz="2600" dirty="0">
                <a:latin typeface="HGPｺﾞｼｯｸE" panose="020B0900000000000000" pitchFamily="50" charset="-128"/>
                <a:ea typeface="HGPｺﾞｼｯｸE" panose="020B0900000000000000" pitchFamily="50" charset="-128"/>
              </a:rPr>
              <a:t>１．要点を整理したい</a:t>
            </a:r>
            <a:endParaRPr lang="en-US" altLang="ja-JP" sz="2600" dirty="0">
              <a:latin typeface="HGPｺﾞｼｯｸE" panose="020B0900000000000000" pitchFamily="50" charset="-128"/>
              <a:ea typeface="HGPｺﾞｼｯｸE" panose="020B0900000000000000" pitchFamily="50" charset="-128"/>
            </a:endParaRPr>
          </a:p>
          <a:p>
            <a:pPr marL="457200">
              <a:lnSpc>
                <a:spcPts val="2600"/>
              </a:lnSpc>
            </a:pPr>
            <a:r>
              <a:rPr lang="ja-JP" altLang="en-US" sz="1900" dirty="0">
                <a:latin typeface="HG丸ｺﾞｼｯｸM-PRO" panose="020F0600000000000000" pitchFamily="50" charset="-128"/>
                <a:ea typeface="HG丸ｺﾞｼｯｸM-PRO" panose="020F0600000000000000" pitchFamily="50" charset="-128"/>
              </a:rPr>
              <a:t>例：次の内容を、</a:t>
            </a:r>
            <a:r>
              <a:rPr lang="ja-JP" altLang="en-US" sz="1900" b="1" dirty="0">
                <a:latin typeface="HG丸ｺﾞｼｯｸM-PRO" panose="020F0600000000000000" pitchFamily="50" charset="-128"/>
                <a:ea typeface="HG丸ｺﾞｼｯｸM-PRO" panose="020F0600000000000000" pitchFamily="50" charset="-128"/>
              </a:rPr>
              <a:t>結論→理由→例</a:t>
            </a:r>
            <a:r>
              <a:rPr lang="ja-JP" altLang="en-US" sz="1900" dirty="0">
                <a:latin typeface="HG丸ｺﾞｼｯｸM-PRO" panose="020F0600000000000000" pitchFamily="50" charset="-128"/>
                <a:ea typeface="HG丸ｺﾞｼｯｸM-PRO" panose="020F0600000000000000" pitchFamily="50" charset="-128"/>
              </a:rPr>
              <a:t>の順で、</a:t>
            </a:r>
            <a:r>
              <a:rPr lang="en-US" altLang="ja-JP" sz="1900" dirty="0">
                <a:latin typeface="HG丸ｺﾞｼｯｸM-PRO" panose="020F0600000000000000" pitchFamily="50" charset="-128"/>
                <a:ea typeface="HG丸ｺﾞｼｯｸM-PRO" panose="020F0600000000000000" pitchFamily="50" charset="-128"/>
              </a:rPr>
              <a:t>60</a:t>
            </a:r>
            <a:r>
              <a:rPr lang="ja-JP" altLang="en-US" sz="1900" dirty="0">
                <a:latin typeface="HG丸ｺﾞｼｯｸM-PRO" panose="020F0600000000000000" pitchFamily="50" charset="-128"/>
                <a:ea typeface="HG丸ｺﾞｼｯｸM-PRO" panose="020F0600000000000000" pitchFamily="50" charset="-128"/>
              </a:rPr>
              <a:t>～</a:t>
            </a:r>
            <a:r>
              <a:rPr lang="en-US" altLang="ja-JP" sz="1900" dirty="0">
                <a:latin typeface="HG丸ｺﾞｼｯｸM-PRO" panose="020F0600000000000000" pitchFamily="50" charset="-128"/>
                <a:ea typeface="HG丸ｺﾞｼｯｸM-PRO" panose="020F0600000000000000" pitchFamily="50" charset="-128"/>
              </a:rPr>
              <a:t>80</a:t>
            </a:r>
            <a:r>
              <a:rPr lang="ja-JP" altLang="en-US" sz="1900" dirty="0">
                <a:latin typeface="HG丸ｺﾞｼｯｸM-PRO" panose="020F0600000000000000" pitchFamily="50" charset="-128"/>
                <a:ea typeface="HG丸ｺﾞｼｯｸM-PRO" panose="020F0600000000000000" pitchFamily="50" charset="-128"/>
              </a:rPr>
              <a:t>字でまとめてください。</a:t>
            </a:r>
            <a:endParaRPr lang="en-US" altLang="ja-JP" sz="1900" dirty="0">
              <a:latin typeface="HG丸ｺﾞｼｯｸM-PRO" panose="020F0600000000000000" pitchFamily="50" charset="-128"/>
              <a:ea typeface="HG丸ｺﾞｼｯｸM-PRO" panose="020F0600000000000000" pitchFamily="50" charset="-128"/>
            </a:endParaRPr>
          </a:p>
          <a:p>
            <a:pPr marL="457200">
              <a:lnSpc>
                <a:spcPts val="2600"/>
              </a:lnSpc>
            </a:pPr>
            <a:r>
              <a:rPr lang="ja-JP" altLang="en-US" sz="2000" dirty="0">
                <a:latin typeface="HG丸ｺﾞｼｯｸM-PRO" panose="020F0600000000000000" pitchFamily="50" charset="-128"/>
                <a:ea typeface="HG丸ｺﾞｼｯｸM-PRO" panose="020F0600000000000000" pitchFamily="50" charset="-128"/>
              </a:rPr>
              <a:t>　⇒</a:t>
            </a:r>
            <a:r>
              <a:rPr lang="ja-JP" altLang="en-US"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rPr>
              <a:t>「授業や課題のまとめに最適」</a:t>
            </a:r>
            <a:endParaRPr lang="en-US" altLang="ja-JP"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endParaRPr>
          </a:p>
          <a:p>
            <a:pPr>
              <a:spcBef>
                <a:spcPts val="1000"/>
              </a:spcBef>
              <a:spcAft>
                <a:spcPts val="600"/>
              </a:spcAft>
            </a:pPr>
            <a:r>
              <a:rPr lang="ja-JP" altLang="en-US" sz="2600" dirty="0">
                <a:latin typeface="HGPｺﾞｼｯｸE" panose="020B0900000000000000" pitchFamily="50" charset="-128"/>
                <a:ea typeface="HGPｺﾞｼｯｸE" panose="020B0900000000000000" pitchFamily="50" charset="-128"/>
              </a:rPr>
              <a:t>２．表にまとめたい</a:t>
            </a:r>
            <a:endParaRPr lang="en-US" altLang="ja-JP" sz="2600" dirty="0">
              <a:latin typeface="HGPｺﾞｼｯｸE" panose="020B0900000000000000" pitchFamily="50" charset="-128"/>
              <a:ea typeface="HGPｺﾞｼｯｸE" panose="020B0900000000000000" pitchFamily="50" charset="-128"/>
            </a:endParaRPr>
          </a:p>
          <a:p>
            <a:pPr marL="457200">
              <a:lnSpc>
                <a:spcPts val="2600"/>
              </a:lnSpc>
            </a:pPr>
            <a:r>
              <a:rPr lang="ja-JP" altLang="en-US" sz="1900" dirty="0">
                <a:latin typeface="HG丸ｺﾞｼｯｸM-PRO" panose="020F0600000000000000" pitchFamily="50" charset="-128"/>
                <a:ea typeface="HG丸ｺﾞｼｯｸM-PRO" panose="020F0600000000000000" pitchFamily="50" charset="-128"/>
              </a:rPr>
              <a:t>例：内容を表形式（項目／説明）で、</a:t>
            </a:r>
            <a:r>
              <a:rPr lang="en-US" altLang="ja-JP" sz="1900" b="1" dirty="0">
                <a:latin typeface="HG丸ｺﾞｼｯｸM-PRO" panose="020F0600000000000000" pitchFamily="50" charset="-128"/>
                <a:ea typeface="HG丸ｺﾞｼｯｸM-PRO" panose="020F0600000000000000" pitchFamily="50" charset="-128"/>
              </a:rPr>
              <a:t>6</a:t>
            </a:r>
            <a:r>
              <a:rPr lang="ja-JP" altLang="en-US" sz="1900" b="1" dirty="0">
                <a:latin typeface="HG丸ｺﾞｼｯｸM-PRO" panose="020F0600000000000000" pitchFamily="50" charset="-128"/>
                <a:ea typeface="HG丸ｺﾞｼｯｸM-PRO" panose="020F0600000000000000" pitchFamily="50" charset="-128"/>
              </a:rPr>
              <a:t>行以内に整理してください</a:t>
            </a:r>
            <a:r>
              <a:rPr lang="ja-JP" altLang="en-US" sz="1900" dirty="0">
                <a:latin typeface="HG丸ｺﾞｼｯｸM-PRO" panose="020F0600000000000000" pitchFamily="50" charset="-128"/>
                <a:ea typeface="HG丸ｺﾞｼｯｸM-PRO" panose="020F0600000000000000" pitchFamily="50" charset="-128"/>
              </a:rPr>
              <a:t>。</a:t>
            </a:r>
            <a:endParaRPr lang="en-US" altLang="ja-JP" sz="1900" dirty="0">
              <a:latin typeface="HG丸ｺﾞｼｯｸM-PRO" panose="020F0600000000000000" pitchFamily="50" charset="-128"/>
              <a:ea typeface="HG丸ｺﾞｼｯｸM-PRO" panose="020F0600000000000000" pitchFamily="50" charset="-128"/>
            </a:endParaRPr>
          </a:p>
          <a:p>
            <a:pPr marL="457200">
              <a:lnSpc>
                <a:spcPts val="2600"/>
              </a:lnSpc>
            </a:pPr>
            <a:r>
              <a:rPr lang="ja-JP" altLang="en-US" sz="2000" dirty="0">
                <a:latin typeface="HG丸ｺﾞｼｯｸM-PRO" panose="020F0600000000000000" pitchFamily="50" charset="-128"/>
                <a:ea typeface="HG丸ｺﾞｼｯｸM-PRO" panose="020F0600000000000000" pitchFamily="50" charset="-128"/>
              </a:rPr>
              <a:t>　⇒</a:t>
            </a:r>
            <a:r>
              <a:rPr lang="ja-JP" altLang="en-US"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rPr>
              <a:t>「比較や一覧化に便利」</a:t>
            </a:r>
            <a:endParaRPr lang="en-US" altLang="ja-JP"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endParaRPr>
          </a:p>
          <a:p>
            <a:pPr>
              <a:spcBef>
                <a:spcPts val="1000"/>
              </a:spcBef>
              <a:spcAft>
                <a:spcPts val="600"/>
              </a:spcAft>
            </a:pPr>
            <a:r>
              <a:rPr lang="ja-JP" altLang="en-US" sz="2600" dirty="0">
                <a:latin typeface="HGPｺﾞｼｯｸE" panose="020B0900000000000000" pitchFamily="50" charset="-128"/>
                <a:ea typeface="HGPｺﾞｼｯｸE" panose="020B0900000000000000" pitchFamily="50" charset="-128"/>
              </a:rPr>
              <a:t>３．文字数を制限した要約</a:t>
            </a:r>
            <a:endParaRPr lang="en-US" altLang="ja-JP" sz="2600" dirty="0">
              <a:latin typeface="HGPｺﾞｼｯｸE" panose="020B0900000000000000" pitchFamily="50" charset="-128"/>
              <a:ea typeface="HGPｺﾞｼｯｸE" panose="020B0900000000000000" pitchFamily="50" charset="-128"/>
            </a:endParaRPr>
          </a:p>
          <a:p>
            <a:pPr marL="457200">
              <a:lnSpc>
                <a:spcPts val="2600"/>
              </a:lnSpc>
            </a:pPr>
            <a:r>
              <a:rPr lang="ja-JP" altLang="en-US" sz="1900" dirty="0">
                <a:latin typeface="HG丸ｺﾞｼｯｸM-PRO" panose="020F0600000000000000" pitchFamily="50" charset="-128"/>
                <a:ea typeface="HG丸ｺﾞｼｯｸM-PRO" panose="020F0600000000000000" pitchFamily="50" charset="-128"/>
              </a:rPr>
              <a:t>例：全体を</a:t>
            </a:r>
            <a:r>
              <a:rPr lang="en-US" altLang="ja-JP" sz="1900" b="1" dirty="0">
                <a:latin typeface="HG丸ｺﾞｼｯｸM-PRO" panose="020F0600000000000000" pitchFamily="50" charset="-128"/>
                <a:ea typeface="HG丸ｺﾞｼｯｸM-PRO" panose="020F0600000000000000" pitchFamily="50" charset="-128"/>
              </a:rPr>
              <a:t>200</a:t>
            </a:r>
            <a:r>
              <a:rPr lang="ja-JP" altLang="en-US" sz="1900" b="1" dirty="0">
                <a:latin typeface="HG丸ｺﾞｼｯｸM-PRO" panose="020F0600000000000000" pitchFamily="50" charset="-128"/>
                <a:ea typeface="HG丸ｺﾞｼｯｸM-PRO" panose="020F0600000000000000" pitchFamily="50" charset="-128"/>
              </a:rPr>
              <a:t>字以内</a:t>
            </a:r>
            <a:r>
              <a:rPr lang="ja-JP" altLang="en-US" sz="1900" dirty="0">
                <a:latin typeface="HG丸ｺﾞｼｯｸM-PRO" panose="020F0600000000000000" pitchFamily="50" charset="-128"/>
                <a:ea typeface="HG丸ｺﾞｼｯｸM-PRO" panose="020F0600000000000000" pitchFamily="50" charset="-128"/>
              </a:rPr>
              <a:t>で要約してください。構成は</a:t>
            </a:r>
            <a:r>
              <a:rPr lang="ja-JP" altLang="en-US" sz="1900" b="1" dirty="0">
                <a:latin typeface="HG丸ｺﾞｼｯｸM-PRO" panose="020F0600000000000000" pitchFamily="50" charset="-128"/>
                <a:ea typeface="HG丸ｺﾞｼｯｸM-PRO" panose="020F0600000000000000" pitchFamily="50" charset="-128"/>
              </a:rPr>
              <a:t>結論→理由→例</a:t>
            </a:r>
            <a:r>
              <a:rPr lang="ja-JP" altLang="en-US" sz="1900" dirty="0">
                <a:latin typeface="HG丸ｺﾞｼｯｸM-PRO" panose="020F0600000000000000" pitchFamily="50" charset="-128"/>
                <a:ea typeface="HG丸ｺﾞｼｯｸM-PRO" panose="020F0600000000000000" pitchFamily="50" charset="-128"/>
              </a:rPr>
              <a:t>にしてください。</a:t>
            </a:r>
            <a:endParaRPr lang="en-US" altLang="ja-JP" sz="1900" dirty="0">
              <a:latin typeface="HG丸ｺﾞｼｯｸM-PRO" panose="020F0600000000000000" pitchFamily="50" charset="-128"/>
              <a:ea typeface="HG丸ｺﾞｼｯｸM-PRO" panose="020F0600000000000000" pitchFamily="50" charset="-128"/>
            </a:endParaRPr>
          </a:p>
          <a:p>
            <a:pPr marL="457200">
              <a:lnSpc>
                <a:spcPts val="2600"/>
              </a:lnSpc>
            </a:pPr>
            <a:r>
              <a:rPr lang="ja-JP" altLang="en-US" sz="2000" dirty="0">
                <a:latin typeface="HG丸ｺﾞｼｯｸM-PRO" panose="020F0600000000000000" pitchFamily="50" charset="-128"/>
                <a:ea typeface="HG丸ｺﾞｼｯｸM-PRO" panose="020F0600000000000000" pitchFamily="50" charset="-128"/>
              </a:rPr>
              <a:t>　⇒</a:t>
            </a:r>
            <a:r>
              <a:rPr lang="ja-JP" altLang="en-US"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rPr>
              <a:t>「レポートの冒頭まとめに使える」</a:t>
            </a:r>
            <a:endParaRPr lang="en-US" altLang="ja-JP"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endParaRPr>
          </a:p>
          <a:p>
            <a:pPr>
              <a:spcBef>
                <a:spcPts val="1000"/>
              </a:spcBef>
              <a:spcAft>
                <a:spcPts val="600"/>
              </a:spcAft>
            </a:pPr>
            <a:r>
              <a:rPr lang="ja-JP" altLang="en-US" sz="2600" dirty="0">
                <a:latin typeface="HGPｺﾞｼｯｸE" panose="020B0900000000000000" pitchFamily="50" charset="-128"/>
                <a:ea typeface="HGPｺﾞｼｯｸE" panose="020B0900000000000000" pitchFamily="50" charset="-128"/>
              </a:rPr>
              <a:t>４．相手や文体を指定したい</a:t>
            </a:r>
            <a:endParaRPr lang="en-US" altLang="ja-JP" sz="2600" dirty="0">
              <a:latin typeface="HGPｺﾞｼｯｸE" panose="020B0900000000000000" pitchFamily="50" charset="-128"/>
              <a:ea typeface="HGPｺﾞｼｯｸE" panose="020B0900000000000000" pitchFamily="50" charset="-128"/>
            </a:endParaRPr>
          </a:p>
          <a:p>
            <a:pPr marL="457200">
              <a:lnSpc>
                <a:spcPts val="2600"/>
              </a:lnSpc>
            </a:pPr>
            <a:r>
              <a:rPr lang="ja-JP" altLang="en-US" sz="1900" dirty="0">
                <a:latin typeface="HG丸ｺﾞｼｯｸM-PRO" panose="020F0600000000000000" pitchFamily="50" charset="-128"/>
                <a:ea typeface="HG丸ｺﾞｼｯｸM-PRO" panose="020F0600000000000000" pitchFamily="50" charset="-128"/>
              </a:rPr>
              <a:t>例：高校生でもわかるように、</a:t>
            </a:r>
            <a:r>
              <a:rPr lang="ja-JP" altLang="en-US" sz="1900" b="1" dirty="0">
                <a:latin typeface="HG丸ｺﾞｼｯｸM-PRO" panose="020F0600000000000000" pitchFamily="50" charset="-128"/>
                <a:ea typeface="HG丸ｺﾞｼｯｸM-PRO" panose="020F0600000000000000" pitchFamily="50" charset="-128"/>
              </a:rPr>
              <a:t>です・ます調</a:t>
            </a:r>
            <a:r>
              <a:rPr lang="ja-JP" altLang="en-US" sz="1900" dirty="0">
                <a:latin typeface="HG丸ｺﾞｼｯｸM-PRO" panose="020F0600000000000000" pitchFamily="50" charset="-128"/>
                <a:ea typeface="HG丸ｺﾞｼｯｸM-PRO" panose="020F0600000000000000" pitchFamily="50" charset="-128"/>
              </a:rPr>
              <a:t>で説明してください。</a:t>
            </a:r>
            <a:endParaRPr lang="en-US" altLang="ja-JP" sz="1900" dirty="0">
              <a:latin typeface="HG丸ｺﾞｼｯｸM-PRO" panose="020F0600000000000000" pitchFamily="50" charset="-128"/>
              <a:ea typeface="HG丸ｺﾞｼｯｸM-PRO" panose="020F0600000000000000" pitchFamily="50" charset="-128"/>
            </a:endParaRPr>
          </a:p>
          <a:p>
            <a:pPr marL="457200">
              <a:lnSpc>
                <a:spcPts val="2600"/>
              </a:lnSpc>
            </a:pPr>
            <a:r>
              <a:rPr lang="ja-JP" altLang="en-US" sz="2000" dirty="0">
                <a:latin typeface="HG丸ｺﾞｼｯｸM-PRO" panose="020F0600000000000000" pitchFamily="50" charset="-128"/>
                <a:ea typeface="HG丸ｺﾞｼｯｸM-PRO" panose="020F0600000000000000" pitchFamily="50" charset="-128"/>
              </a:rPr>
              <a:t>　　専門用語は使わないでください。</a:t>
            </a:r>
            <a:endParaRPr lang="en-US" altLang="ja-JP" sz="2000" dirty="0">
              <a:latin typeface="HG丸ｺﾞｼｯｸM-PRO" panose="020F0600000000000000" pitchFamily="50" charset="-128"/>
              <a:ea typeface="HG丸ｺﾞｼｯｸM-PRO" panose="020F0600000000000000" pitchFamily="50" charset="-128"/>
            </a:endParaRPr>
          </a:p>
          <a:p>
            <a:pPr marL="457200">
              <a:lnSpc>
                <a:spcPts val="2600"/>
              </a:lnSpc>
            </a:pPr>
            <a:r>
              <a:rPr lang="ja-JP" altLang="en-US" sz="2000" dirty="0">
                <a:latin typeface="HG丸ｺﾞｼｯｸM-PRO" panose="020F0600000000000000" pitchFamily="50" charset="-128"/>
                <a:ea typeface="HG丸ｺﾞｼｯｸM-PRO" panose="020F0600000000000000" pitchFamily="50" charset="-128"/>
              </a:rPr>
              <a:t>　⇒</a:t>
            </a:r>
            <a:r>
              <a:rPr lang="ja-JP" altLang="en-US"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rPr>
              <a:t>「プレゼンや報告書の練習になる」</a:t>
            </a:r>
            <a:endParaRPr lang="en-US" altLang="ja-JP" sz="2000" b="1" dirty="0">
              <a:solidFill>
                <a:srgbClr val="0070C0"/>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6589407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A6DDC5-E794-B790-3A0D-8BF04403291B}"/>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DEE54897-9ACB-4ABD-827C-06534A32C168}"/>
              </a:ext>
            </a:extLst>
          </p:cNvPr>
          <p:cNvGrpSpPr/>
          <p:nvPr/>
        </p:nvGrpSpPr>
        <p:grpSpPr>
          <a:xfrm>
            <a:off x="774000" y="772533"/>
            <a:ext cx="10765470" cy="5519140"/>
            <a:chOff x="774000" y="772533"/>
            <a:chExt cx="10765470" cy="5519140"/>
          </a:xfrm>
        </p:grpSpPr>
        <p:sp>
          <p:nvSpPr>
            <p:cNvPr id="9" name="四角形: 角を丸くする 8">
              <a:extLst>
                <a:ext uri="{FF2B5EF4-FFF2-40B4-BE49-F238E27FC236}">
                  <a16:creationId xmlns:a16="http://schemas.microsoft.com/office/drawing/2014/main" id="{AD5FC81F-82B3-472C-ABEE-25EAF862311A}"/>
                </a:ext>
              </a:extLst>
            </p:cNvPr>
            <p:cNvSpPr/>
            <p:nvPr/>
          </p:nvSpPr>
          <p:spPr>
            <a:xfrm flipH="1">
              <a:off x="774000" y="2211731"/>
              <a:ext cx="4536554" cy="468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69C14778-2ADC-442E-A9A9-595FA277EC08}"/>
                </a:ext>
              </a:extLst>
            </p:cNvPr>
            <p:cNvSpPr/>
            <p:nvPr/>
          </p:nvSpPr>
          <p:spPr>
            <a:xfrm flipH="1">
              <a:off x="774000" y="794755"/>
              <a:ext cx="3387692" cy="468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AFFF74A8-78DE-46B9-8D63-41B5D51D0FA5}"/>
                </a:ext>
              </a:extLst>
            </p:cNvPr>
            <p:cNvSpPr/>
            <p:nvPr/>
          </p:nvSpPr>
          <p:spPr>
            <a:xfrm flipH="1">
              <a:off x="774000" y="3630272"/>
              <a:ext cx="4372431" cy="468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7B14000B-1341-494D-BE28-ACAE4F34E33A}"/>
                </a:ext>
              </a:extLst>
            </p:cNvPr>
            <p:cNvSpPr/>
            <p:nvPr/>
          </p:nvSpPr>
          <p:spPr>
            <a:xfrm flipH="1">
              <a:off x="774000" y="5026576"/>
              <a:ext cx="3844892" cy="468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438742FD-1E2D-32F4-28F0-CBA2028068CB}"/>
                </a:ext>
              </a:extLst>
            </p:cNvPr>
            <p:cNvSpPr txBox="1"/>
            <p:nvPr/>
          </p:nvSpPr>
          <p:spPr>
            <a:xfrm>
              <a:off x="812478" y="772533"/>
              <a:ext cx="10726992" cy="5519140"/>
            </a:xfrm>
            <a:prstGeom prst="rect">
              <a:avLst/>
            </a:prstGeom>
            <a:noFill/>
          </p:spPr>
          <p:txBody>
            <a:bodyPr wrap="square" rtlCol="0">
              <a:spAutoFit/>
            </a:bodyPr>
            <a:lstStyle/>
            <a:p>
              <a:pPr>
                <a:spcAft>
                  <a:spcPts val="600"/>
                </a:spcAft>
              </a:pPr>
              <a:r>
                <a:rPr lang="ja-JP" altLang="en-US" sz="2600" dirty="0">
                  <a:latin typeface="HGPｺﾞｼｯｸE" panose="020B0900000000000000" pitchFamily="50" charset="-128"/>
                  <a:ea typeface="HGPｺﾞｼｯｸE" panose="020B0900000000000000" pitchFamily="50" charset="-128"/>
                </a:rPr>
                <a:t>５．比較して説明したい</a:t>
              </a:r>
              <a:endParaRPr lang="en-US" altLang="ja-JP" sz="2600" dirty="0">
                <a:latin typeface="HGPｺﾞｼｯｸE" panose="020B0900000000000000" pitchFamily="50" charset="-128"/>
                <a:ea typeface="HGPｺﾞｼｯｸE" panose="020B0900000000000000" pitchFamily="50" charset="-128"/>
              </a:endParaRPr>
            </a:p>
            <a:p>
              <a:pPr marL="457200">
                <a:lnSpc>
                  <a:spcPts val="2800"/>
                </a:lnSpc>
              </a:pPr>
              <a:r>
                <a:rPr lang="ja-JP" altLang="en-US" sz="1900" dirty="0">
                  <a:latin typeface="HG丸ｺﾞｼｯｸM-PRO" panose="020F0600000000000000" pitchFamily="50" charset="-128"/>
                  <a:ea typeface="HG丸ｺﾞｼｯｸM-PRO" panose="020F0600000000000000" pitchFamily="50" charset="-128"/>
                </a:rPr>
                <a:t>例：「コスト」「利便性」「安全性」の</a:t>
              </a:r>
              <a:r>
                <a:rPr lang="ja-JP" altLang="en-US" sz="1900" b="1" dirty="0">
                  <a:latin typeface="HG丸ｺﾞｼｯｸM-PRO" panose="020F0600000000000000" pitchFamily="50" charset="-128"/>
                  <a:ea typeface="HG丸ｺﾞｼｯｸM-PRO" panose="020F0600000000000000" pitchFamily="50" charset="-128"/>
                </a:rPr>
                <a:t>３つの観点で比較</a:t>
              </a:r>
              <a:r>
                <a:rPr lang="ja-JP" altLang="en-US" sz="1900" dirty="0">
                  <a:latin typeface="HG丸ｺﾞｼｯｸM-PRO" panose="020F0600000000000000" pitchFamily="50" charset="-128"/>
                  <a:ea typeface="HG丸ｺﾞｼｯｸM-PRO" panose="020F0600000000000000" pitchFamily="50" charset="-128"/>
                </a:rPr>
                <a:t>してください。</a:t>
              </a:r>
              <a:endParaRPr lang="en-US" altLang="ja-JP" sz="1900" dirty="0">
                <a:latin typeface="HG丸ｺﾞｼｯｸM-PRO" panose="020F0600000000000000" pitchFamily="50" charset="-128"/>
                <a:ea typeface="HG丸ｺﾞｼｯｸM-PRO" panose="020F0600000000000000" pitchFamily="50" charset="-128"/>
              </a:endParaRPr>
            </a:p>
            <a:p>
              <a:pPr marL="457200">
                <a:lnSpc>
                  <a:spcPts val="2800"/>
                </a:lnSpc>
              </a:pPr>
              <a:r>
                <a:rPr lang="ja-JP" altLang="en-US" sz="2000" dirty="0">
                  <a:latin typeface="HG丸ｺﾞｼｯｸM-PRO" panose="020F0600000000000000" pitchFamily="50" charset="-128"/>
                  <a:ea typeface="HG丸ｺﾞｼｯｸM-PRO" panose="020F0600000000000000" pitchFamily="50" charset="-128"/>
                </a:rPr>
                <a:t>　⇒</a:t>
              </a:r>
              <a:r>
                <a:rPr lang="ja-JP" altLang="en-US"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rPr>
                <a:t>「選択肢を整理したいときに便利」</a:t>
              </a:r>
              <a:endParaRPr lang="en-US" altLang="ja-JP" sz="2000" dirty="0">
                <a:solidFill>
                  <a:srgbClr val="0070C0"/>
                </a:solidFill>
                <a:latin typeface="HG丸ｺﾞｼｯｸM-PRO" panose="020F0600000000000000" pitchFamily="50" charset="-128"/>
                <a:ea typeface="HG丸ｺﾞｼｯｸM-PRO" panose="020F0600000000000000" pitchFamily="50" charset="-128"/>
              </a:endParaRPr>
            </a:p>
            <a:p>
              <a:pPr>
                <a:spcBef>
                  <a:spcPts val="1800"/>
                </a:spcBef>
                <a:spcAft>
                  <a:spcPts val="600"/>
                </a:spcAft>
              </a:pPr>
              <a:r>
                <a:rPr lang="ja-JP" altLang="en-US" sz="2600" dirty="0">
                  <a:latin typeface="HGPｺﾞｼｯｸE" panose="020B0900000000000000" pitchFamily="50" charset="-128"/>
                  <a:ea typeface="HGPｺﾞｼｯｸE" panose="020B0900000000000000" pitchFamily="50" charset="-128"/>
                </a:rPr>
                <a:t>６．メリット・デメリットが知りたい</a:t>
              </a:r>
              <a:endParaRPr lang="en-US" altLang="ja-JP" sz="2600" dirty="0">
                <a:latin typeface="HGPｺﾞｼｯｸE" panose="020B0900000000000000" pitchFamily="50" charset="-128"/>
                <a:ea typeface="HGPｺﾞｼｯｸE" panose="020B0900000000000000" pitchFamily="50" charset="-128"/>
              </a:endParaRPr>
            </a:p>
            <a:p>
              <a:pPr marL="457200">
                <a:lnSpc>
                  <a:spcPts val="2800"/>
                </a:lnSpc>
              </a:pPr>
              <a:r>
                <a:rPr lang="ja-JP" altLang="en-US" sz="1900" dirty="0">
                  <a:latin typeface="HG丸ｺﾞｼｯｸM-PRO" panose="020F0600000000000000" pitchFamily="50" charset="-128"/>
                  <a:ea typeface="HG丸ｺﾞｼｯｸM-PRO" panose="020F0600000000000000" pitchFamily="50" charset="-128"/>
                </a:rPr>
                <a:t>例：〇〇の</a:t>
              </a:r>
              <a:r>
                <a:rPr lang="ja-JP" altLang="en-US" sz="1900" b="1" dirty="0">
                  <a:latin typeface="HG丸ｺﾞｼｯｸM-PRO" panose="020F0600000000000000" pitchFamily="50" charset="-128"/>
                  <a:ea typeface="HG丸ｺﾞｼｯｸM-PRO" panose="020F0600000000000000" pitchFamily="50" charset="-128"/>
                </a:rPr>
                <a:t>メリットとデメリットを３つずつ</a:t>
              </a:r>
              <a:r>
                <a:rPr lang="ja-JP" altLang="en-US" sz="1900" dirty="0">
                  <a:latin typeface="HG丸ｺﾞｼｯｸM-PRO" panose="020F0600000000000000" pitchFamily="50" charset="-128"/>
                  <a:ea typeface="HG丸ｺﾞｼｯｸM-PRO" panose="020F0600000000000000" pitchFamily="50" charset="-128"/>
                </a:rPr>
                <a:t>、簡単な例とセットで説明してください。　</a:t>
              </a:r>
              <a:endParaRPr lang="en-US" altLang="ja-JP" sz="1900" dirty="0">
                <a:latin typeface="HG丸ｺﾞｼｯｸM-PRO" panose="020F0600000000000000" pitchFamily="50" charset="-128"/>
                <a:ea typeface="HG丸ｺﾞｼｯｸM-PRO" panose="020F0600000000000000" pitchFamily="50" charset="-128"/>
              </a:endParaRPr>
            </a:p>
            <a:p>
              <a:pPr marL="457200">
                <a:lnSpc>
                  <a:spcPts val="2800"/>
                </a:lnSpc>
              </a:pPr>
              <a:r>
                <a:rPr lang="ja-JP" altLang="en-US" sz="2000" dirty="0">
                  <a:latin typeface="HG丸ｺﾞｼｯｸM-PRO" panose="020F0600000000000000" pitchFamily="50" charset="-128"/>
                  <a:ea typeface="HG丸ｺﾞｼｯｸM-PRO" panose="020F0600000000000000" pitchFamily="50" charset="-128"/>
                </a:rPr>
                <a:t>　⇒</a:t>
              </a:r>
              <a:r>
                <a:rPr lang="ja-JP" altLang="en-US"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rPr>
                <a:t>「比較表やまとめプリントづくりに使える」</a:t>
              </a:r>
              <a:endParaRPr lang="en-US" altLang="ja-JP"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endParaRPr>
            </a:p>
            <a:p>
              <a:pPr>
                <a:spcBef>
                  <a:spcPts val="1800"/>
                </a:spcBef>
                <a:spcAft>
                  <a:spcPts val="600"/>
                </a:spcAft>
              </a:pPr>
              <a:r>
                <a:rPr lang="ja-JP" altLang="en-US" sz="2600" dirty="0">
                  <a:latin typeface="HGPｺﾞｼｯｸE" panose="020B0900000000000000" pitchFamily="50" charset="-128"/>
                  <a:ea typeface="HGPｺﾞｼｯｸE" panose="020B0900000000000000" pitchFamily="50" charset="-128"/>
                </a:rPr>
                <a:t>７．重要な点だけ抜き出したい</a:t>
              </a:r>
              <a:endParaRPr lang="en-US" altLang="ja-JP" sz="2600" dirty="0">
                <a:latin typeface="HGPｺﾞｼｯｸE" panose="020B0900000000000000" pitchFamily="50" charset="-128"/>
                <a:ea typeface="HGPｺﾞｼｯｸE" panose="020B0900000000000000" pitchFamily="50" charset="-128"/>
              </a:endParaRPr>
            </a:p>
            <a:p>
              <a:pPr marL="457200">
                <a:lnSpc>
                  <a:spcPts val="2800"/>
                </a:lnSpc>
              </a:pPr>
              <a:r>
                <a:rPr lang="ja-JP" altLang="en-US" sz="1900" dirty="0">
                  <a:latin typeface="HG丸ｺﾞｼｯｸM-PRO" panose="020F0600000000000000" pitchFamily="50" charset="-128"/>
                  <a:ea typeface="HG丸ｺﾞｼｯｸM-PRO" panose="020F0600000000000000" pitchFamily="50" charset="-128"/>
                </a:rPr>
                <a:t>例：本文からリスクと対応策を抜き出し、</a:t>
              </a:r>
              <a:r>
                <a:rPr lang="ja-JP" altLang="en-US" sz="1900" b="1" dirty="0">
                  <a:latin typeface="HG丸ｺﾞｼｯｸM-PRO" panose="020F0600000000000000" pitchFamily="50" charset="-128"/>
                  <a:ea typeface="HG丸ｺﾞｼｯｸM-PRO" panose="020F0600000000000000" pitchFamily="50" charset="-128"/>
                </a:rPr>
                <a:t>チェックリスト形式</a:t>
              </a:r>
              <a:r>
                <a:rPr lang="ja-JP" altLang="en-US" sz="1900" dirty="0">
                  <a:latin typeface="HG丸ｺﾞｼｯｸM-PRO" panose="020F0600000000000000" pitchFamily="50" charset="-128"/>
                  <a:ea typeface="HG丸ｺﾞｼｯｸM-PRO" panose="020F0600000000000000" pitchFamily="50" charset="-128"/>
                </a:rPr>
                <a:t>でまとめてください。</a:t>
              </a:r>
              <a:endParaRPr lang="en-US" altLang="ja-JP" sz="1900" dirty="0">
                <a:latin typeface="HG丸ｺﾞｼｯｸM-PRO" panose="020F0600000000000000" pitchFamily="50" charset="-128"/>
                <a:ea typeface="HG丸ｺﾞｼｯｸM-PRO" panose="020F0600000000000000" pitchFamily="50" charset="-128"/>
              </a:endParaRPr>
            </a:p>
            <a:p>
              <a:pPr marL="457200">
                <a:lnSpc>
                  <a:spcPts val="2800"/>
                </a:lnSpc>
              </a:pPr>
              <a:r>
                <a:rPr lang="ja-JP" altLang="en-US" sz="2000" dirty="0">
                  <a:latin typeface="HG丸ｺﾞｼｯｸM-PRO" panose="020F0600000000000000" pitchFamily="50" charset="-128"/>
                  <a:ea typeface="HG丸ｺﾞｼｯｸM-PRO" panose="020F0600000000000000" pitchFamily="50" charset="-128"/>
                </a:rPr>
                <a:t>　⇒</a:t>
              </a:r>
              <a:r>
                <a:rPr lang="ja-JP" altLang="en-US"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rPr>
                <a:t>「試験勉強やノート整理に使えて便利」</a:t>
              </a:r>
              <a:endParaRPr lang="en-US" altLang="ja-JP" sz="2000" dirty="0">
                <a:solidFill>
                  <a:srgbClr val="0070C0"/>
                </a:solidFill>
                <a:latin typeface="HG丸ｺﾞｼｯｸM-PRO" panose="020F0600000000000000" pitchFamily="50" charset="-128"/>
                <a:ea typeface="HG丸ｺﾞｼｯｸM-PRO" panose="020F0600000000000000" pitchFamily="50" charset="-128"/>
              </a:endParaRPr>
            </a:p>
            <a:p>
              <a:pPr>
                <a:spcBef>
                  <a:spcPts val="1800"/>
                </a:spcBef>
                <a:spcAft>
                  <a:spcPts val="600"/>
                </a:spcAft>
              </a:pPr>
              <a:r>
                <a:rPr lang="ja-JP" altLang="en-US" sz="2600" dirty="0">
                  <a:latin typeface="HGPｺﾞｼｯｸE" panose="020B0900000000000000" pitchFamily="50" charset="-128"/>
                  <a:ea typeface="HGPｺﾞｼｯｸE" panose="020B0900000000000000" pitchFamily="50" charset="-128"/>
                </a:rPr>
                <a:t>８．アイデアを出したいとき</a:t>
              </a:r>
              <a:endParaRPr lang="en-US" altLang="ja-JP" sz="2600" dirty="0">
                <a:latin typeface="HGPｺﾞｼｯｸE" panose="020B0900000000000000" pitchFamily="50" charset="-128"/>
                <a:ea typeface="HGPｺﾞｼｯｸE" panose="020B0900000000000000" pitchFamily="50" charset="-128"/>
              </a:endParaRPr>
            </a:p>
            <a:p>
              <a:pPr marL="457200">
                <a:lnSpc>
                  <a:spcPts val="2800"/>
                </a:lnSpc>
              </a:pPr>
              <a:r>
                <a:rPr lang="ja-JP" altLang="en-US" sz="1900" dirty="0">
                  <a:latin typeface="HG丸ｺﾞｼｯｸM-PRO" panose="020F0600000000000000" pitchFamily="50" charset="-128"/>
                  <a:ea typeface="HG丸ｺﾞｼｯｸM-PRO" panose="020F0600000000000000" pitchFamily="50" charset="-128"/>
                </a:rPr>
                <a:t>例：〇〇の</a:t>
              </a:r>
              <a:r>
                <a:rPr lang="ja-JP" altLang="en-US" sz="1900" b="1" dirty="0">
                  <a:latin typeface="HG丸ｺﾞｼｯｸM-PRO" panose="020F0600000000000000" pitchFamily="50" charset="-128"/>
                  <a:ea typeface="HG丸ｺﾞｼｯｸM-PRO" panose="020F0600000000000000" pitchFamily="50" charset="-128"/>
                </a:rPr>
                <a:t>活用アイデアを</a:t>
              </a:r>
              <a:r>
                <a:rPr lang="en-US" altLang="ja-JP" sz="1900" b="1" dirty="0">
                  <a:latin typeface="HG丸ｺﾞｼｯｸM-PRO" panose="020F0600000000000000" pitchFamily="50" charset="-128"/>
                  <a:ea typeface="HG丸ｺﾞｼｯｸM-PRO" panose="020F0600000000000000" pitchFamily="50" charset="-128"/>
                </a:rPr>
                <a:t>5</a:t>
              </a:r>
              <a:r>
                <a:rPr lang="ja-JP" altLang="en-US" sz="1900" b="1" dirty="0">
                  <a:latin typeface="HG丸ｺﾞｼｯｸM-PRO" panose="020F0600000000000000" pitchFamily="50" charset="-128"/>
                  <a:ea typeface="HG丸ｺﾞｼｯｸM-PRO" panose="020F0600000000000000" pitchFamily="50" charset="-128"/>
                </a:rPr>
                <a:t>つ</a:t>
              </a:r>
              <a:r>
                <a:rPr lang="ja-JP" altLang="en-US" sz="1900" dirty="0">
                  <a:latin typeface="HG丸ｺﾞｼｯｸM-PRO" panose="020F0600000000000000" pitchFamily="50" charset="-128"/>
                  <a:ea typeface="HG丸ｺﾞｼｯｸM-PRO" panose="020F0600000000000000" pitchFamily="50" charset="-128"/>
                </a:rPr>
                <a:t>、</a:t>
              </a:r>
              <a:r>
                <a:rPr lang="ja-JP" altLang="en-US" sz="1900" b="1" dirty="0">
                  <a:latin typeface="HG丸ｺﾞｼｯｸM-PRO" panose="020F0600000000000000" pitchFamily="50" charset="-128"/>
                  <a:ea typeface="HG丸ｺﾞｼｯｸM-PRO" panose="020F0600000000000000" pitchFamily="50" charset="-128"/>
                </a:rPr>
                <a:t>見出し＋１行説明</a:t>
              </a:r>
              <a:r>
                <a:rPr lang="ja-JP" altLang="en-US" sz="1900" dirty="0">
                  <a:latin typeface="HG丸ｺﾞｼｯｸM-PRO" panose="020F0600000000000000" pitchFamily="50" charset="-128"/>
                  <a:ea typeface="HG丸ｺﾞｼｯｸM-PRO" panose="020F0600000000000000" pitchFamily="50" charset="-128"/>
                </a:rPr>
                <a:t>で提案してください。</a:t>
              </a:r>
              <a:endParaRPr lang="en-US" altLang="ja-JP" sz="1900" dirty="0">
                <a:latin typeface="HG丸ｺﾞｼｯｸM-PRO" panose="020F0600000000000000" pitchFamily="50" charset="-128"/>
                <a:ea typeface="HG丸ｺﾞｼｯｸM-PRO" panose="020F0600000000000000" pitchFamily="50" charset="-128"/>
              </a:endParaRPr>
            </a:p>
            <a:p>
              <a:pPr marL="457200">
                <a:lnSpc>
                  <a:spcPts val="2800"/>
                </a:lnSpc>
              </a:pPr>
              <a:r>
                <a:rPr lang="ja-JP" altLang="en-US" sz="2000" dirty="0">
                  <a:latin typeface="HG丸ｺﾞｼｯｸM-PRO" panose="020F0600000000000000" pitchFamily="50" charset="-128"/>
                  <a:ea typeface="HG丸ｺﾞｼｯｸM-PRO" panose="020F0600000000000000" pitchFamily="50" charset="-128"/>
                </a:rPr>
                <a:t>　⇒</a:t>
              </a:r>
              <a:r>
                <a:rPr lang="ja-JP" altLang="en-US"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rPr>
                <a:t>「企画・発想・グループワークの準備に便利」</a:t>
              </a:r>
              <a:endParaRPr lang="en-US" altLang="ja-JP" sz="2000" dirty="0">
                <a:latin typeface="ＭＳ ゴシック" panose="020B0609070205080204" pitchFamily="49" charset="-128"/>
                <a:ea typeface="ＭＳ ゴシック" panose="020B0609070205080204" pitchFamily="49" charset="-128"/>
              </a:endParaRPr>
            </a:p>
          </p:txBody>
        </p:sp>
      </p:grpSp>
      <p:grpSp>
        <p:nvGrpSpPr>
          <p:cNvPr id="6" name="グループ化 5">
            <a:extLst>
              <a:ext uri="{FF2B5EF4-FFF2-40B4-BE49-F238E27FC236}">
                <a16:creationId xmlns:a16="http://schemas.microsoft.com/office/drawing/2014/main" id="{7BB7D719-2763-4B43-9C6F-C1CC85FD5A73}"/>
              </a:ext>
            </a:extLst>
          </p:cNvPr>
          <p:cNvGrpSpPr/>
          <p:nvPr/>
        </p:nvGrpSpPr>
        <p:grpSpPr>
          <a:xfrm>
            <a:off x="0" y="0"/>
            <a:ext cx="12192001" cy="6858000"/>
            <a:chOff x="0" y="0"/>
            <a:chExt cx="12192001" cy="6858000"/>
          </a:xfrm>
        </p:grpSpPr>
        <p:pic>
          <p:nvPicPr>
            <p:cNvPr id="7" name="object 3">
              <a:extLst>
                <a:ext uri="{FF2B5EF4-FFF2-40B4-BE49-F238E27FC236}">
                  <a16:creationId xmlns:a16="http://schemas.microsoft.com/office/drawing/2014/main" id="{ABDE5183-04E8-4CD0-BF3E-F6C9FB7FA2FC}"/>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8" name="object 3">
              <a:extLst>
                <a:ext uri="{FF2B5EF4-FFF2-40B4-BE49-F238E27FC236}">
                  <a16:creationId xmlns:a16="http://schemas.microsoft.com/office/drawing/2014/main" id="{36C7BC32-1379-42A7-96E7-940CD26AC5A2}"/>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Tree>
    <p:extLst>
      <p:ext uri="{BB962C8B-B14F-4D97-AF65-F5344CB8AC3E}">
        <p14:creationId xmlns:p14="http://schemas.microsoft.com/office/powerpoint/2010/main" val="41123472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9B47C5-60E8-1E6A-235B-63E784502D43}"/>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C26EFEE7-1015-440F-944F-72781190C8C6}"/>
              </a:ext>
            </a:extLst>
          </p:cNvPr>
          <p:cNvGrpSpPr/>
          <p:nvPr/>
        </p:nvGrpSpPr>
        <p:grpSpPr>
          <a:xfrm>
            <a:off x="0" y="0"/>
            <a:ext cx="12192001" cy="6858000"/>
            <a:chOff x="0" y="0"/>
            <a:chExt cx="12192001" cy="6858000"/>
          </a:xfrm>
        </p:grpSpPr>
        <p:pic>
          <p:nvPicPr>
            <p:cNvPr id="7" name="object 3">
              <a:extLst>
                <a:ext uri="{FF2B5EF4-FFF2-40B4-BE49-F238E27FC236}">
                  <a16:creationId xmlns:a16="http://schemas.microsoft.com/office/drawing/2014/main" id="{78DFA59F-0E26-43BD-B7B5-3629FF2DA945}"/>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8" name="object 3">
              <a:extLst>
                <a:ext uri="{FF2B5EF4-FFF2-40B4-BE49-F238E27FC236}">
                  <a16:creationId xmlns:a16="http://schemas.microsoft.com/office/drawing/2014/main" id="{7B830B8A-83C8-4D1E-B60E-9B903E23152F}"/>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9" name="四角形: 角を丸くする 8">
            <a:extLst>
              <a:ext uri="{FF2B5EF4-FFF2-40B4-BE49-F238E27FC236}">
                <a16:creationId xmlns:a16="http://schemas.microsoft.com/office/drawing/2014/main" id="{DA1A1BD2-50DA-4711-8B1F-7BCC25FCA9AD}"/>
              </a:ext>
            </a:extLst>
          </p:cNvPr>
          <p:cNvSpPr/>
          <p:nvPr/>
        </p:nvSpPr>
        <p:spPr>
          <a:xfrm flipH="1">
            <a:off x="773999" y="2153116"/>
            <a:ext cx="5005477" cy="468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564BD90D-2246-4389-857D-C78648E29A18}"/>
              </a:ext>
            </a:extLst>
          </p:cNvPr>
          <p:cNvSpPr/>
          <p:nvPr/>
        </p:nvSpPr>
        <p:spPr>
          <a:xfrm flipH="1">
            <a:off x="773997" y="805388"/>
            <a:ext cx="3129787" cy="468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C676B1A2-AD72-4E48-A1EA-77FEC897C033}"/>
              </a:ext>
            </a:extLst>
          </p:cNvPr>
          <p:cNvSpPr/>
          <p:nvPr/>
        </p:nvSpPr>
        <p:spPr>
          <a:xfrm flipH="1">
            <a:off x="773998" y="3878635"/>
            <a:ext cx="4489663" cy="468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3B316BE3-8E9C-4318-8AAF-3E9533E76E45}"/>
              </a:ext>
            </a:extLst>
          </p:cNvPr>
          <p:cNvSpPr/>
          <p:nvPr/>
        </p:nvSpPr>
        <p:spPr>
          <a:xfrm flipH="1">
            <a:off x="774000" y="5238680"/>
            <a:ext cx="4864800" cy="468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93341E7A-E169-46F2-8159-3971015543EB}"/>
              </a:ext>
            </a:extLst>
          </p:cNvPr>
          <p:cNvSpPr txBox="1"/>
          <p:nvPr/>
        </p:nvSpPr>
        <p:spPr>
          <a:xfrm>
            <a:off x="812478" y="772533"/>
            <a:ext cx="10726992" cy="5878212"/>
          </a:xfrm>
          <a:prstGeom prst="rect">
            <a:avLst/>
          </a:prstGeom>
          <a:noFill/>
        </p:spPr>
        <p:txBody>
          <a:bodyPr wrap="square" rtlCol="0">
            <a:spAutoFit/>
          </a:bodyPr>
          <a:lstStyle/>
          <a:p>
            <a:pPr>
              <a:spcAft>
                <a:spcPts val="600"/>
              </a:spcAft>
            </a:pPr>
            <a:r>
              <a:rPr lang="ja-JP" altLang="en-US" sz="2600" dirty="0">
                <a:latin typeface="HGPｺﾞｼｯｸE" panose="020B0900000000000000" pitchFamily="50" charset="-128"/>
                <a:ea typeface="HGPｺﾞｼｯｸE" panose="020B0900000000000000" pitchFamily="50" charset="-128"/>
              </a:rPr>
              <a:t>９．手順を整理したい</a:t>
            </a:r>
            <a:endParaRPr lang="en-US" altLang="ja-JP" sz="2600" dirty="0">
              <a:latin typeface="HGPｺﾞｼｯｸE" panose="020B0900000000000000" pitchFamily="50" charset="-128"/>
              <a:ea typeface="HGPｺﾞｼｯｸE" panose="020B0900000000000000" pitchFamily="50" charset="-128"/>
            </a:endParaRPr>
          </a:p>
          <a:p>
            <a:pPr marL="457200">
              <a:lnSpc>
                <a:spcPts val="2800"/>
              </a:lnSpc>
            </a:pPr>
            <a:r>
              <a:rPr lang="ja-JP" altLang="en-US" sz="1900" dirty="0">
                <a:latin typeface="HG丸ｺﾞｼｯｸM-PRO" panose="020F0600000000000000" pitchFamily="50" charset="-128"/>
                <a:ea typeface="HG丸ｺﾞｼｯｸM-PRO" panose="020F0600000000000000" pitchFamily="50" charset="-128"/>
              </a:rPr>
              <a:t>例：初心者向けに、〇〇を行う手順をステップ形式（各１～２文）で説明してください。</a:t>
            </a:r>
            <a:r>
              <a:rPr lang="ja-JP" altLang="en-US" sz="2000" dirty="0">
                <a:latin typeface="HG丸ｺﾞｼｯｸM-PRO" panose="020F0600000000000000" pitchFamily="50" charset="-128"/>
                <a:ea typeface="HG丸ｺﾞｼｯｸM-PRO" panose="020F0600000000000000" pitchFamily="50" charset="-128"/>
              </a:rPr>
              <a:t>　⇒</a:t>
            </a:r>
            <a:r>
              <a:rPr lang="ja-JP" altLang="en-US"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rPr>
              <a:t>「初心者向けに手順を説明するときに最適」</a:t>
            </a:r>
          </a:p>
          <a:p>
            <a:pPr>
              <a:spcBef>
                <a:spcPts val="1400"/>
              </a:spcBef>
              <a:spcAft>
                <a:spcPts val="600"/>
              </a:spcAft>
            </a:pPr>
            <a:r>
              <a:rPr lang="en-US" altLang="ja-JP" sz="2600" dirty="0">
                <a:latin typeface="HGPｺﾞｼｯｸE" panose="020B0900000000000000" pitchFamily="50" charset="-128"/>
                <a:ea typeface="HGPｺﾞｼｯｸE" panose="020B0900000000000000" pitchFamily="50" charset="-128"/>
              </a:rPr>
              <a:t>10</a:t>
            </a:r>
            <a:r>
              <a:rPr lang="ja-JP" altLang="en-US" sz="2600" dirty="0" err="1">
                <a:latin typeface="HGPｺﾞｼｯｸE" panose="020B0900000000000000" pitchFamily="50" charset="-128"/>
                <a:ea typeface="HGPｺﾞｼｯｸE" panose="020B0900000000000000" pitchFamily="50" charset="-128"/>
              </a:rPr>
              <a:t>．</a:t>
            </a:r>
            <a:r>
              <a:rPr lang="ja-JP" altLang="en-US" sz="2600" dirty="0">
                <a:latin typeface="HGPｺﾞｼｯｸE" panose="020B0900000000000000" pitchFamily="50" charset="-128"/>
                <a:ea typeface="HGPｺﾞｼｯｸE" panose="020B0900000000000000" pitchFamily="50" charset="-128"/>
              </a:rPr>
              <a:t>効果的なプロンプトを考えたい</a:t>
            </a:r>
            <a:endParaRPr lang="en-US" altLang="ja-JP" sz="2600" dirty="0">
              <a:latin typeface="HGPｺﾞｼｯｸE" panose="020B0900000000000000" pitchFamily="50" charset="-128"/>
              <a:ea typeface="HGPｺﾞｼｯｸE" panose="020B0900000000000000" pitchFamily="50" charset="-128"/>
            </a:endParaRPr>
          </a:p>
          <a:p>
            <a:pPr marL="457200">
              <a:lnSpc>
                <a:spcPts val="2800"/>
              </a:lnSpc>
            </a:pPr>
            <a:r>
              <a:rPr lang="ja-JP" altLang="en-US" sz="1900" dirty="0">
                <a:latin typeface="HG丸ｺﾞｼｯｸM-PRO" panose="020F0600000000000000" pitchFamily="50" charset="-128"/>
                <a:ea typeface="HG丸ｺﾞｼｯｸM-PRO" panose="020F0600000000000000" pitchFamily="50" charset="-128"/>
              </a:rPr>
              <a:t>例：△△を達成するための効果的なプロンプトを</a:t>
            </a:r>
            <a:r>
              <a:rPr lang="en-US" altLang="ja-JP" sz="1900" dirty="0">
                <a:latin typeface="HG丸ｺﾞｼｯｸM-PRO" panose="020F0600000000000000" pitchFamily="50" charset="-128"/>
                <a:ea typeface="HG丸ｺﾞｼｯｸM-PRO" panose="020F0600000000000000" pitchFamily="50" charset="-128"/>
              </a:rPr>
              <a:t>3</a:t>
            </a:r>
            <a:r>
              <a:rPr lang="ja-JP" altLang="en-US" sz="1900" dirty="0">
                <a:latin typeface="HG丸ｺﾞｼｯｸM-PRO" panose="020F0600000000000000" pitchFamily="50" charset="-128"/>
                <a:ea typeface="HG丸ｺﾞｼｯｸM-PRO" panose="020F0600000000000000" pitchFamily="50" charset="-128"/>
              </a:rPr>
              <a:t>つ示し、それぞれの狙いと注意点も</a:t>
            </a:r>
            <a:endParaRPr lang="en-US" altLang="ja-JP" sz="1900" dirty="0">
              <a:latin typeface="HG丸ｺﾞｼｯｸM-PRO" panose="020F0600000000000000" pitchFamily="50" charset="-128"/>
              <a:ea typeface="HG丸ｺﾞｼｯｸM-PRO" panose="020F0600000000000000" pitchFamily="50" charset="-128"/>
            </a:endParaRPr>
          </a:p>
          <a:p>
            <a:pPr marL="457200">
              <a:lnSpc>
                <a:spcPts val="2800"/>
              </a:lnSpc>
            </a:pPr>
            <a:r>
              <a:rPr lang="ja-JP" altLang="en-US" sz="1900" dirty="0">
                <a:latin typeface="HG丸ｺﾞｼｯｸM-PRO" panose="020F0600000000000000" pitchFamily="50" charset="-128"/>
                <a:ea typeface="HG丸ｺﾞｼｯｸM-PRO" panose="020F0600000000000000" pitchFamily="50" charset="-128"/>
              </a:rPr>
              <a:t>　　教えてください。 　</a:t>
            </a:r>
            <a:endParaRPr lang="en-US" altLang="ja-JP" sz="1900" dirty="0">
              <a:latin typeface="HG丸ｺﾞｼｯｸM-PRO" panose="020F0600000000000000" pitchFamily="50" charset="-128"/>
              <a:ea typeface="HG丸ｺﾞｼｯｸM-PRO" panose="020F0600000000000000" pitchFamily="50" charset="-128"/>
            </a:endParaRPr>
          </a:p>
          <a:p>
            <a:pPr marL="457200">
              <a:lnSpc>
                <a:spcPts val="2800"/>
              </a:lnSpc>
            </a:pPr>
            <a:r>
              <a:rPr lang="ja-JP" altLang="en-US" sz="2000" dirty="0">
                <a:latin typeface="HG丸ｺﾞｼｯｸM-PRO" panose="020F0600000000000000" pitchFamily="50" charset="-128"/>
                <a:ea typeface="HG丸ｺﾞｼｯｸM-PRO" panose="020F0600000000000000" pitchFamily="50" charset="-128"/>
              </a:rPr>
              <a:t>　⇒</a:t>
            </a:r>
            <a:r>
              <a:rPr lang="ja-JP" altLang="en-US"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rPr>
              <a:t>「プロンプト改善の練習になる」</a:t>
            </a:r>
            <a:endParaRPr lang="en-US" altLang="ja-JP"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endParaRPr>
          </a:p>
          <a:p>
            <a:pPr lvl="0">
              <a:spcBef>
                <a:spcPts val="1400"/>
              </a:spcBef>
              <a:spcAft>
                <a:spcPts val="600"/>
              </a:spcAft>
            </a:pPr>
            <a:r>
              <a:rPr lang="en-US" altLang="ja-JP" sz="2600" dirty="0">
                <a:solidFill>
                  <a:prstClr val="black"/>
                </a:solidFill>
                <a:latin typeface="HGPｺﾞｼｯｸE" panose="020B0900000000000000" pitchFamily="50" charset="-128"/>
                <a:ea typeface="HGPｺﾞｼｯｸE" panose="020B0900000000000000" pitchFamily="50" charset="-128"/>
              </a:rPr>
              <a:t>11</a:t>
            </a:r>
            <a:r>
              <a:rPr lang="ja-JP" altLang="en-US" sz="2600" dirty="0" err="1">
                <a:latin typeface="HGPｺﾞｼｯｸE" panose="020B0900000000000000" pitchFamily="50" charset="-128"/>
                <a:ea typeface="HGPｺﾞｼｯｸE" panose="020B0900000000000000" pitchFamily="50" charset="-128"/>
              </a:rPr>
              <a:t>．</a:t>
            </a:r>
            <a:r>
              <a:rPr lang="ja-JP" altLang="en-US" sz="2600" dirty="0">
                <a:solidFill>
                  <a:prstClr val="black"/>
                </a:solidFill>
                <a:latin typeface="HGPｺﾞｼｯｸE" panose="020B0900000000000000" pitchFamily="50" charset="-128"/>
                <a:ea typeface="HGPｺﾞｼｯｸE" panose="020B0900000000000000" pitchFamily="50" charset="-128"/>
              </a:rPr>
              <a:t>役割を与えて答えてほしい</a:t>
            </a:r>
            <a:endParaRPr lang="en-US" altLang="ja-JP" sz="2600" dirty="0">
              <a:solidFill>
                <a:prstClr val="black"/>
              </a:solidFill>
              <a:latin typeface="HGPｺﾞｼｯｸE" panose="020B0900000000000000" pitchFamily="50" charset="-128"/>
              <a:ea typeface="HGPｺﾞｼｯｸE" panose="020B0900000000000000" pitchFamily="50" charset="-128"/>
            </a:endParaRPr>
          </a:p>
          <a:p>
            <a:pPr marL="457200" lvl="0">
              <a:lnSpc>
                <a:spcPts val="2800"/>
              </a:lnSpc>
            </a:pPr>
            <a:r>
              <a:rPr lang="ja-JP" altLang="en-US" sz="1900" dirty="0">
                <a:solidFill>
                  <a:prstClr val="black"/>
                </a:solidFill>
                <a:latin typeface="HG丸ｺﾞｼｯｸM-PRO" panose="020F0600000000000000" pitchFamily="50" charset="-128"/>
                <a:ea typeface="HG丸ｺﾞｼｯｸM-PRO" panose="020F0600000000000000" pitchFamily="50" charset="-128"/>
              </a:rPr>
              <a:t>例：あなたは「国語教師」です。高校生向けに、比喩表現の使い方を教えてください。 　</a:t>
            </a:r>
            <a:endParaRPr lang="en-US" altLang="ja-JP" sz="1900" dirty="0">
              <a:solidFill>
                <a:prstClr val="black"/>
              </a:solidFill>
              <a:latin typeface="HG丸ｺﾞｼｯｸM-PRO" panose="020F0600000000000000" pitchFamily="50" charset="-128"/>
              <a:ea typeface="HG丸ｺﾞｼｯｸM-PRO" panose="020F0600000000000000" pitchFamily="50" charset="-128"/>
            </a:endParaRPr>
          </a:p>
          <a:p>
            <a:pPr marL="457200" lvl="0">
              <a:lnSpc>
                <a:spcPts val="2800"/>
              </a:lnSpc>
            </a:pPr>
            <a:r>
              <a:rPr lang="ja-JP" altLang="en-US" sz="2000" dirty="0">
                <a:solidFill>
                  <a:prstClr val="black"/>
                </a:solidFill>
                <a:latin typeface="HG丸ｺﾞｼｯｸM-PRO" panose="020F0600000000000000" pitchFamily="50" charset="-128"/>
                <a:ea typeface="HG丸ｺﾞｼｯｸM-PRO" panose="020F0600000000000000" pitchFamily="50" charset="-128"/>
              </a:rPr>
              <a:t>　⇒</a:t>
            </a:r>
            <a:r>
              <a:rPr lang="ja-JP" altLang="en-US"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rPr>
              <a:t>「視点を変えた説明を得られ、理解が深まる」</a:t>
            </a:r>
            <a:endParaRPr lang="en-US" altLang="ja-JP"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endParaRPr>
          </a:p>
          <a:p>
            <a:pPr lvl="0">
              <a:spcBef>
                <a:spcPts val="1400"/>
              </a:spcBef>
              <a:spcAft>
                <a:spcPts val="600"/>
              </a:spcAft>
            </a:pPr>
            <a:r>
              <a:rPr lang="en-US" altLang="ja-JP" sz="2600" dirty="0">
                <a:solidFill>
                  <a:prstClr val="black"/>
                </a:solidFill>
                <a:latin typeface="HGPｺﾞｼｯｸE" panose="020B0900000000000000" pitchFamily="50" charset="-128"/>
                <a:ea typeface="HGPｺﾞｼｯｸE" panose="020B0900000000000000" pitchFamily="50" charset="-128"/>
              </a:rPr>
              <a:t>12</a:t>
            </a:r>
            <a:r>
              <a:rPr lang="ja-JP" altLang="en-US" sz="2600" dirty="0" err="1">
                <a:latin typeface="HGPｺﾞｼｯｸE" panose="020B0900000000000000" pitchFamily="50" charset="-128"/>
                <a:ea typeface="HGPｺﾞｼｯｸE" panose="020B0900000000000000" pitchFamily="50" charset="-128"/>
              </a:rPr>
              <a:t>．</a:t>
            </a:r>
            <a:r>
              <a:rPr lang="ja-JP" altLang="en-US" sz="2600" dirty="0">
                <a:solidFill>
                  <a:prstClr val="black"/>
                </a:solidFill>
                <a:latin typeface="HGPｺﾞｼｯｸE" panose="020B0900000000000000" pitchFamily="50" charset="-128"/>
                <a:ea typeface="HGPｺﾞｼｯｸE" panose="020B0900000000000000" pitchFamily="50" charset="-128"/>
              </a:rPr>
              <a:t>根拠や情報源を示してほしい</a:t>
            </a:r>
            <a:endParaRPr lang="en-US" altLang="ja-JP" sz="2600" dirty="0">
              <a:solidFill>
                <a:prstClr val="black"/>
              </a:solidFill>
              <a:latin typeface="HGPｺﾞｼｯｸE" panose="020B0900000000000000" pitchFamily="50" charset="-128"/>
              <a:ea typeface="HGPｺﾞｼｯｸE" panose="020B0900000000000000" pitchFamily="50" charset="-128"/>
            </a:endParaRPr>
          </a:p>
          <a:p>
            <a:pPr marL="457200" lvl="0">
              <a:lnSpc>
                <a:spcPts val="2800"/>
              </a:lnSpc>
            </a:pPr>
            <a:r>
              <a:rPr lang="ja-JP" altLang="en-US" sz="1900" dirty="0">
                <a:solidFill>
                  <a:prstClr val="black"/>
                </a:solidFill>
                <a:latin typeface="HG丸ｺﾞｼｯｸM-PRO" panose="020F0600000000000000" pitchFamily="50" charset="-128"/>
                <a:ea typeface="HG丸ｺﾞｼｯｸM-PRO" panose="020F0600000000000000" pitchFamily="50" charset="-128"/>
              </a:rPr>
              <a:t>例：要点をまとめ、参考になる情報源を</a:t>
            </a:r>
            <a:r>
              <a:rPr lang="en-US" altLang="ja-JP" sz="1900" dirty="0">
                <a:solidFill>
                  <a:prstClr val="black"/>
                </a:solidFill>
                <a:latin typeface="HG丸ｺﾞｼｯｸM-PRO" panose="020F0600000000000000" pitchFamily="50" charset="-128"/>
                <a:ea typeface="HG丸ｺﾞｼｯｸM-PRO" panose="020F0600000000000000" pitchFamily="50" charset="-128"/>
              </a:rPr>
              <a:t>3</a:t>
            </a:r>
            <a:r>
              <a:rPr lang="ja-JP" altLang="en-US" sz="1900" dirty="0">
                <a:solidFill>
                  <a:prstClr val="black"/>
                </a:solidFill>
                <a:latin typeface="HG丸ｺﾞｼｯｸM-PRO" panose="020F0600000000000000" pitchFamily="50" charset="-128"/>
                <a:ea typeface="HG丸ｺﾞｼｯｸM-PRO" panose="020F0600000000000000" pitchFamily="50" charset="-128"/>
              </a:rPr>
              <a:t>つ挙げ、それぞれ１行で内容を紹介してください。 　</a:t>
            </a:r>
            <a:endParaRPr lang="en-US" altLang="ja-JP" sz="1900" dirty="0">
              <a:solidFill>
                <a:prstClr val="black"/>
              </a:solidFill>
              <a:latin typeface="HG丸ｺﾞｼｯｸM-PRO" panose="020F0600000000000000" pitchFamily="50" charset="-128"/>
              <a:ea typeface="HG丸ｺﾞｼｯｸM-PRO" panose="020F0600000000000000" pitchFamily="50" charset="-128"/>
            </a:endParaRPr>
          </a:p>
          <a:p>
            <a:pPr marL="457200" lvl="0">
              <a:lnSpc>
                <a:spcPts val="2800"/>
              </a:lnSpc>
            </a:pPr>
            <a:r>
              <a:rPr lang="ja-JP" altLang="en-US" sz="2000" dirty="0">
                <a:solidFill>
                  <a:prstClr val="black"/>
                </a:solidFill>
                <a:latin typeface="HG丸ｺﾞｼｯｸM-PRO" panose="020F0600000000000000" pitchFamily="50" charset="-128"/>
                <a:ea typeface="HG丸ｺﾞｼｯｸM-PRO" panose="020F0600000000000000" pitchFamily="50" charset="-128"/>
              </a:rPr>
              <a:t>　⇒</a:t>
            </a:r>
            <a:r>
              <a:rPr lang="ja-JP" altLang="en-US"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rPr>
              <a:t>「レポート作成や研究課題に役立つ」</a:t>
            </a:r>
            <a:endParaRPr lang="en-US" altLang="ja-JP"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1707534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AE3BC1-51CC-CB31-A24D-FEDE26785980}"/>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FADCC415-0CBE-45C7-9EBE-7119C4763E36}"/>
              </a:ext>
            </a:extLst>
          </p:cNvPr>
          <p:cNvGrpSpPr/>
          <p:nvPr/>
        </p:nvGrpSpPr>
        <p:grpSpPr>
          <a:xfrm>
            <a:off x="0" y="0"/>
            <a:ext cx="12192001" cy="6858000"/>
            <a:chOff x="0" y="0"/>
            <a:chExt cx="12192001" cy="6858000"/>
          </a:xfrm>
        </p:grpSpPr>
        <p:pic>
          <p:nvPicPr>
            <p:cNvPr id="7" name="object 3">
              <a:extLst>
                <a:ext uri="{FF2B5EF4-FFF2-40B4-BE49-F238E27FC236}">
                  <a16:creationId xmlns:a16="http://schemas.microsoft.com/office/drawing/2014/main" id="{367A0383-EB79-42FE-81DD-C203BDA44173}"/>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8" name="object 3">
              <a:extLst>
                <a:ext uri="{FF2B5EF4-FFF2-40B4-BE49-F238E27FC236}">
                  <a16:creationId xmlns:a16="http://schemas.microsoft.com/office/drawing/2014/main" id="{F553457F-DD64-452E-8D07-BFE5B764903C}"/>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grpSp>
        <p:nvGrpSpPr>
          <p:cNvPr id="10" name="グループ化 9">
            <a:extLst>
              <a:ext uri="{FF2B5EF4-FFF2-40B4-BE49-F238E27FC236}">
                <a16:creationId xmlns:a16="http://schemas.microsoft.com/office/drawing/2014/main" id="{B58DEBC4-83BB-43D2-8C31-C49730B29E37}"/>
              </a:ext>
            </a:extLst>
          </p:cNvPr>
          <p:cNvGrpSpPr/>
          <p:nvPr/>
        </p:nvGrpSpPr>
        <p:grpSpPr>
          <a:xfrm>
            <a:off x="773997" y="772533"/>
            <a:ext cx="10765473" cy="4093108"/>
            <a:chOff x="773997" y="772533"/>
            <a:chExt cx="10765473" cy="4093108"/>
          </a:xfrm>
        </p:grpSpPr>
        <p:sp>
          <p:nvSpPr>
            <p:cNvPr id="11" name="四角形: 角を丸くする 10">
              <a:extLst>
                <a:ext uri="{FF2B5EF4-FFF2-40B4-BE49-F238E27FC236}">
                  <a16:creationId xmlns:a16="http://schemas.microsoft.com/office/drawing/2014/main" id="{DDD403A1-B451-457A-AEA8-8B41F650EC84}"/>
                </a:ext>
              </a:extLst>
            </p:cNvPr>
            <p:cNvSpPr/>
            <p:nvPr/>
          </p:nvSpPr>
          <p:spPr>
            <a:xfrm flipH="1">
              <a:off x="773999" y="2211731"/>
              <a:ext cx="4428000" cy="468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DADEE47E-108B-4478-A55A-DD79938290B5}"/>
                </a:ext>
              </a:extLst>
            </p:cNvPr>
            <p:cNvSpPr/>
            <p:nvPr/>
          </p:nvSpPr>
          <p:spPr>
            <a:xfrm flipH="1">
              <a:off x="774000" y="794755"/>
              <a:ext cx="4524830" cy="468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967E06F8-6285-436E-AEA9-242713AF97D4}"/>
                </a:ext>
              </a:extLst>
            </p:cNvPr>
            <p:cNvSpPr/>
            <p:nvPr/>
          </p:nvSpPr>
          <p:spPr>
            <a:xfrm flipH="1">
              <a:off x="773997" y="3630272"/>
              <a:ext cx="4572000" cy="468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D1E09EB2-2740-424A-BB2D-0E220B0D57CA}"/>
                </a:ext>
              </a:extLst>
            </p:cNvPr>
            <p:cNvSpPr txBox="1"/>
            <p:nvPr/>
          </p:nvSpPr>
          <p:spPr>
            <a:xfrm>
              <a:off x="812478" y="772533"/>
              <a:ext cx="10726992" cy="4093108"/>
            </a:xfrm>
            <a:prstGeom prst="rect">
              <a:avLst/>
            </a:prstGeom>
            <a:noFill/>
          </p:spPr>
          <p:txBody>
            <a:bodyPr wrap="square" rtlCol="0">
              <a:spAutoFit/>
            </a:bodyPr>
            <a:lstStyle/>
            <a:p>
              <a:pPr>
                <a:spcAft>
                  <a:spcPts val="600"/>
                </a:spcAft>
              </a:pPr>
              <a:r>
                <a:rPr lang="en-US" altLang="ja-JP" sz="2600" dirty="0">
                  <a:latin typeface="HGPｺﾞｼｯｸE" panose="020B0900000000000000" pitchFamily="50" charset="-128"/>
                  <a:ea typeface="HGPｺﾞｼｯｸE" panose="020B0900000000000000" pitchFamily="50" charset="-128"/>
                </a:rPr>
                <a:t>13</a:t>
              </a:r>
              <a:r>
                <a:rPr lang="ja-JP" altLang="en-US" sz="2600" dirty="0" err="1">
                  <a:latin typeface="HGPｺﾞｼｯｸE" panose="020B0900000000000000" pitchFamily="50" charset="-128"/>
                  <a:ea typeface="HGPｺﾞｼｯｸE" panose="020B0900000000000000" pitchFamily="50" charset="-128"/>
                </a:rPr>
                <a:t>．</a:t>
              </a:r>
              <a:r>
                <a:rPr lang="ja-JP" altLang="en-US" sz="2600" dirty="0">
                  <a:latin typeface="HGPｺﾞｼｯｸE" panose="020B0900000000000000" pitchFamily="50" charset="-128"/>
                  <a:ea typeface="HGPｺﾞｼｯｸE" panose="020B0900000000000000" pitchFamily="50" charset="-128"/>
                </a:rPr>
                <a:t>日本語をきれいに直したい</a:t>
              </a:r>
              <a:endParaRPr lang="en-US" altLang="ja-JP" sz="2600" dirty="0">
                <a:latin typeface="HGPｺﾞｼｯｸE" panose="020B0900000000000000" pitchFamily="50" charset="-128"/>
                <a:ea typeface="HGPｺﾞｼｯｸE" panose="020B0900000000000000" pitchFamily="50" charset="-128"/>
              </a:endParaRPr>
            </a:p>
            <a:p>
              <a:pPr marL="457200">
                <a:lnSpc>
                  <a:spcPts val="2800"/>
                </a:lnSpc>
              </a:pPr>
              <a:r>
                <a:rPr lang="ja-JP" altLang="en-US" sz="1900" dirty="0">
                  <a:latin typeface="HG丸ｺﾞｼｯｸM-PRO" panose="020F0600000000000000" pitchFamily="50" charset="-128"/>
                  <a:ea typeface="HG丸ｺﾞｼｯｸM-PRO" panose="020F0600000000000000" pitchFamily="50" charset="-128"/>
                </a:rPr>
                <a:t>例：次の文章の誤字脱字を修正し、語尾を</a:t>
              </a:r>
              <a:r>
                <a:rPr lang="ja-JP" altLang="en-US" sz="1900" dirty="0" err="1">
                  <a:latin typeface="HG丸ｺﾞｼｯｸM-PRO" panose="020F0600000000000000" pitchFamily="50" charset="-128"/>
                  <a:ea typeface="HG丸ｺﾞｼｯｸM-PRO" panose="020F0600000000000000" pitchFamily="50" charset="-128"/>
                </a:rPr>
                <a:t>です</a:t>
              </a:r>
              <a:r>
                <a:rPr lang="ja-JP" altLang="en-US" sz="1900" dirty="0">
                  <a:latin typeface="HG丸ｺﾞｼｯｸM-PRO" panose="020F0600000000000000" pitchFamily="50" charset="-128"/>
                  <a:ea typeface="HG丸ｺﾞｼｯｸM-PRO" panose="020F0600000000000000" pitchFamily="50" charset="-128"/>
                </a:rPr>
                <a:t>・ます調に統一してください。</a:t>
              </a:r>
              <a:r>
                <a:rPr lang="en-US" altLang="ja-JP" sz="1900" dirty="0">
                  <a:latin typeface="HG丸ｺﾞｼｯｸM-PRO" panose="020F0600000000000000" pitchFamily="50" charset="-128"/>
                  <a:ea typeface="HG丸ｺﾞｼｯｸM-PRO" panose="020F0600000000000000" pitchFamily="50" charset="-128"/>
                </a:rPr>
                <a:t>	</a:t>
              </a:r>
            </a:p>
            <a:p>
              <a:pPr marL="457200">
                <a:lnSpc>
                  <a:spcPts val="2800"/>
                </a:lnSpc>
              </a:pPr>
              <a:r>
                <a:rPr lang="ja-JP" altLang="en-US" sz="2000" dirty="0">
                  <a:latin typeface="HG丸ｺﾞｼｯｸM-PRO" panose="020F0600000000000000" pitchFamily="50" charset="-128"/>
                  <a:ea typeface="HG丸ｺﾞｼｯｸM-PRO" panose="020F0600000000000000" pitchFamily="50" charset="-128"/>
                </a:rPr>
                <a:t>　⇒</a:t>
              </a:r>
              <a:r>
                <a:rPr lang="ja-JP" altLang="en-US"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rPr>
                <a:t>「作文・レポートの最終チェックに最適」</a:t>
              </a:r>
              <a:endParaRPr lang="en-US" altLang="ja-JP" sz="2000" dirty="0">
                <a:solidFill>
                  <a:srgbClr val="0070C0"/>
                </a:solidFill>
                <a:latin typeface="HG丸ｺﾞｼｯｸM-PRO" panose="020F0600000000000000" pitchFamily="50" charset="-128"/>
                <a:ea typeface="HG丸ｺﾞｼｯｸM-PRO" panose="020F0600000000000000" pitchFamily="50" charset="-128"/>
              </a:endParaRPr>
            </a:p>
            <a:p>
              <a:pPr>
                <a:spcBef>
                  <a:spcPts val="1800"/>
                </a:spcBef>
                <a:spcAft>
                  <a:spcPts val="600"/>
                </a:spcAft>
              </a:pPr>
              <a:r>
                <a:rPr lang="en-US" altLang="ja-JP" sz="2600" dirty="0">
                  <a:latin typeface="HGPｺﾞｼｯｸE" panose="020B0900000000000000" pitchFamily="50" charset="-128"/>
                  <a:ea typeface="HGPｺﾞｼｯｸE" panose="020B0900000000000000" pitchFamily="50" charset="-128"/>
                </a:rPr>
                <a:t>14</a:t>
              </a:r>
              <a:r>
                <a:rPr lang="ja-JP" altLang="en-US" sz="2600" dirty="0" err="1">
                  <a:latin typeface="HGPｺﾞｼｯｸE" panose="020B0900000000000000" pitchFamily="50" charset="-128"/>
                  <a:ea typeface="HGPｺﾞｼｯｸE" panose="020B0900000000000000" pitchFamily="50" charset="-128"/>
                </a:rPr>
                <a:t>．</a:t>
              </a:r>
              <a:r>
                <a:rPr lang="ja-JP" altLang="en-US" sz="2600" dirty="0">
                  <a:latin typeface="HGPｺﾞｼｯｸE" panose="020B0900000000000000" pitchFamily="50" charset="-128"/>
                  <a:ea typeface="HGPｺﾞｼｯｸE" panose="020B0900000000000000" pitchFamily="50" charset="-128"/>
                </a:rPr>
                <a:t>わかりやすく言い換えたい</a:t>
              </a:r>
              <a:endParaRPr lang="en-US" altLang="ja-JP" sz="2600" dirty="0">
                <a:latin typeface="HGPｺﾞｼｯｸE" panose="020B0900000000000000" pitchFamily="50" charset="-128"/>
                <a:ea typeface="HGPｺﾞｼｯｸE" panose="020B0900000000000000" pitchFamily="50" charset="-128"/>
              </a:endParaRPr>
            </a:p>
            <a:p>
              <a:pPr marL="457200">
                <a:lnSpc>
                  <a:spcPts val="2800"/>
                </a:lnSpc>
              </a:pPr>
              <a:r>
                <a:rPr lang="ja-JP" altLang="en-US" sz="1900" dirty="0">
                  <a:latin typeface="HG丸ｺﾞｼｯｸM-PRO" panose="020F0600000000000000" pitchFamily="50" charset="-128"/>
                  <a:ea typeface="HG丸ｺﾞｼｯｸM-PRO" panose="020F0600000000000000" pitchFamily="50" charset="-128"/>
                </a:rPr>
                <a:t>例：次の説明文を、高校生向けに比喩を使ってわかりやすく書き直してください。　</a:t>
              </a:r>
              <a:endParaRPr lang="en-US" altLang="ja-JP" sz="1900" dirty="0">
                <a:latin typeface="HG丸ｺﾞｼｯｸM-PRO" panose="020F0600000000000000" pitchFamily="50" charset="-128"/>
                <a:ea typeface="HG丸ｺﾞｼｯｸM-PRO" panose="020F0600000000000000" pitchFamily="50" charset="-128"/>
              </a:endParaRPr>
            </a:p>
            <a:p>
              <a:pPr marL="457200">
                <a:lnSpc>
                  <a:spcPts val="2800"/>
                </a:lnSpc>
              </a:pPr>
              <a:r>
                <a:rPr lang="ja-JP" altLang="en-US" sz="2000" dirty="0">
                  <a:latin typeface="HG丸ｺﾞｼｯｸM-PRO" panose="020F0600000000000000" pitchFamily="50" charset="-128"/>
                  <a:ea typeface="HG丸ｺﾞｼｯｸM-PRO" panose="020F0600000000000000" pitchFamily="50" charset="-128"/>
                </a:rPr>
                <a:t>　⇒</a:t>
              </a:r>
              <a:r>
                <a:rPr lang="ja-JP" altLang="en-US"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rPr>
                <a:t>「難しい説明をやさしく言い換えたいとき」</a:t>
              </a:r>
              <a:endParaRPr lang="en-US" altLang="ja-JP"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endParaRPr>
            </a:p>
            <a:p>
              <a:pPr>
                <a:spcBef>
                  <a:spcPts val="1800"/>
                </a:spcBef>
                <a:spcAft>
                  <a:spcPts val="600"/>
                </a:spcAft>
              </a:pPr>
              <a:r>
                <a:rPr lang="en-US" altLang="ja-JP" sz="2600" dirty="0">
                  <a:latin typeface="HGPｺﾞｼｯｸE" panose="020B0900000000000000" pitchFamily="50" charset="-128"/>
                  <a:ea typeface="HGPｺﾞｼｯｸE" panose="020B0900000000000000" pitchFamily="50" charset="-128"/>
                </a:rPr>
                <a:t>15</a:t>
              </a:r>
              <a:r>
                <a:rPr lang="ja-JP" altLang="en-US" sz="2600" dirty="0" err="1">
                  <a:latin typeface="HGPｺﾞｼｯｸE" panose="020B0900000000000000" pitchFamily="50" charset="-128"/>
                  <a:ea typeface="HGPｺﾞｼｯｸE" panose="020B0900000000000000" pitchFamily="50" charset="-128"/>
                </a:rPr>
                <a:t>．</a:t>
              </a:r>
              <a:r>
                <a:rPr lang="ja-JP" altLang="en-US" sz="2600" dirty="0">
                  <a:latin typeface="HGPｺﾞｼｯｸE" panose="020B0900000000000000" pitchFamily="50" charset="-128"/>
                  <a:ea typeface="HGPｺﾞｼｯｸE" panose="020B0900000000000000" pitchFamily="50" charset="-128"/>
                </a:rPr>
                <a:t>翻訳を丁寧な表現にしたい</a:t>
              </a:r>
              <a:endParaRPr lang="en-US" altLang="ja-JP" sz="2600" dirty="0">
                <a:latin typeface="HGPｺﾞｼｯｸE" panose="020B0900000000000000" pitchFamily="50" charset="-128"/>
                <a:ea typeface="HGPｺﾞｼｯｸE" panose="020B0900000000000000" pitchFamily="50" charset="-128"/>
              </a:endParaRPr>
            </a:p>
            <a:p>
              <a:pPr marL="457200">
                <a:lnSpc>
                  <a:spcPts val="2800"/>
                </a:lnSpc>
              </a:pPr>
              <a:r>
                <a:rPr lang="ja-JP" altLang="en-US" sz="1900" dirty="0">
                  <a:latin typeface="HG丸ｺﾞｼｯｸM-PRO" panose="020F0600000000000000" pitchFamily="50" charset="-128"/>
                  <a:ea typeface="HG丸ｺﾞｼｯｸM-PRO" panose="020F0600000000000000" pitchFamily="50" charset="-128"/>
                </a:rPr>
                <a:t>例：次の英文を丁寧な日本語に翻訳し、研修や発表で使える表記に整えてください。</a:t>
              </a:r>
              <a:endParaRPr lang="en-US" altLang="ja-JP" sz="1900" dirty="0">
                <a:latin typeface="HG丸ｺﾞｼｯｸM-PRO" panose="020F0600000000000000" pitchFamily="50" charset="-128"/>
                <a:ea typeface="HG丸ｺﾞｼｯｸM-PRO" panose="020F0600000000000000" pitchFamily="50" charset="-128"/>
              </a:endParaRPr>
            </a:p>
            <a:p>
              <a:pPr marL="457200">
                <a:lnSpc>
                  <a:spcPts val="2800"/>
                </a:lnSpc>
              </a:pPr>
              <a:r>
                <a:rPr lang="ja-JP" altLang="en-US" sz="2000" dirty="0">
                  <a:latin typeface="HG丸ｺﾞｼｯｸM-PRO" panose="020F0600000000000000" pitchFamily="50" charset="-128"/>
                  <a:ea typeface="HG丸ｺﾞｼｯｸM-PRO" panose="020F0600000000000000" pitchFamily="50" charset="-128"/>
                </a:rPr>
                <a:t>　⇒</a:t>
              </a:r>
              <a:r>
                <a:rPr lang="ja-JP" altLang="en-US" sz="2000" b="1" dirty="0">
                  <a:solidFill>
                    <a:srgbClr val="0070C0"/>
                  </a:solidFill>
                  <a:uFill>
                    <a:solidFill>
                      <a:srgbClr val="FF0000"/>
                    </a:solidFill>
                  </a:uFill>
                  <a:latin typeface="HG丸ｺﾞｼｯｸM-PRO" panose="020F0600000000000000" pitchFamily="50" charset="-128"/>
                  <a:ea typeface="HG丸ｺﾞｼｯｸM-PRO" panose="020F0600000000000000" pitchFamily="50" charset="-128"/>
                </a:rPr>
                <a:t>「翻訳＋日本語の整え直しまでお願いできる」</a:t>
              </a:r>
              <a:endParaRPr lang="en-US" altLang="ja-JP" sz="2000" dirty="0">
                <a:solidFill>
                  <a:srgbClr val="0070C0"/>
                </a:solidFill>
                <a:latin typeface="HG丸ｺﾞｼｯｸM-PRO" panose="020F0600000000000000" pitchFamily="50" charset="-128"/>
                <a:ea typeface="HG丸ｺﾞｼｯｸM-PRO" panose="020F0600000000000000" pitchFamily="50" charset="-128"/>
              </a:endParaRPr>
            </a:p>
          </p:txBody>
        </p:sp>
      </p:grpSp>
    </p:spTree>
    <p:extLst>
      <p:ext uri="{BB962C8B-B14F-4D97-AF65-F5344CB8AC3E}">
        <p14:creationId xmlns:p14="http://schemas.microsoft.com/office/powerpoint/2010/main" val="39457280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8AD1FE-CAD5-E119-C38C-393810A64DF2}"/>
            </a:ext>
          </a:extLst>
        </p:cNvPr>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10C752A8-B98C-4E44-8CA5-5C94ED651D00}"/>
              </a:ext>
            </a:extLst>
          </p:cNvPr>
          <p:cNvGrpSpPr/>
          <p:nvPr/>
        </p:nvGrpSpPr>
        <p:grpSpPr>
          <a:xfrm>
            <a:off x="0" y="0"/>
            <a:ext cx="12192001" cy="6858000"/>
            <a:chOff x="0" y="0"/>
            <a:chExt cx="12192001" cy="6858000"/>
          </a:xfrm>
        </p:grpSpPr>
        <p:pic>
          <p:nvPicPr>
            <p:cNvPr id="7" name="object 3">
              <a:extLst>
                <a:ext uri="{FF2B5EF4-FFF2-40B4-BE49-F238E27FC236}">
                  <a16:creationId xmlns:a16="http://schemas.microsoft.com/office/drawing/2014/main" id="{0D0C767C-2972-483A-AD93-ECCF629EFA65}"/>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8" name="object 3">
              <a:extLst>
                <a:ext uri="{FF2B5EF4-FFF2-40B4-BE49-F238E27FC236}">
                  <a16:creationId xmlns:a16="http://schemas.microsoft.com/office/drawing/2014/main" id="{647C3CCD-E39C-46A1-ABF0-ED0E9959C51B}"/>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9" name="テキスト ボックス 8">
            <a:extLst>
              <a:ext uri="{FF2B5EF4-FFF2-40B4-BE49-F238E27FC236}">
                <a16:creationId xmlns:a16="http://schemas.microsoft.com/office/drawing/2014/main" id="{36E2040B-2E3B-44A6-A9A8-4F9F053657FC}"/>
              </a:ext>
            </a:extLst>
          </p:cNvPr>
          <p:cNvSpPr txBox="1"/>
          <p:nvPr/>
        </p:nvSpPr>
        <p:spPr>
          <a:xfrm>
            <a:off x="695998" y="2921168"/>
            <a:ext cx="10800000" cy="1015663"/>
          </a:xfrm>
          <a:prstGeom prst="rect">
            <a:avLst/>
          </a:prstGeom>
          <a:noFill/>
        </p:spPr>
        <p:txBody>
          <a:bodyPr wrap="square" rtlCol="0">
            <a:spAutoFit/>
          </a:bodyPr>
          <a:lstStyle/>
          <a:p>
            <a:pPr algn="ctr"/>
            <a:r>
              <a:rPr lang="ja-JP" altLang="en-US" sz="6000" dirty="0">
                <a:latin typeface="ＭＳ ゴシック" panose="020B0609070205080204" pitchFamily="49" charset="-128"/>
                <a:ea typeface="ＭＳ ゴシック" panose="020B0609070205080204" pitchFamily="49" charset="-128"/>
              </a:rPr>
              <a:t>７</a:t>
            </a:r>
            <a:r>
              <a:rPr lang="en-US" altLang="ja-JP" sz="6000" dirty="0">
                <a:latin typeface="ＭＳ ゴシック" panose="020B0609070205080204" pitchFamily="49" charset="-128"/>
                <a:ea typeface="ＭＳ ゴシック" panose="020B0609070205080204" pitchFamily="49" charset="-128"/>
              </a:rPr>
              <a:t>.</a:t>
            </a:r>
            <a:r>
              <a:rPr lang="ja-JP" altLang="en-US" sz="6000" dirty="0">
                <a:latin typeface="ＭＳ ゴシック" panose="020B0609070205080204" pitchFamily="49" charset="-128"/>
                <a:ea typeface="ＭＳ ゴシック" panose="020B0609070205080204" pitchFamily="49" charset="-128"/>
              </a:rPr>
              <a:t>ハルシネーション</a:t>
            </a:r>
          </a:p>
        </p:txBody>
      </p:sp>
      <p:sp>
        <p:nvSpPr>
          <p:cNvPr id="10" name="テキスト ボックス 9">
            <a:extLst>
              <a:ext uri="{FF2B5EF4-FFF2-40B4-BE49-F238E27FC236}">
                <a16:creationId xmlns:a16="http://schemas.microsoft.com/office/drawing/2014/main" id="{2EBC5937-6AC0-4B23-9BA4-CBB5A48CC880}"/>
              </a:ext>
            </a:extLst>
          </p:cNvPr>
          <p:cNvSpPr txBox="1"/>
          <p:nvPr/>
        </p:nvSpPr>
        <p:spPr>
          <a:xfrm>
            <a:off x="1793998" y="4680000"/>
            <a:ext cx="8604000" cy="1440000"/>
          </a:xfrm>
          <a:prstGeom prst="rect">
            <a:avLst/>
          </a:prstGeom>
          <a:noFill/>
          <a:ln w="38100" cap="rnd">
            <a:solidFill>
              <a:srgbClr val="156082"/>
            </a:solidFill>
          </a:ln>
        </p:spPr>
        <p:txBody>
          <a:bodyPr wrap="square" lIns="180000" tIns="180000" rIns="180000" bIns="180000" rtlCol="0" anchor="ctr" anchorCtr="0">
            <a:spAutoFit/>
          </a:bodyPr>
          <a:lstStyle/>
          <a:p>
            <a:pPr algn="just">
              <a:lnSpc>
                <a:spcPts val="3000"/>
              </a:lnSpc>
            </a:pPr>
            <a:r>
              <a:rPr lang="ja-JP" altLang="en-US" sz="2400" dirty="0">
                <a:solidFill>
                  <a:srgbClr val="156082"/>
                </a:solidFill>
                <a:latin typeface="HG丸ｺﾞｼｯｸM-PRO" panose="020F0600000000000000" pitchFamily="50" charset="-128"/>
                <a:ea typeface="HG丸ｺﾞｼｯｸM-PRO" panose="020F0600000000000000" pitchFamily="50" charset="-128"/>
              </a:rPr>
              <a:t>生成ＡＩは便利な一方、事実ではない情報をもっともらしく答えてしまうことがあります。</a:t>
            </a:r>
            <a:endParaRPr lang="en-US" altLang="ja-JP" sz="2400" dirty="0">
              <a:solidFill>
                <a:srgbClr val="156082"/>
              </a:solidFill>
              <a:latin typeface="HG丸ｺﾞｼｯｸM-PRO" panose="020F0600000000000000" pitchFamily="50" charset="-128"/>
              <a:ea typeface="HG丸ｺﾞｼｯｸM-PRO" panose="020F0600000000000000" pitchFamily="50" charset="-128"/>
            </a:endParaRPr>
          </a:p>
          <a:p>
            <a:pPr algn="just">
              <a:lnSpc>
                <a:spcPts val="3000"/>
              </a:lnSpc>
            </a:pPr>
            <a:r>
              <a:rPr lang="ja-JP" altLang="en-US" sz="2400" dirty="0">
                <a:solidFill>
                  <a:srgbClr val="156082"/>
                </a:solidFill>
                <a:latin typeface="HG丸ｺﾞｼｯｸM-PRO" panose="020F0600000000000000" pitchFamily="50" charset="-128"/>
                <a:ea typeface="HG丸ｺﾞｼｯｸM-PRO" panose="020F0600000000000000" pitchFamily="50" charset="-128"/>
              </a:rPr>
              <a:t>これを「ハルシネーション」と呼びます。</a:t>
            </a:r>
          </a:p>
        </p:txBody>
      </p:sp>
    </p:spTree>
    <p:extLst>
      <p:ext uri="{BB962C8B-B14F-4D97-AF65-F5344CB8AC3E}">
        <p14:creationId xmlns:p14="http://schemas.microsoft.com/office/powerpoint/2010/main" val="761058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81515-1D9C-FBF4-D1D5-D355D678BE09}"/>
            </a:ext>
          </a:extLst>
        </p:cNvPr>
        <p:cNvGrpSpPr/>
        <p:nvPr/>
      </p:nvGrpSpPr>
      <p:grpSpPr>
        <a:xfrm>
          <a:off x="0" y="0"/>
          <a:ext cx="0" cy="0"/>
          <a:chOff x="0" y="0"/>
          <a:chExt cx="0" cy="0"/>
        </a:xfrm>
      </p:grpSpPr>
      <p:pic>
        <p:nvPicPr>
          <p:cNvPr id="7" name="図 6">
            <a:extLst>
              <a:ext uri="{FF2B5EF4-FFF2-40B4-BE49-F238E27FC236}">
                <a16:creationId xmlns:a16="http://schemas.microsoft.com/office/drawing/2014/main" id="{5F0178E8-D770-BD85-58AD-E88F7011B7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3885" y="3699001"/>
            <a:ext cx="4362679" cy="2908453"/>
          </a:xfrm>
          <a:prstGeom prst="rect">
            <a:avLst/>
          </a:prstGeom>
        </p:spPr>
      </p:pic>
      <p:grpSp>
        <p:nvGrpSpPr>
          <p:cNvPr id="58" name="グループ化 57">
            <a:extLst>
              <a:ext uri="{FF2B5EF4-FFF2-40B4-BE49-F238E27FC236}">
                <a16:creationId xmlns:a16="http://schemas.microsoft.com/office/drawing/2014/main" id="{9062BFB6-7BAB-41A1-82BD-755578EE158F}"/>
              </a:ext>
            </a:extLst>
          </p:cNvPr>
          <p:cNvGrpSpPr/>
          <p:nvPr/>
        </p:nvGrpSpPr>
        <p:grpSpPr>
          <a:xfrm>
            <a:off x="819372" y="1259331"/>
            <a:ext cx="10553255" cy="1883208"/>
            <a:chOff x="819372" y="1259331"/>
            <a:chExt cx="10553255" cy="1883208"/>
          </a:xfrm>
        </p:grpSpPr>
        <p:sp>
          <p:nvSpPr>
            <p:cNvPr id="59" name="テキスト ボックス 58">
              <a:extLst>
                <a:ext uri="{FF2B5EF4-FFF2-40B4-BE49-F238E27FC236}">
                  <a16:creationId xmlns:a16="http://schemas.microsoft.com/office/drawing/2014/main" id="{FDBC05D1-4BFA-428E-A15D-A24C8E0F261A}"/>
                </a:ext>
              </a:extLst>
            </p:cNvPr>
            <p:cNvSpPr txBox="1"/>
            <p:nvPr/>
          </p:nvSpPr>
          <p:spPr>
            <a:xfrm>
              <a:off x="819372" y="1259331"/>
              <a:ext cx="10553255" cy="1883208"/>
            </a:xfrm>
            <a:prstGeom prst="rect">
              <a:avLst/>
            </a:prstGeom>
            <a:noFill/>
          </p:spPr>
          <p:txBody>
            <a:bodyPr wrap="square" rtlCol="0">
              <a:spAutoFit/>
            </a:bodyPr>
            <a:lstStyle/>
            <a:p>
              <a:pPr>
                <a:spcAft>
                  <a:spcPts val="20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ハルシネーションとは</a:t>
              </a:r>
            </a:p>
            <a:p>
              <a:pPr indent="309600">
                <a:lnSpc>
                  <a:spcPts val="4000"/>
                </a:lnSpc>
              </a:pPr>
              <a:r>
                <a:rPr lang="ja-JP" altLang="en-US" sz="2400" dirty="0">
                  <a:latin typeface="HGMaruGothicMPRO" panose="020F0600000000000000" pitchFamily="34" charset="-128"/>
                  <a:ea typeface="HGMaruGothicMPRO" panose="020F0600000000000000" pitchFamily="34" charset="-128"/>
                </a:rPr>
                <a:t>生成ＡＩが事実に基づかない“誤情報”をもっともらしく出力する現象。</a:t>
              </a:r>
            </a:p>
            <a:p>
              <a:pPr indent="309600">
                <a:lnSpc>
                  <a:spcPts val="4000"/>
                </a:lnSpc>
                <a:spcBef>
                  <a:spcPts val="1200"/>
                </a:spcBef>
              </a:pPr>
              <a:r>
                <a:rPr lang="ja-JP" altLang="en-US" sz="2400" dirty="0">
                  <a:latin typeface="HGMaruGothicMPRO" panose="020F0600000000000000" pitchFamily="34" charset="-128"/>
                  <a:ea typeface="HGMaruGothicMPRO" panose="020F0600000000000000" pitchFamily="34" charset="-128"/>
                </a:rPr>
                <a:t>　⇒生成ＡＩが本当は知らないことを“それっぽく答えてしまう”。</a:t>
              </a:r>
            </a:p>
          </p:txBody>
        </p:sp>
        <p:cxnSp>
          <p:nvCxnSpPr>
            <p:cNvPr id="60" name="直線コネクタ 59">
              <a:extLst>
                <a:ext uri="{FF2B5EF4-FFF2-40B4-BE49-F238E27FC236}">
                  <a16:creationId xmlns:a16="http://schemas.microsoft.com/office/drawing/2014/main" id="{5C13C951-9DD4-4EC5-BABD-87A4DCB0877C}"/>
                </a:ext>
              </a:extLst>
            </p:cNvPr>
            <p:cNvCxnSpPr>
              <a:cxnSpLocks/>
            </p:cNvCxnSpPr>
            <p:nvPr/>
          </p:nvCxnSpPr>
          <p:spPr>
            <a:xfrm>
              <a:off x="923109" y="1760076"/>
              <a:ext cx="3361812"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61" name="グループ化 60">
            <a:extLst>
              <a:ext uri="{FF2B5EF4-FFF2-40B4-BE49-F238E27FC236}">
                <a16:creationId xmlns:a16="http://schemas.microsoft.com/office/drawing/2014/main" id="{A8DC6A27-C4FE-498F-8A07-BF2140FBA91C}"/>
              </a:ext>
            </a:extLst>
          </p:cNvPr>
          <p:cNvGrpSpPr/>
          <p:nvPr/>
        </p:nvGrpSpPr>
        <p:grpSpPr>
          <a:xfrm>
            <a:off x="0" y="-47041"/>
            <a:ext cx="12192001" cy="6905041"/>
            <a:chOff x="0" y="-47041"/>
            <a:chExt cx="12192001" cy="6905041"/>
          </a:xfrm>
        </p:grpSpPr>
        <p:pic>
          <p:nvPicPr>
            <p:cNvPr id="62" name="object 3">
              <a:extLst>
                <a:ext uri="{FF2B5EF4-FFF2-40B4-BE49-F238E27FC236}">
                  <a16:creationId xmlns:a16="http://schemas.microsoft.com/office/drawing/2014/main" id="{5EA2D69C-A351-4C4E-AA43-377EEA6FCF2D}"/>
                </a:ext>
              </a:extLst>
            </p:cNvPr>
            <p:cNvPicPr>
              <a:picLocks noChangeAspect="1"/>
            </p:cNvPicPr>
            <p:nvPr/>
          </p:nvPicPr>
          <p:blipFill>
            <a:blip r:embed="rId4"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63" name="正方形/長方形 62">
              <a:extLst>
                <a:ext uri="{FF2B5EF4-FFF2-40B4-BE49-F238E27FC236}">
                  <a16:creationId xmlns:a16="http://schemas.microsoft.com/office/drawing/2014/main" id="{A066AA89-562D-47DB-9821-7F7C88B33A93}"/>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ハルシネーション</a:t>
              </a:r>
            </a:p>
          </p:txBody>
        </p:sp>
        <p:pic>
          <p:nvPicPr>
            <p:cNvPr id="64" name="object 3">
              <a:extLst>
                <a:ext uri="{FF2B5EF4-FFF2-40B4-BE49-F238E27FC236}">
                  <a16:creationId xmlns:a16="http://schemas.microsoft.com/office/drawing/2014/main" id="{6AB4E9A9-318E-4B32-920F-52B85613CC21}"/>
                </a:ext>
              </a:extLst>
            </p:cNvPr>
            <p:cNvPicPr/>
            <p:nvPr/>
          </p:nvPicPr>
          <p:blipFill>
            <a:blip r:embed="rId4"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65" name="object 6">
              <a:extLst>
                <a:ext uri="{FF2B5EF4-FFF2-40B4-BE49-F238E27FC236}">
                  <a16:creationId xmlns:a16="http://schemas.microsoft.com/office/drawing/2014/main" id="{52143419-D9CE-4A85-A52D-F03676A4B1E5}"/>
                </a:ext>
              </a:extLst>
            </p:cNvPr>
            <p:cNvGrpSpPr/>
            <p:nvPr/>
          </p:nvGrpSpPr>
          <p:grpSpPr>
            <a:xfrm>
              <a:off x="131445" y="203359"/>
              <a:ext cx="11929110" cy="657225"/>
              <a:chOff x="186258" y="210936"/>
              <a:chExt cx="11929110" cy="657225"/>
            </a:xfrm>
          </p:grpSpPr>
          <p:sp>
            <p:nvSpPr>
              <p:cNvPr id="66" name="object 7">
                <a:extLst>
                  <a:ext uri="{FF2B5EF4-FFF2-40B4-BE49-F238E27FC236}">
                    <a16:creationId xmlns:a16="http://schemas.microsoft.com/office/drawing/2014/main" id="{92B4AA9A-7073-42C4-AA0F-7B4DBA631FBF}"/>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67" name="object 8">
                <a:extLst>
                  <a:ext uri="{FF2B5EF4-FFF2-40B4-BE49-F238E27FC236}">
                    <a16:creationId xmlns:a16="http://schemas.microsoft.com/office/drawing/2014/main" id="{EDB4054C-3A61-4BF5-A8C0-3DC401E0CE12}"/>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68" name="object 9">
                <a:extLst>
                  <a:ext uri="{FF2B5EF4-FFF2-40B4-BE49-F238E27FC236}">
                    <a16:creationId xmlns:a16="http://schemas.microsoft.com/office/drawing/2014/main" id="{CFF62C9D-7B73-485E-B937-6675AF99851B}"/>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69" name="object 10">
                <a:extLst>
                  <a:ext uri="{FF2B5EF4-FFF2-40B4-BE49-F238E27FC236}">
                    <a16:creationId xmlns:a16="http://schemas.microsoft.com/office/drawing/2014/main" id="{AEC6B90F-3A14-46E6-8453-5A1B85B8CE5A}"/>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70" name="object 11">
                <a:extLst>
                  <a:ext uri="{FF2B5EF4-FFF2-40B4-BE49-F238E27FC236}">
                    <a16:creationId xmlns:a16="http://schemas.microsoft.com/office/drawing/2014/main" id="{76EFAC14-A223-45D2-A0BC-C61053CD1913}"/>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71" name="object 12">
                <a:extLst>
                  <a:ext uri="{FF2B5EF4-FFF2-40B4-BE49-F238E27FC236}">
                    <a16:creationId xmlns:a16="http://schemas.microsoft.com/office/drawing/2014/main" id="{CE62B937-EC4C-403A-9200-CAE929048669}"/>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72" name="object 13">
                <a:extLst>
                  <a:ext uri="{FF2B5EF4-FFF2-40B4-BE49-F238E27FC236}">
                    <a16:creationId xmlns:a16="http://schemas.microsoft.com/office/drawing/2014/main" id="{84E3F4B6-CA2D-49F4-83FD-F0FED3D810A0}"/>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73" name="object 14">
                <a:extLst>
                  <a:ext uri="{FF2B5EF4-FFF2-40B4-BE49-F238E27FC236}">
                    <a16:creationId xmlns:a16="http://schemas.microsoft.com/office/drawing/2014/main" id="{09241245-5180-434B-A558-E90B7882837C}"/>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74" name="object 15">
                <a:extLst>
                  <a:ext uri="{FF2B5EF4-FFF2-40B4-BE49-F238E27FC236}">
                    <a16:creationId xmlns:a16="http://schemas.microsoft.com/office/drawing/2014/main" id="{11EA79F8-4309-4297-9B5B-2DEBE12C8B5C}"/>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75" name="object 16">
                <a:extLst>
                  <a:ext uri="{FF2B5EF4-FFF2-40B4-BE49-F238E27FC236}">
                    <a16:creationId xmlns:a16="http://schemas.microsoft.com/office/drawing/2014/main" id="{82873180-E060-4476-9E3A-7E8BE4BDD7FF}"/>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76" name="object 17">
                <a:extLst>
                  <a:ext uri="{FF2B5EF4-FFF2-40B4-BE49-F238E27FC236}">
                    <a16:creationId xmlns:a16="http://schemas.microsoft.com/office/drawing/2014/main" id="{CCBFB723-10A3-41C1-B764-4FC5CC2368E8}"/>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77" name="object 18">
                <a:extLst>
                  <a:ext uri="{FF2B5EF4-FFF2-40B4-BE49-F238E27FC236}">
                    <a16:creationId xmlns:a16="http://schemas.microsoft.com/office/drawing/2014/main" id="{FA003792-2EE1-401E-B04E-9353C9337AC4}"/>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78" name="object 19">
                <a:extLst>
                  <a:ext uri="{FF2B5EF4-FFF2-40B4-BE49-F238E27FC236}">
                    <a16:creationId xmlns:a16="http://schemas.microsoft.com/office/drawing/2014/main" id="{9AEA17B8-1F8C-4C26-9ACF-E845490AA7DA}"/>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79" name="object 20">
                <a:extLst>
                  <a:ext uri="{FF2B5EF4-FFF2-40B4-BE49-F238E27FC236}">
                    <a16:creationId xmlns:a16="http://schemas.microsoft.com/office/drawing/2014/main" id="{C046B85C-6832-4E85-B728-9F7D27B62A82}"/>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80" name="object 21">
                <a:extLst>
                  <a:ext uri="{FF2B5EF4-FFF2-40B4-BE49-F238E27FC236}">
                    <a16:creationId xmlns:a16="http://schemas.microsoft.com/office/drawing/2014/main" id="{2EEFF9B8-888C-464C-8F7C-BE211A7134B6}"/>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81" name="object 22">
                <a:extLst>
                  <a:ext uri="{FF2B5EF4-FFF2-40B4-BE49-F238E27FC236}">
                    <a16:creationId xmlns:a16="http://schemas.microsoft.com/office/drawing/2014/main" id="{4DF36AF2-3CD2-4C7F-9AEC-9556CCCD30F7}"/>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82" name="object 23">
                <a:extLst>
                  <a:ext uri="{FF2B5EF4-FFF2-40B4-BE49-F238E27FC236}">
                    <a16:creationId xmlns:a16="http://schemas.microsoft.com/office/drawing/2014/main" id="{533FA674-1EA3-4172-82E5-00BA3B88935E}"/>
                  </a:ext>
                </a:extLst>
              </p:cNvPr>
              <p:cNvPicPr/>
              <p:nvPr/>
            </p:nvPicPr>
            <p:blipFill>
              <a:blip r:embed="rId5" cstate="print"/>
              <a:stretch>
                <a:fillRect/>
              </a:stretch>
            </p:blipFill>
            <p:spPr>
              <a:xfrm>
                <a:off x="12026795" y="575918"/>
                <a:ext cx="88216" cy="97080"/>
              </a:xfrm>
              <a:prstGeom prst="rect">
                <a:avLst/>
              </a:prstGeom>
            </p:spPr>
          </p:pic>
          <p:sp>
            <p:nvSpPr>
              <p:cNvPr id="83" name="object 24">
                <a:extLst>
                  <a:ext uri="{FF2B5EF4-FFF2-40B4-BE49-F238E27FC236}">
                    <a16:creationId xmlns:a16="http://schemas.microsoft.com/office/drawing/2014/main" id="{2FD30F95-88FA-4430-8BA6-053EB7BA7FD6}"/>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84" name="object 25">
                <a:extLst>
                  <a:ext uri="{FF2B5EF4-FFF2-40B4-BE49-F238E27FC236}">
                    <a16:creationId xmlns:a16="http://schemas.microsoft.com/office/drawing/2014/main" id="{625CB48C-022E-4E67-BD82-67BD78BEFA22}"/>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85" name="object 26">
                <a:extLst>
                  <a:ext uri="{FF2B5EF4-FFF2-40B4-BE49-F238E27FC236}">
                    <a16:creationId xmlns:a16="http://schemas.microsoft.com/office/drawing/2014/main" id="{F71ED556-7395-4018-9A96-7D4A2FB2414F}"/>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86" name="object 27">
                <a:extLst>
                  <a:ext uri="{FF2B5EF4-FFF2-40B4-BE49-F238E27FC236}">
                    <a16:creationId xmlns:a16="http://schemas.microsoft.com/office/drawing/2014/main" id="{DB9DB1BD-C2D5-4A53-9F1C-7FA0B1C9DC68}"/>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87" name="object 28">
                <a:extLst>
                  <a:ext uri="{FF2B5EF4-FFF2-40B4-BE49-F238E27FC236}">
                    <a16:creationId xmlns:a16="http://schemas.microsoft.com/office/drawing/2014/main" id="{FAC6B44F-BB5E-4755-B32F-8AF57D11A8F4}"/>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88" name="object 29">
                <a:extLst>
                  <a:ext uri="{FF2B5EF4-FFF2-40B4-BE49-F238E27FC236}">
                    <a16:creationId xmlns:a16="http://schemas.microsoft.com/office/drawing/2014/main" id="{E3B33CAD-A513-48D1-BBB9-9F0BF949BC42}"/>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89" name="object 30">
                <a:extLst>
                  <a:ext uri="{FF2B5EF4-FFF2-40B4-BE49-F238E27FC236}">
                    <a16:creationId xmlns:a16="http://schemas.microsoft.com/office/drawing/2014/main" id="{622B9053-397B-45E0-8F60-20D3EAE1147D}"/>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90" name="object 31">
                <a:extLst>
                  <a:ext uri="{FF2B5EF4-FFF2-40B4-BE49-F238E27FC236}">
                    <a16:creationId xmlns:a16="http://schemas.microsoft.com/office/drawing/2014/main" id="{212B1B02-62A8-449B-8078-A44C81550006}"/>
                  </a:ext>
                </a:extLst>
              </p:cNvPr>
              <p:cNvPicPr/>
              <p:nvPr/>
            </p:nvPicPr>
            <p:blipFill>
              <a:blip r:embed="rId6" cstate="print"/>
              <a:stretch>
                <a:fillRect/>
              </a:stretch>
            </p:blipFill>
            <p:spPr>
              <a:xfrm>
                <a:off x="10546225" y="211835"/>
                <a:ext cx="139128" cy="139128"/>
              </a:xfrm>
              <a:prstGeom prst="rect">
                <a:avLst/>
              </a:prstGeom>
            </p:spPr>
          </p:pic>
          <p:pic>
            <p:nvPicPr>
              <p:cNvPr id="91" name="object 32">
                <a:extLst>
                  <a:ext uri="{FF2B5EF4-FFF2-40B4-BE49-F238E27FC236}">
                    <a16:creationId xmlns:a16="http://schemas.microsoft.com/office/drawing/2014/main" id="{CF9D974B-B378-4E98-8C6C-B1B815B8E9E9}"/>
                  </a:ext>
                </a:extLst>
              </p:cNvPr>
              <p:cNvPicPr/>
              <p:nvPr/>
            </p:nvPicPr>
            <p:blipFill>
              <a:blip r:embed="rId7" cstate="print"/>
              <a:stretch>
                <a:fillRect/>
              </a:stretch>
            </p:blipFill>
            <p:spPr>
              <a:xfrm>
                <a:off x="9828669" y="360944"/>
                <a:ext cx="244449" cy="244449"/>
              </a:xfrm>
              <a:prstGeom prst="rect">
                <a:avLst/>
              </a:prstGeom>
            </p:spPr>
          </p:pic>
          <p:sp>
            <p:nvSpPr>
              <p:cNvPr id="92" name="object 33">
                <a:extLst>
                  <a:ext uri="{FF2B5EF4-FFF2-40B4-BE49-F238E27FC236}">
                    <a16:creationId xmlns:a16="http://schemas.microsoft.com/office/drawing/2014/main" id="{EB8692FB-F6E3-43A0-96B7-35F989EEB224}"/>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93" name="object 34">
                <a:extLst>
                  <a:ext uri="{FF2B5EF4-FFF2-40B4-BE49-F238E27FC236}">
                    <a16:creationId xmlns:a16="http://schemas.microsoft.com/office/drawing/2014/main" id="{19EB431B-BAA5-4CB8-B8CA-3948F9203F85}"/>
                  </a:ext>
                </a:extLst>
              </p:cNvPr>
              <p:cNvPicPr/>
              <p:nvPr/>
            </p:nvPicPr>
            <p:blipFill>
              <a:blip r:embed="rId8" cstate="print"/>
              <a:stretch>
                <a:fillRect/>
              </a:stretch>
            </p:blipFill>
            <p:spPr>
              <a:xfrm>
                <a:off x="9688294" y="622557"/>
                <a:ext cx="160297" cy="160395"/>
              </a:xfrm>
              <a:prstGeom prst="rect">
                <a:avLst/>
              </a:prstGeom>
            </p:spPr>
          </p:pic>
          <p:sp>
            <p:nvSpPr>
              <p:cNvPr id="94" name="object 35">
                <a:extLst>
                  <a:ext uri="{FF2B5EF4-FFF2-40B4-BE49-F238E27FC236}">
                    <a16:creationId xmlns:a16="http://schemas.microsoft.com/office/drawing/2014/main" id="{3223309D-8C81-43B5-B519-08BCC629F632}"/>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95" name="object 36">
                <a:extLst>
                  <a:ext uri="{FF2B5EF4-FFF2-40B4-BE49-F238E27FC236}">
                    <a16:creationId xmlns:a16="http://schemas.microsoft.com/office/drawing/2014/main" id="{ACBACF1C-DB45-4242-9C99-636830B0CD20}"/>
                  </a:ext>
                </a:extLst>
              </p:cNvPr>
              <p:cNvPicPr/>
              <p:nvPr/>
            </p:nvPicPr>
            <p:blipFill>
              <a:blip r:embed="rId9" cstate="print"/>
              <a:stretch>
                <a:fillRect/>
              </a:stretch>
            </p:blipFill>
            <p:spPr>
              <a:xfrm>
                <a:off x="9648025" y="373900"/>
                <a:ext cx="90690" cy="68618"/>
              </a:xfrm>
              <a:prstGeom prst="rect">
                <a:avLst/>
              </a:prstGeom>
            </p:spPr>
          </p:pic>
          <p:sp>
            <p:nvSpPr>
              <p:cNvPr id="96" name="object 37">
                <a:extLst>
                  <a:ext uri="{FF2B5EF4-FFF2-40B4-BE49-F238E27FC236}">
                    <a16:creationId xmlns:a16="http://schemas.microsoft.com/office/drawing/2014/main" id="{063EA9C1-E907-406B-B35B-5CAAF76A0882}"/>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97" name="object 38">
                <a:extLst>
                  <a:ext uri="{FF2B5EF4-FFF2-40B4-BE49-F238E27FC236}">
                    <a16:creationId xmlns:a16="http://schemas.microsoft.com/office/drawing/2014/main" id="{103DD40E-D0F0-47E4-B568-45BCD92A4043}"/>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98" name="object 39">
                <a:extLst>
                  <a:ext uri="{FF2B5EF4-FFF2-40B4-BE49-F238E27FC236}">
                    <a16:creationId xmlns:a16="http://schemas.microsoft.com/office/drawing/2014/main" id="{AC97663B-6709-4CE9-A62D-5EBB0A477FE9}"/>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99" name="object 40">
                <a:extLst>
                  <a:ext uri="{FF2B5EF4-FFF2-40B4-BE49-F238E27FC236}">
                    <a16:creationId xmlns:a16="http://schemas.microsoft.com/office/drawing/2014/main" id="{313304D1-8CDD-4FB2-9D6D-280E55CAC3ED}"/>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100" name="object 41">
                <a:extLst>
                  <a:ext uri="{FF2B5EF4-FFF2-40B4-BE49-F238E27FC236}">
                    <a16:creationId xmlns:a16="http://schemas.microsoft.com/office/drawing/2014/main" id="{1EC90E1E-6543-45BF-A517-08C0F9F5968B}"/>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101" name="object 42">
                <a:extLst>
                  <a:ext uri="{FF2B5EF4-FFF2-40B4-BE49-F238E27FC236}">
                    <a16:creationId xmlns:a16="http://schemas.microsoft.com/office/drawing/2014/main" id="{CD693B47-5A68-4CC9-B3F0-310F9C909EA1}"/>
                  </a:ext>
                </a:extLst>
              </p:cNvPr>
              <p:cNvPicPr/>
              <p:nvPr/>
            </p:nvPicPr>
            <p:blipFill>
              <a:blip r:embed="rId10" cstate="print"/>
              <a:stretch>
                <a:fillRect/>
              </a:stretch>
            </p:blipFill>
            <p:spPr>
              <a:xfrm>
                <a:off x="10771367" y="253872"/>
                <a:ext cx="383006" cy="322630"/>
              </a:xfrm>
              <a:prstGeom prst="rect">
                <a:avLst/>
              </a:prstGeom>
            </p:spPr>
          </p:pic>
          <p:sp>
            <p:nvSpPr>
              <p:cNvPr id="102" name="object 43">
                <a:extLst>
                  <a:ext uri="{FF2B5EF4-FFF2-40B4-BE49-F238E27FC236}">
                    <a16:creationId xmlns:a16="http://schemas.microsoft.com/office/drawing/2014/main" id="{2900C347-C77C-4A8A-ADE8-473189FE5AD2}"/>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103" name="object 44">
                <a:extLst>
                  <a:ext uri="{FF2B5EF4-FFF2-40B4-BE49-F238E27FC236}">
                    <a16:creationId xmlns:a16="http://schemas.microsoft.com/office/drawing/2014/main" id="{4BA277BF-CAD3-4981-8244-D8CB6C4EF7A4}"/>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104" name="object 45">
                <a:extLst>
                  <a:ext uri="{FF2B5EF4-FFF2-40B4-BE49-F238E27FC236}">
                    <a16:creationId xmlns:a16="http://schemas.microsoft.com/office/drawing/2014/main" id="{B5E58653-D5B0-484D-9D35-2E3D77F78DCC}"/>
                  </a:ext>
                </a:extLst>
              </p:cNvPr>
              <p:cNvPicPr/>
              <p:nvPr/>
            </p:nvPicPr>
            <p:blipFill>
              <a:blip r:embed="rId11" cstate="print"/>
              <a:stretch>
                <a:fillRect/>
              </a:stretch>
            </p:blipFill>
            <p:spPr>
              <a:xfrm>
                <a:off x="10925962" y="472221"/>
                <a:ext cx="103212" cy="119964"/>
              </a:xfrm>
              <a:prstGeom prst="rect">
                <a:avLst/>
              </a:prstGeom>
            </p:spPr>
          </p:pic>
          <p:sp>
            <p:nvSpPr>
              <p:cNvPr id="105" name="object 46">
                <a:extLst>
                  <a:ext uri="{FF2B5EF4-FFF2-40B4-BE49-F238E27FC236}">
                    <a16:creationId xmlns:a16="http://schemas.microsoft.com/office/drawing/2014/main" id="{E0EB70DE-330E-4F65-B2D6-8CE0DEAAE580}"/>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106" name="object 47">
                <a:extLst>
                  <a:ext uri="{FF2B5EF4-FFF2-40B4-BE49-F238E27FC236}">
                    <a16:creationId xmlns:a16="http://schemas.microsoft.com/office/drawing/2014/main" id="{8AE33DDC-9696-42A1-A754-3557256ACF1B}"/>
                  </a:ext>
                </a:extLst>
              </p:cNvPr>
              <p:cNvPicPr/>
              <p:nvPr/>
            </p:nvPicPr>
            <p:blipFill>
              <a:blip r:embed="rId12" cstate="print"/>
              <a:stretch>
                <a:fillRect/>
              </a:stretch>
            </p:blipFill>
            <p:spPr>
              <a:xfrm>
                <a:off x="194951" y="260619"/>
                <a:ext cx="582104" cy="494753"/>
              </a:xfrm>
              <a:prstGeom prst="rect">
                <a:avLst/>
              </a:prstGeom>
            </p:spPr>
          </p:pic>
          <p:pic>
            <p:nvPicPr>
              <p:cNvPr id="107" name="object 48">
                <a:extLst>
                  <a:ext uri="{FF2B5EF4-FFF2-40B4-BE49-F238E27FC236}">
                    <a16:creationId xmlns:a16="http://schemas.microsoft.com/office/drawing/2014/main" id="{5813DA07-E774-4D9B-B126-6161B514A08D}"/>
                  </a:ext>
                </a:extLst>
              </p:cNvPr>
              <p:cNvPicPr/>
              <p:nvPr/>
            </p:nvPicPr>
            <p:blipFill>
              <a:blip r:embed="rId13" cstate="print"/>
              <a:stretch>
                <a:fillRect/>
              </a:stretch>
            </p:blipFill>
            <p:spPr>
              <a:xfrm>
                <a:off x="186258" y="251942"/>
                <a:ext cx="599490" cy="512114"/>
              </a:xfrm>
              <a:prstGeom prst="rect">
                <a:avLst/>
              </a:prstGeom>
            </p:spPr>
          </p:pic>
        </p:grpSp>
      </p:grpSp>
    </p:spTree>
    <p:extLst>
      <p:ext uri="{BB962C8B-B14F-4D97-AF65-F5344CB8AC3E}">
        <p14:creationId xmlns:p14="http://schemas.microsoft.com/office/powerpoint/2010/main" val="30851795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6CFD4A-1388-50E4-3E70-3A9BFAD03BBA}"/>
            </a:ext>
          </a:extLst>
        </p:cNvPr>
        <p:cNvGrpSpPr/>
        <p:nvPr/>
      </p:nvGrpSpPr>
      <p:grpSpPr>
        <a:xfrm>
          <a:off x="0" y="0"/>
          <a:ext cx="0" cy="0"/>
          <a:chOff x="0" y="0"/>
          <a:chExt cx="0" cy="0"/>
        </a:xfrm>
      </p:grpSpPr>
      <p:grpSp>
        <p:nvGrpSpPr>
          <p:cNvPr id="17" name="グループ化 16">
            <a:extLst>
              <a:ext uri="{FF2B5EF4-FFF2-40B4-BE49-F238E27FC236}">
                <a16:creationId xmlns:a16="http://schemas.microsoft.com/office/drawing/2014/main" id="{37F90620-F247-404D-87AE-86C17EE1B7A7}"/>
              </a:ext>
            </a:extLst>
          </p:cNvPr>
          <p:cNvGrpSpPr/>
          <p:nvPr/>
        </p:nvGrpSpPr>
        <p:grpSpPr>
          <a:xfrm>
            <a:off x="819372" y="513140"/>
            <a:ext cx="10553255" cy="2787301"/>
            <a:chOff x="819372" y="1259331"/>
            <a:chExt cx="10553255" cy="2787301"/>
          </a:xfrm>
        </p:grpSpPr>
        <p:sp>
          <p:nvSpPr>
            <p:cNvPr id="18" name="テキスト ボックス 17">
              <a:extLst>
                <a:ext uri="{FF2B5EF4-FFF2-40B4-BE49-F238E27FC236}">
                  <a16:creationId xmlns:a16="http://schemas.microsoft.com/office/drawing/2014/main" id="{FB4F8702-E952-4F28-87C6-7E46D061A268}"/>
                </a:ext>
              </a:extLst>
            </p:cNvPr>
            <p:cNvSpPr txBox="1"/>
            <p:nvPr/>
          </p:nvSpPr>
          <p:spPr>
            <a:xfrm>
              <a:off x="819372" y="1259331"/>
              <a:ext cx="10553255" cy="2787301"/>
            </a:xfrm>
            <a:prstGeom prst="rect">
              <a:avLst/>
            </a:prstGeom>
            <a:noFill/>
            <a:ln>
              <a:noFill/>
            </a:ln>
          </p:spPr>
          <p:txBody>
            <a:bodyPr wrap="square" rtlCol="0">
              <a:spAutoFit/>
            </a:bodyPr>
            <a:lstStyle/>
            <a:p>
              <a:pPr>
                <a:spcAft>
                  <a:spcPts val="30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ハルシネーションが発生するわけ</a:t>
              </a:r>
            </a:p>
            <a:p>
              <a:pPr indent="309600">
                <a:lnSpc>
                  <a:spcPts val="3000"/>
                </a:lnSpc>
              </a:pPr>
              <a:r>
                <a:rPr lang="ja-JP" altLang="en-US" sz="2400" b="1" dirty="0">
                  <a:uFill>
                    <a:solidFill>
                      <a:srgbClr val="FF0000"/>
                    </a:solidFill>
                  </a:uFill>
                  <a:latin typeface="HGMaruGothicMPRO" panose="020F0600000000000000" pitchFamily="34" charset="-128"/>
                  <a:ea typeface="HGMaruGothicMPRO" panose="020F0600000000000000" pitchFamily="34" charset="-128"/>
                </a:rPr>
                <a:t>生成ＡＩは自然な対話を重視します</a:t>
              </a:r>
            </a:p>
            <a:p>
              <a:pPr indent="309600">
                <a:lnSpc>
                  <a:spcPts val="3000"/>
                </a:lnSpc>
              </a:pPr>
              <a:endParaRPr lang="ja-JP" altLang="en-US" sz="2400" dirty="0">
                <a:latin typeface="HGMaruGothicMPRO" panose="020F0600000000000000" pitchFamily="34" charset="-128"/>
                <a:ea typeface="HGMaruGothicMPRO" panose="020F0600000000000000" pitchFamily="34" charset="-128"/>
              </a:endParaRPr>
            </a:p>
            <a:p>
              <a:pPr marL="309600">
                <a:lnSpc>
                  <a:spcPts val="3000"/>
                </a:lnSpc>
              </a:pPr>
              <a:r>
                <a:rPr lang="ja-JP" altLang="en-US" sz="2400" dirty="0">
                  <a:latin typeface="HGMaruGothicMPRO" panose="020F0600000000000000" pitchFamily="34" charset="-128"/>
                  <a:ea typeface="HGMaruGothicMPRO" panose="020F0600000000000000" pitchFamily="34" charset="-128"/>
                </a:rPr>
                <a:t>生成ＡＩは「言葉のつながり」を予測して答えを作っています。そのため、わからない質問でも“それっぽい文章”を作ろうとして、間違った情報を出してしまうことがあります。</a:t>
              </a:r>
            </a:p>
          </p:txBody>
        </p:sp>
        <p:cxnSp>
          <p:nvCxnSpPr>
            <p:cNvPr id="19" name="直線コネクタ 18">
              <a:extLst>
                <a:ext uri="{FF2B5EF4-FFF2-40B4-BE49-F238E27FC236}">
                  <a16:creationId xmlns:a16="http://schemas.microsoft.com/office/drawing/2014/main" id="{4FE6EC06-A072-416F-BEE3-73DBB19FA13D}"/>
                </a:ext>
              </a:extLst>
            </p:cNvPr>
            <p:cNvCxnSpPr>
              <a:cxnSpLocks/>
            </p:cNvCxnSpPr>
            <p:nvPr/>
          </p:nvCxnSpPr>
          <p:spPr>
            <a:xfrm>
              <a:off x="923109" y="1760076"/>
              <a:ext cx="5172890"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20" name="グループ化 19">
            <a:extLst>
              <a:ext uri="{FF2B5EF4-FFF2-40B4-BE49-F238E27FC236}">
                <a16:creationId xmlns:a16="http://schemas.microsoft.com/office/drawing/2014/main" id="{4AC4D13F-E317-493A-9923-D16E65084B51}"/>
              </a:ext>
            </a:extLst>
          </p:cNvPr>
          <p:cNvGrpSpPr/>
          <p:nvPr/>
        </p:nvGrpSpPr>
        <p:grpSpPr>
          <a:xfrm>
            <a:off x="0" y="0"/>
            <a:ext cx="12192001" cy="6858000"/>
            <a:chOff x="0" y="0"/>
            <a:chExt cx="12192001" cy="6858000"/>
          </a:xfrm>
        </p:grpSpPr>
        <p:pic>
          <p:nvPicPr>
            <p:cNvPr id="21" name="object 3">
              <a:extLst>
                <a:ext uri="{FF2B5EF4-FFF2-40B4-BE49-F238E27FC236}">
                  <a16:creationId xmlns:a16="http://schemas.microsoft.com/office/drawing/2014/main" id="{0E4EC710-6C17-44FC-AB61-4625EC66AD7C}"/>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22" name="object 3">
              <a:extLst>
                <a:ext uri="{FF2B5EF4-FFF2-40B4-BE49-F238E27FC236}">
                  <a16:creationId xmlns:a16="http://schemas.microsoft.com/office/drawing/2014/main" id="{36BD845C-2B61-4F52-A17F-886C26C6E05E}"/>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grpSp>
        <p:nvGrpSpPr>
          <p:cNvPr id="26" name="グループ化 25">
            <a:extLst>
              <a:ext uri="{FF2B5EF4-FFF2-40B4-BE49-F238E27FC236}">
                <a16:creationId xmlns:a16="http://schemas.microsoft.com/office/drawing/2014/main" id="{EF8F2B4B-4658-4E27-8D65-A9AEE01EA034}"/>
              </a:ext>
            </a:extLst>
          </p:cNvPr>
          <p:cNvGrpSpPr/>
          <p:nvPr/>
        </p:nvGrpSpPr>
        <p:grpSpPr>
          <a:xfrm>
            <a:off x="819372" y="3800003"/>
            <a:ext cx="10553255" cy="1556195"/>
            <a:chOff x="819372" y="1259331"/>
            <a:chExt cx="10553255" cy="1556195"/>
          </a:xfrm>
        </p:grpSpPr>
        <p:sp>
          <p:nvSpPr>
            <p:cNvPr id="27" name="テキスト ボックス 26">
              <a:extLst>
                <a:ext uri="{FF2B5EF4-FFF2-40B4-BE49-F238E27FC236}">
                  <a16:creationId xmlns:a16="http://schemas.microsoft.com/office/drawing/2014/main" id="{7624BBD9-B593-4ABD-89AF-A5D881C6D90D}"/>
                </a:ext>
              </a:extLst>
            </p:cNvPr>
            <p:cNvSpPr txBox="1"/>
            <p:nvPr/>
          </p:nvSpPr>
          <p:spPr>
            <a:xfrm>
              <a:off x="819372" y="1259331"/>
              <a:ext cx="10553255" cy="1556195"/>
            </a:xfrm>
            <a:prstGeom prst="rect">
              <a:avLst/>
            </a:prstGeom>
            <a:noFill/>
          </p:spPr>
          <p:txBody>
            <a:bodyPr wrap="square" rtlCol="0">
              <a:spAutoFit/>
            </a:bodyPr>
            <a:lstStyle/>
            <a:p>
              <a:pPr>
                <a:spcAft>
                  <a:spcPts val="24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ハルシネーションの解決策</a:t>
              </a:r>
            </a:p>
            <a:p>
              <a:pPr indent="309600">
                <a:lnSpc>
                  <a:spcPts val="3000"/>
                </a:lnSpc>
              </a:pPr>
              <a:r>
                <a:rPr lang="ja-JP" altLang="en-US" sz="2400" dirty="0">
                  <a:latin typeface="HGMaruGothicMPRO" panose="020F0600000000000000" pitchFamily="34" charset="-128"/>
                  <a:ea typeface="HGMaruGothicMPRO" panose="020F0600000000000000" pitchFamily="34" charset="-128"/>
                </a:rPr>
                <a:t>ハルシネーションを完全に防ぐことはできません。</a:t>
              </a:r>
            </a:p>
            <a:p>
              <a:pPr indent="309600">
                <a:lnSpc>
                  <a:spcPts val="3000"/>
                </a:lnSpc>
              </a:pPr>
              <a:r>
                <a:rPr lang="ja-JP" altLang="en-US" sz="2400" dirty="0">
                  <a:latin typeface="HGMaruGothicMPRO" panose="020F0600000000000000" pitchFamily="34" charset="-128"/>
                  <a:ea typeface="HGMaruGothicMPRO" panose="020F0600000000000000" pitchFamily="34" charset="-128"/>
                </a:rPr>
                <a:t>ですが、細かいプロンプトの設定により誤りを抑えられます。</a:t>
              </a:r>
            </a:p>
          </p:txBody>
        </p:sp>
        <p:cxnSp>
          <p:nvCxnSpPr>
            <p:cNvPr id="28" name="直線コネクタ 27">
              <a:extLst>
                <a:ext uri="{FF2B5EF4-FFF2-40B4-BE49-F238E27FC236}">
                  <a16:creationId xmlns:a16="http://schemas.microsoft.com/office/drawing/2014/main" id="{8548B219-849B-44D4-BB1D-9CE8C453C6E7}"/>
                </a:ext>
              </a:extLst>
            </p:cNvPr>
            <p:cNvCxnSpPr>
              <a:cxnSpLocks/>
            </p:cNvCxnSpPr>
            <p:nvPr/>
          </p:nvCxnSpPr>
          <p:spPr>
            <a:xfrm>
              <a:off x="923109" y="1760076"/>
              <a:ext cx="4074193"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cxnSp>
        <p:nvCxnSpPr>
          <p:cNvPr id="12" name="直線コネクタ 11">
            <a:extLst>
              <a:ext uri="{FF2B5EF4-FFF2-40B4-BE49-F238E27FC236}">
                <a16:creationId xmlns:a16="http://schemas.microsoft.com/office/drawing/2014/main" id="{377D2AAB-7799-4B52-8D6A-47456AB8777D}"/>
              </a:ext>
            </a:extLst>
          </p:cNvPr>
          <p:cNvCxnSpPr>
            <a:cxnSpLocks/>
          </p:cNvCxnSpPr>
          <p:nvPr/>
        </p:nvCxnSpPr>
        <p:spPr>
          <a:xfrm>
            <a:off x="1212143" y="1741851"/>
            <a:ext cx="4883856" cy="0"/>
          </a:xfrm>
          <a:prstGeom prst="line">
            <a:avLst/>
          </a:prstGeom>
          <a:ln w="254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355078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00996-150D-352F-6F61-3875E5AADF4D}"/>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AF64C5FE-EADB-AADA-D0C2-4269939354B3}"/>
              </a:ext>
            </a:extLst>
          </p:cNvPr>
          <p:cNvSpPr txBox="1"/>
          <p:nvPr/>
        </p:nvSpPr>
        <p:spPr>
          <a:xfrm>
            <a:off x="823738" y="1260000"/>
            <a:ext cx="10553255" cy="2630803"/>
          </a:xfrm>
          <a:prstGeom prst="rect">
            <a:avLst/>
          </a:prstGeom>
          <a:noFill/>
          <a:ln w="38100">
            <a:solidFill>
              <a:schemeClr val="tx1"/>
            </a:solidFill>
          </a:ln>
        </p:spPr>
        <p:txBody>
          <a:bodyPr wrap="square" lIns="360000" tIns="180000" rIns="360000" bIns="180000" rtlCol="0" anchor="ctr">
            <a:spAutoFit/>
          </a:bodyPr>
          <a:lstStyle/>
          <a:p>
            <a:pPr>
              <a:lnSpc>
                <a:spcPts val="2880"/>
              </a:lnSpc>
              <a:spcAft>
                <a:spcPts val="600"/>
              </a:spcAft>
            </a:pPr>
            <a:r>
              <a:rPr lang="en-US" altLang="ja-JP" sz="2400" dirty="0">
                <a:latin typeface="HGPｺﾞｼｯｸE" panose="020B0900000000000000" pitchFamily="50" charset="-128"/>
                <a:ea typeface="HGPｺﾞｼｯｸE" panose="020B0900000000000000" pitchFamily="50" charset="-128"/>
              </a:rPr>
              <a:t>【</a:t>
            </a:r>
            <a:r>
              <a:rPr lang="ja-JP" altLang="en-US" sz="2400" dirty="0">
                <a:latin typeface="HGPｺﾞｼｯｸE" panose="020B0900000000000000" pitchFamily="50" charset="-128"/>
                <a:ea typeface="HGPｺﾞｼｯｸE" panose="020B0900000000000000" pitchFamily="50" charset="-128"/>
              </a:rPr>
              <a:t>例①：事実確認を重視したプロンプト</a:t>
            </a:r>
            <a:r>
              <a:rPr lang="en-US" altLang="ja-JP" sz="2400" dirty="0">
                <a:latin typeface="HGPｺﾞｼｯｸE" panose="020B0900000000000000" pitchFamily="50" charset="-128"/>
                <a:ea typeface="HGPｺﾞｼｯｸE" panose="020B0900000000000000" pitchFamily="50" charset="-128"/>
              </a:rPr>
              <a:t>】</a:t>
            </a:r>
          </a:p>
          <a:p>
            <a:pPr>
              <a:lnSpc>
                <a:spcPts val="2880"/>
              </a:lnSpc>
            </a:pPr>
            <a:r>
              <a:rPr lang="ja-JP" altLang="en-US" sz="2400" dirty="0">
                <a:latin typeface="HG丸ｺﾞｼｯｸM-PRO" panose="020F0600000000000000" pitchFamily="50" charset="-128"/>
                <a:ea typeface="HG丸ｺﾞｼｯｸM-PRO" panose="020F0600000000000000" pitchFamily="50" charset="-128"/>
              </a:rPr>
              <a:t>　・確認可能な事実に基づいて回答してください。</a:t>
            </a:r>
            <a:endParaRPr lang="en-US" altLang="ja-JP" sz="2400" dirty="0">
              <a:latin typeface="HG丸ｺﾞｼｯｸM-PRO" panose="020F0600000000000000" pitchFamily="50" charset="-128"/>
              <a:ea typeface="HG丸ｺﾞｼｯｸM-PRO" panose="020F0600000000000000" pitchFamily="50" charset="-128"/>
            </a:endParaRPr>
          </a:p>
          <a:p>
            <a:pPr indent="-457200">
              <a:lnSpc>
                <a:spcPts val="2880"/>
              </a:lnSpc>
            </a:pPr>
            <a:r>
              <a:rPr lang="ja-JP" altLang="en-US" sz="2400" dirty="0">
                <a:latin typeface="HG丸ｺﾞｼｯｸM-PRO" panose="020F0600000000000000" pitchFamily="50" charset="-128"/>
                <a:ea typeface="HG丸ｺﾞｼｯｸM-PRO" panose="020F0600000000000000" pitchFamily="50" charset="-128"/>
              </a:rPr>
              <a:t>　・信用できる情報（公的機関、学術論文、公式サイトなど）を</a:t>
            </a:r>
            <a:endParaRPr lang="en-US" altLang="ja-JP" sz="2400" dirty="0">
              <a:latin typeface="HG丸ｺﾞｼｯｸM-PRO" panose="020F0600000000000000" pitchFamily="50" charset="-128"/>
              <a:ea typeface="HG丸ｺﾞｼｯｸM-PRO" panose="020F0600000000000000" pitchFamily="50" charset="-128"/>
            </a:endParaRPr>
          </a:p>
          <a:p>
            <a:pPr indent="-457200">
              <a:lnSpc>
                <a:spcPts val="2880"/>
              </a:lnSpc>
            </a:pPr>
            <a:r>
              <a:rPr lang="ja-JP" altLang="en-US" sz="2400" dirty="0">
                <a:latin typeface="HG丸ｺﾞｼｯｸM-PRO" panose="020F0600000000000000" pitchFamily="50" charset="-128"/>
                <a:ea typeface="HG丸ｺﾞｼｯｸM-PRO" panose="020F0600000000000000" pitchFamily="50" charset="-128"/>
              </a:rPr>
              <a:t>　　優先してください。</a:t>
            </a:r>
            <a:endParaRPr lang="en-US" altLang="ja-JP" sz="2400" dirty="0">
              <a:latin typeface="HG丸ｺﾞｼｯｸM-PRO" panose="020F0600000000000000" pitchFamily="50" charset="-128"/>
              <a:ea typeface="HG丸ｺﾞｼｯｸM-PRO" panose="020F0600000000000000" pitchFamily="50" charset="-128"/>
            </a:endParaRPr>
          </a:p>
          <a:p>
            <a:pPr>
              <a:lnSpc>
                <a:spcPts val="2880"/>
              </a:lnSpc>
            </a:pPr>
            <a:r>
              <a:rPr lang="ja-JP" altLang="en-US" sz="2400" dirty="0">
                <a:latin typeface="HG丸ｺﾞｼｯｸM-PRO" panose="020F0600000000000000" pitchFamily="50" charset="-128"/>
                <a:ea typeface="HG丸ｺﾞｼｯｸM-PRO" panose="020F0600000000000000" pitchFamily="50" charset="-128"/>
              </a:rPr>
              <a:t>　・不明な場合は、「わかりません」と回答してください。</a:t>
            </a:r>
            <a:endParaRPr lang="en-US" altLang="ja-JP" sz="2400" dirty="0">
              <a:latin typeface="HG丸ｺﾞｼｯｸM-PRO" panose="020F0600000000000000" pitchFamily="50" charset="-128"/>
              <a:ea typeface="HG丸ｺﾞｼｯｸM-PRO" panose="020F0600000000000000" pitchFamily="50" charset="-128"/>
            </a:endParaRPr>
          </a:p>
          <a:p>
            <a:pPr>
              <a:lnSpc>
                <a:spcPts val="2880"/>
              </a:lnSpc>
            </a:pPr>
            <a:r>
              <a:rPr lang="ja-JP" altLang="en-US" sz="2400" dirty="0">
                <a:latin typeface="HG丸ｺﾞｼｯｸM-PRO" panose="020F0600000000000000" pitchFamily="50" charset="-128"/>
                <a:ea typeface="HG丸ｺﾞｼｯｸM-PRO" panose="020F0600000000000000" pitchFamily="50" charset="-128"/>
              </a:rPr>
              <a:t>　・推測や憶測はしないでください。</a:t>
            </a:r>
            <a:endParaRPr lang="en-US" altLang="ja-JP" sz="2400" dirty="0">
              <a:latin typeface="HG丸ｺﾞｼｯｸM-PRO" panose="020F0600000000000000" pitchFamily="50" charset="-128"/>
              <a:ea typeface="HG丸ｺﾞｼｯｸM-PRO" panose="020F0600000000000000" pitchFamily="50" charset="-128"/>
            </a:endParaRPr>
          </a:p>
        </p:txBody>
      </p:sp>
      <p:sp>
        <p:nvSpPr>
          <p:cNvPr id="3" name="テキスト ボックス 2">
            <a:extLst>
              <a:ext uri="{FF2B5EF4-FFF2-40B4-BE49-F238E27FC236}">
                <a16:creationId xmlns:a16="http://schemas.microsoft.com/office/drawing/2014/main" id="{C97FA791-2A49-AA30-505A-AE8C4637DA3B}"/>
              </a:ext>
            </a:extLst>
          </p:cNvPr>
          <p:cNvSpPr txBox="1"/>
          <p:nvPr/>
        </p:nvSpPr>
        <p:spPr>
          <a:xfrm>
            <a:off x="823738" y="4215400"/>
            <a:ext cx="10553255" cy="1515113"/>
          </a:xfrm>
          <a:prstGeom prst="rect">
            <a:avLst/>
          </a:prstGeom>
          <a:noFill/>
          <a:ln w="38100">
            <a:solidFill>
              <a:schemeClr val="tx1"/>
            </a:solidFill>
          </a:ln>
        </p:spPr>
        <p:txBody>
          <a:bodyPr wrap="square" lIns="360000" tIns="180000" rIns="360000" bIns="180000" rtlCol="0" anchor="ctr">
            <a:spAutoFit/>
          </a:bodyPr>
          <a:lstStyle/>
          <a:p>
            <a:pPr>
              <a:lnSpc>
                <a:spcPts val="2880"/>
              </a:lnSpc>
              <a:spcAft>
                <a:spcPts val="600"/>
              </a:spcAft>
            </a:pPr>
            <a:r>
              <a:rPr lang="en-US" altLang="ja-JP" sz="2400" dirty="0">
                <a:latin typeface="HGPｺﾞｼｯｸE" panose="020B0900000000000000" pitchFamily="50" charset="-128"/>
                <a:ea typeface="HGPｺﾞｼｯｸE" panose="020B0900000000000000" pitchFamily="50" charset="-128"/>
              </a:rPr>
              <a:t>【</a:t>
            </a:r>
            <a:r>
              <a:rPr lang="ja-JP" altLang="en-US" sz="2400" dirty="0">
                <a:latin typeface="HGPｺﾞｼｯｸE" panose="020B0900000000000000" pitchFamily="50" charset="-128"/>
                <a:ea typeface="HGPｺﾞｼｯｸE" panose="020B0900000000000000" pitchFamily="50" charset="-128"/>
              </a:rPr>
              <a:t>例②：「ハルシネーションしないで」と明示するプロンプト</a:t>
            </a:r>
            <a:r>
              <a:rPr lang="en-US" altLang="ja-JP" sz="2400" dirty="0">
                <a:latin typeface="HGPｺﾞｼｯｸE" panose="020B0900000000000000" pitchFamily="50" charset="-128"/>
                <a:ea typeface="HGPｺﾞｼｯｸE" panose="020B0900000000000000" pitchFamily="50" charset="-128"/>
              </a:rPr>
              <a:t>】</a:t>
            </a:r>
          </a:p>
          <a:p>
            <a:pPr>
              <a:lnSpc>
                <a:spcPts val="2880"/>
              </a:lnSpc>
            </a:pPr>
            <a:r>
              <a:rPr lang="ja-JP" altLang="en-US" sz="2400" dirty="0">
                <a:latin typeface="HG丸ｺﾞｼｯｸM-PRO" panose="020F0600000000000000" pitchFamily="50" charset="-128"/>
                <a:ea typeface="HG丸ｺﾞｼｯｸM-PRO" panose="020F0600000000000000" pitchFamily="50" charset="-128"/>
              </a:rPr>
              <a:t>　・ハルシネーションしないでください。</a:t>
            </a:r>
            <a:endParaRPr lang="en-US" altLang="ja-JP" sz="2400" dirty="0">
              <a:latin typeface="HG丸ｺﾞｼｯｸM-PRO" panose="020F0600000000000000" pitchFamily="50" charset="-128"/>
              <a:ea typeface="HG丸ｺﾞｼｯｸM-PRO" panose="020F0600000000000000" pitchFamily="50" charset="-128"/>
            </a:endParaRPr>
          </a:p>
          <a:p>
            <a:pPr>
              <a:lnSpc>
                <a:spcPts val="2880"/>
              </a:lnSpc>
            </a:pPr>
            <a:r>
              <a:rPr lang="ja-JP" altLang="en-US" sz="2400" dirty="0">
                <a:latin typeface="HG丸ｺﾞｼｯｸM-PRO" panose="020F0600000000000000" pitchFamily="50" charset="-128"/>
                <a:ea typeface="HG丸ｺﾞｼｯｸM-PRO" panose="020F0600000000000000" pitchFamily="50" charset="-128"/>
              </a:rPr>
              <a:t>　　→世界的に有名な企業でも実際に使われている方法です。</a:t>
            </a:r>
            <a:endParaRPr lang="en-US" altLang="ja-JP" sz="2400" dirty="0">
              <a:latin typeface="HG丸ｺﾞｼｯｸM-PRO" panose="020F0600000000000000" pitchFamily="50" charset="-128"/>
              <a:ea typeface="HG丸ｺﾞｼｯｸM-PRO" panose="020F0600000000000000" pitchFamily="50" charset="-128"/>
            </a:endParaRPr>
          </a:p>
        </p:txBody>
      </p:sp>
      <p:sp>
        <p:nvSpPr>
          <p:cNvPr id="5" name="吹き出し: 四角形 4">
            <a:extLst>
              <a:ext uri="{FF2B5EF4-FFF2-40B4-BE49-F238E27FC236}">
                <a16:creationId xmlns:a16="http://schemas.microsoft.com/office/drawing/2014/main" id="{4C3EBE10-552E-A104-D693-35ECDED3A42B}"/>
              </a:ext>
            </a:extLst>
          </p:cNvPr>
          <p:cNvSpPr/>
          <p:nvPr/>
        </p:nvSpPr>
        <p:spPr>
          <a:xfrm>
            <a:off x="1194443" y="5947616"/>
            <a:ext cx="10726992" cy="539163"/>
          </a:xfrm>
          <a:prstGeom prst="wedgeRectCallout">
            <a:avLst>
              <a:gd name="adj1" fmla="val 49838"/>
              <a:gd name="adj2" fmla="val -43128"/>
            </a:avLst>
          </a:prstGeom>
          <a:noFill/>
          <a:ln w="38100">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ja-JP" altLang="en-US" sz="2400" dirty="0">
                <a:solidFill>
                  <a:schemeClr val="tx1"/>
                </a:solidFill>
                <a:latin typeface="HG丸ｺﾞｼｯｸM-PRO" panose="020F0600000000000000" pitchFamily="50" charset="-128"/>
                <a:ea typeface="HG丸ｺﾞｼｯｸM-PRO" panose="020F0600000000000000" pitchFamily="50" charset="-128"/>
              </a:rPr>
              <a:t>また、</a:t>
            </a:r>
            <a:r>
              <a:rPr lang="ja-JP" altLang="en-US" sz="2400" b="1" dirty="0">
                <a:solidFill>
                  <a:srgbClr val="FF0000"/>
                </a:solidFill>
                <a:latin typeface="HG丸ｺﾞｼｯｸM-PRO" panose="020F0600000000000000" pitchFamily="50" charset="-128"/>
                <a:ea typeface="HG丸ｺﾞｼｯｸM-PRO" panose="020F0600000000000000" pitchFamily="50" charset="-128"/>
              </a:rPr>
              <a:t>「明確で具体的な指示」</a:t>
            </a:r>
            <a:r>
              <a:rPr lang="ja-JP" altLang="en-US" sz="2400" dirty="0">
                <a:solidFill>
                  <a:schemeClr val="tx1"/>
                </a:solidFill>
                <a:latin typeface="HG丸ｺﾞｼｯｸM-PRO" panose="020F0600000000000000" pitchFamily="50" charset="-128"/>
                <a:ea typeface="HG丸ｺﾞｼｯｸM-PRO" panose="020F0600000000000000" pitchFamily="50" charset="-128"/>
              </a:rPr>
              <a:t>があるほど、誤りを減らせます。</a:t>
            </a:r>
          </a:p>
        </p:txBody>
      </p:sp>
      <p:grpSp>
        <p:nvGrpSpPr>
          <p:cNvPr id="11" name="グループ化 10">
            <a:extLst>
              <a:ext uri="{FF2B5EF4-FFF2-40B4-BE49-F238E27FC236}">
                <a16:creationId xmlns:a16="http://schemas.microsoft.com/office/drawing/2014/main" id="{827C1358-4C14-4691-8167-84717B4AE46E}"/>
              </a:ext>
            </a:extLst>
          </p:cNvPr>
          <p:cNvGrpSpPr/>
          <p:nvPr/>
        </p:nvGrpSpPr>
        <p:grpSpPr>
          <a:xfrm>
            <a:off x="0" y="-47041"/>
            <a:ext cx="12192001" cy="6905041"/>
            <a:chOff x="0" y="-47041"/>
            <a:chExt cx="12192001" cy="6905041"/>
          </a:xfrm>
        </p:grpSpPr>
        <p:pic>
          <p:nvPicPr>
            <p:cNvPr id="12" name="object 3">
              <a:extLst>
                <a:ext uri="{FF2B5EF4-FFF2-40B4-BE49-F238E27FC236}">
                  <a16:creationId xmlns:a16="http://schemas.microsoft.com/office/drawing/2014/main" id="{DBB17642-6614-436A-A600-F3BE05FC2F57}"/>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3" name="正方形/長方形 12">
              <a:extLst>
                <a:ext uri="{FF2B5EF4-FFF2-40B4-BE49-F238E27FC236}">
                  <a16:creationId xmlns:a16="http://schemas.microsoft.com/office/drawing/2014/main" id="{8C464924-86AF-4733-9A88-7EBC3B354AD8}"/>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ハルシネーション抑制プロンプト</a:t>
              </a:r>
            </a:p>
          </p:txBody>
        </p:sp>
        <p:pic>
          <p:nvPicPr>
            <p:cNvPr id="14" name="object 3">
              <a:extLst>
                <a:ext uri="{FF2B5EF4-FFF2-40B4-BE49-F238E27FC236}">
                  <a16:creationId xmlns:a16="http://schemas.microsoft.com/office/drawing/2014/main" id="{E2CCA109-BBDB-49BF-ABF4-EDDF9CD61476}"/>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5" name="object 6">
              <a:extLst>
                <a:ext uri="{FF2B5EF4-FFF2-40B4-BE49-F238E27FC236}">
                  <a16:creationId xmlns:a16="http://schemas.microsoft.com/office/drawing/2014/main" id="{A2CB9276-3738-4CE5-B97B-54370D14529B}"/>
                </a:ext>
              </a:extLst>
            </p:cNvPr>
            <p:cNvGrpSpPr/>
            <p:nvPr/>
          </p:nvGrpSpPr>
          <p:grpSpPr>
            <a:xfrm>
              <a:off x="131445" y="203359"/>
              <a:ext cx="11929110" cy="657225"/>
              <a:chOff x="186258" y="210936"/>
              <a:chExt cx="11929110" cy="657225"/>
            </a:xfrm>
          </p:grpSpPr>
          <p:sp>
            <p:nvSpPr>
              <p:cNvPr id="16" name="object 7">
                <a:extLst>
                  <a:ext uri="{FF2B5EF4-FFF2-40B4-BE49-F238E27FC236}">
                    <a16:creationId xmlns:a16="http://schemas.microsoft.com/office/drawing/2014/main" id="{6C1E7284-3A08-40B1-B879-6DA6AED73F7F}"/>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7" name="object 8">
                <a:extLst>
                  <a:ext uri="{FF2B5EF4-FFF2-40B4-BE49-F238E27FC236}">
                    <a16:creationId xmlns:a16="http://schemas.microsoft.com/office/drawing/2014/main" id="{E2233735-52CD-422C-9D9A-7134167DC742}"/>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8" name="object 9">
                <a:extLst>
                  <a:ext uri="{FF2B5EF4-FFF2-40B4-BE49-F238E27FC236}">
                    <a16:creationId xmlns:a16="http://schemas.microsoft.com/office/drawing/2014/main" id="{BC360CAB-1E47-4E13-BCA8-0AAF3E097FDF}"/>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9" name="object 10">
                <a:extLst>
                  <a:ext uri="{FF2B5EF4-FFF2-40B4-BE49-F238E27FC236}">
                    <a16:creationId xmlns:a16="http://schemas.microsoft.com/office/drawing/2014/main" id="{38DA8FB5-E323-4F60-93C5-80EB6D78FF20}"/>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20" name="object 11">
                <a:extLst>
                  <a:ext uri="{FF2B5EF4-FFF2-40B4-BE49-F238E27FC236}">
                    <a16:creationId xmlns:a16="http://schemas.microsoft.com/office/drawing/2014/main" id="{B523FE61-78BD-4B02-BEC7-E3458AC9C7F0}"/>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1" name="object 12">
                <a:extLst>
                  <a:ext uri="{FF2B5EF4-FFF2-40B4-BE49-F238E27FC236}">
                    <a16:creationId xmlns:a16="http://schemas.microsoft.com/office/drawing/2014/main" id="{141CAF7E-DB28-4669-82BE-624208B40F19}"/>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22" name="object 13">
                <a:extLst>
                  <a:ext uri="{FF2B5EF4-FFF2-40B4-BE49-F238E27FC236}">
                    <a16:creationId xmlns:a16="http://schemas.microsoft.com/office/drawing/2014/main" id="{08AD8227-5E6B-45DC-B85D-5CAABD8B0BD1}"/>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3" name="object 14">
                <a:extLst>
                  <a:ext uri="{FF2B5EF4-FFF2-40B4-BE49-F238E27FC236}">
                    <a16:creationId xmlns:a16="http://schemas.microsoft.com/office/drawing/2014/main" id="{34CE8621-0FE2-4534-B69F-7CEF55D2A0C3}"/>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4" name="object 15">
                <a:extLst>
                  <a:ext uri="{FF2B5EF4-FFF2-40B4-BE49-F238E27FC236}">
                    <a16:creationId xmlns:a16="http://schemas.microsoft.com/office/drawing/2014/main" id="{438E6C99-B70A-4BB2-BFFD-B4D711EAF26E}"/>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5" name="object 16">
                <a:extLst>
                  <a:ext uri="{FF2B5EF4-FFF2-40B4-BE49-F238E27FC236}">
                    <a16:creationId xmlns:a16="http://schemas.microsoft.com/office/drawing/2014/main" id="{915E8578-7D02-4887-80F1-8ED83CA5A843}"/>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6" name="object 17">
                <a:extLst>
                  <a:ext uri="{FF2B5EF4-FFF2-40B4-BE49-F238E27FC236}">
                    <a16:creationId xmlns:a16="http://schemas.microsoft.com/office/drawing/2014/main" id="{FC69F7AD-C643-4225-B45E-36A05FD9DECA}"/>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7" name="object 18">
                <a:extLst>
                  <a:ext uri="{FF2B5EF4-FFF2-40B4-BE49-F238E27FC236}">
                    <a16:creationId xmlns:a16="http://schemas.microsoft.com/office/drawing/2014/main" id="{217E8A12-8D38-454F-9612-40CA900F8A23}"/>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8" name="object 19">
                <a:extLst>
                  <a:ext uri="{FF2B5EF4-FFF2-40B4-BE49-F238E27FC236}">
                    <a16:creationId xmlns:a16="http://schemas.microsoft.com/office/drawing/2014/main" id="{7A30A540-C773-43F2-B387-00F4CCB59DA2}"/>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9" name="object 20">
                <a:extLst>
                  <a:ext uri="{FF2B5EF4-FFF2-40B4-BE49-F238E27FC236}">
                    <a16:creationId xmlns:a16="http://schemas.microsoft.com/office/drawing/2014/main" id="{54990E03-B927-4CA7-B49B-A16DD0A4F9D0}"/>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30" name="object 21">
                <a:extLst>
                  <a:ext uri="{FF2B5EF4-FFF2-40B4-BE49-F238E27FC236}">
                    <a16:creationId xmlns:a16="http://schemas.microsoft.com/office/drawing/2014/main" id="{DB74F343-CEFD-4B68-81FB-A6A49045D827}"/>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1" name="object 22">
                <a:extLst>
                  <a:ext uri="{FF2B5EF4-FFF2-40B4-BE49-F238E27FC236}">
                    <a16:creationId xmlns:a16="http://schemas.microsoft.com/office/drawing/2014/main" id="{7ECC7B69-6648-46BB-AAC0-68EF57FF3334}"/>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32" name="object 23">
                <a:extLst>
                  <a:ext uri="{FF2B5EF4-FFF2-40B4-BE49-F238E27FC236}">
                    <a16:creationId xmlns:a16="http://schemas.microsoft.com/office/drawing/2014/main" id="{9D935580-0885-4763-A35B-E986F3352C6F}"/>
                  </a:ext>
                </a:extLst>
              </p:cNvPr>
              <p:cNvPicPr/>
              <p:nvPr/>
            </p:nvPicPr>
            <p:blipFill>
              <a:blip r:embed="rId4" cstate="print"/>
              <a:stretch>
                <a:fillRect/>
              </a:stretch>
            </p:blipFill>
            <p:spPr>
              <a:xfrm>
                <a:off x="12026795" y="575918"/>
                <a:ext cx="88216" cy="97080"/>
              </a:xfrm>
              <a:prstGeom prst="rect">
                <a:avLst/>
              </a:prstGeom>
            </p:spPr>
          </p:pic>
          <p:sp>
            <p:nvSpPr>
              <p:cNvPr id="33" name="object 24">
                <a:extLst>
                  <a:ext uri="{FF2B5EF4-FFF2-40B4-BE49-F238E27FC236}">
                    <a16:creationId xmlns:a16="http://schemas.microsoft.com/office/drawing/2014/main" id="{A215DB33-6DA1-45B3-BADF-72E461494402}"/>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4" name="object 25">
                <a:extLst>
                  <a:ext uri="{FF2B5EF4-FFF2-40B4-BE49-F238E27FC236}">
                    <a16:creationId xmlns:a16="http://schemas.microsoft.com/office/drawing/2014/main" id="{4AD37E64-B246-409D-8843-B12188FE9B49}"/>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5" name="object 26">
                <a:extLst>
                  <a:ext uri="{FF2B5EF4-FFF2-40B4-BE49-F238E27FC236}">
                    <a16:creationId xmlns:a16="http://schemas.microsoft.com/office/drawing/2014/main" id="{8989D208-0D16-41D1-B759-253839B050C2}"/>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6" name="object 27">
                <a:extLst>
                  <a:ext uri="{FF2B5EF4-FFF2-40B4-BE49-F238E27FC236}">
                    <a16:creationId xmlns:a16="http://schemas.microsoft.com/office/drawing/2014/main" id="{57CC121B-FBFF-45A8-8176-8DC27E90E2FE}"/>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7" name="object 28">
                <a:extLst>
                  <a:ext uri="{FF2B5EF4-FFF2-40B4-BE49-F238E27FC236}">
                    <a16:creationId xmlns:a16="http://schemas.microsoft.com/office/drawing/2014/main" id="{7534400A-2FD5-4592-9F6D-1FFA6677413B}"/>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8" name="object 29">
                <a:extLst>
                  <a:ext uri="{FF2B5EF4-FFF2-40B4-BE49-F238E27FC236}">
                    <a16:creationId xmlns:a16="http://schemas.microsoft.com/office/drawing/2014/main" id="{F4EB4A6D-2642-44F5-B0B9-AE6D0DCA9A5D}"/>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9" name="object 30">
                <a:extLst>
                  <a:ext uri="{FF2B5EF4-FFF2-40B4-BE49-F238E27FC236}">
                    <a16:creationId xmlns:a16="http://schemas.microsoft.com/office/drawing/2014/main" id="{26C9BD16-8FC9-4F5E-8DAA-8F2964A0ED80}"/>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40" name="object 31">
                <a:extLst>
                  <a:ext uri="{FF2B5EF4-FFF2-40B4-BE49-F238E27FC236}">
                    <a16:creationId xmlns:a16="http://schemas.microsoft.com/office/drawing/2014/main" id="{240CCE7B-F371-427F-B846-EB98C71D1451}"/>
                  </a:ext>
                </a:extLst>
              </p:cNvPr>
              <p:cNvPicPr/>
              <p:nvPr/>
            </p:nvPicPr>
            <p:blipFill>
              <a:blip r:embed="rId5" cstate="print"/>
              <a:stretch>
                <a:fillRect/>
              </a:stretch>
            </p:blipFill>
            <p:spPr>
              <a:xfrm>
                <a:off x="10546225" y="211835"/>
                <a:ext cx="139128" cy="139128"/>
              </a:xfrm>
              <a:prstGeom prst="rect">
                <a:avLst/>
              </a:prstGeom>
            </p:spPr>
          </p:pic>
          <p:pic>
            <p:nvPicPr>
              <p:cNvPr id="41" name="object 32">
                <a:extLst>
                  <a:ext uri="{FF2B5EF4-FFF2-40B4-BE49-F238E27FC236}">
                    <a16:creationId xmlns:a16="http://schemas.microsoft.com/office/drawing/2014/main" id="{AE1DD988-615D-45EE-A913-7B9A3C712909}"/>
                  </a:ext>
                </a:extLst>
              </p:cNvPr>
              <p:cNvPicPr/>
              <p:nvPr/>
            </p:nvPicPr>
            <p:blipFill>
              <a:blip r:embed="rId6" cstate="print"/>
              <a:stretch>
                <a:fillRect/>
              </a:stretch>
            </p:blipFill>
            <p:spPr>
              <a:xfrm>
                <a:off x="9828669" y="360944"/>
                <a:ext cx="244449" cy="244449"/>
              </a:xfrm>
              <a:prstGeom prst="rect">
                <a:avLst/>
              </a:prstGeom>
            </p:spPr>
          </p:pic>
          <p:sp>
            <p:nvSpPr>
              <p:cNvPr id="42" name="object 33">
                <a:extLst>
                  <a:ext uri="{FF2B5EF4-FFF2-40B4-BE49-F238E27FC236}">
                    <a16:creationId xmlns:a16="http://schemas.microsoft.com/office/drawing/2014/main" id="{EA56A70B-44C2-4C61-BB11-62F35A8A044A}"/>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3" name="object 34">
                <a:extLst>
                  <a:ext uri="{FF2B5EF4-FFF2-40B4-BE49-F238E27FC236}">
                    <a16:creationId xmlns:a16="http://schemas.microsoft.com/office/drawing/2014/main" id="{665BC760-8F46-474C-BE77-261A1C615685}"/>
                  </a:ext>
                </a:extLst>
              </p:cNvPr>
              <p:cNvPicPr/>
              <p:nvPr/>
            </p:nvPicPr>
            <p:blipFill>
              <a:blip r:embed="rId7" cstate="print"/>
              <a:stretch>
                <a:fillRect/>
              </a:stretch>
            </p:blipFill>
            <p:spPr>
              <a:xfrm>
                <a:off x="9688294" y="622557"/>
                <a:ext cx="160297" cy="160395"/>
              </a:xfrm>
              <a:prstGeom prst="rect">
                <a:avLst/>
              </a:prstGeom>
            </p:spPr>
          </p:pic>
          <p:sp>
            <p:nvSpPr>
              <p:cNvPr id="44" name="object 35">
                <a:extLst>
                  <a:ext uri="{FF2B5EF4-FFF2-40B4-BE49-F238E27FC236}">
                    <a16:creationId xmlns:a16="http://schemas.microsoft.com/office/drawing/2014/main" id="{85DBC9A0-3DCC-43F0-B56F-54584861E5B6}"/>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5" name="object 36">
                <a:extLst>
                  <a:ext uri="{FF2B5EF4-FFF2-40B4-BE49-F238E27FC236}">
                    <a16:creationId xmlns:a16="http://schemas.microsoft.com/office/drawing/2014/main" id="{B55272C7-1F90-4C6A-9526-5F7E2EE1CCBA}"/>
                  </a:ext>
                </a:extLst>
              </p:cNvPr>
              <p:cNvPicPr/>
              <p:nvPr/>
            </p:nvPicPr>
            <p:blipFill>
              <a:blip r:embed="rId8" cstate="print"/>
              <a:stretch>
                <a:fillRect/>
              </a:stretch>
            </p:blipFill>
            <p:spPr>
              <a:xfrm>
                <a:off x="9648025" y="373900"/>
                <a:ext cx="90690" cy="68618"/>
              </a:xfrm>
              <a:prstGeom prst="rect">
                <a:avLst/>
              </a:prstGeom>
            </p:spPr>
          </p:pic>
          <p:sp>
            <p:nvSpPr>
              <p:cNvPr id="46" name="object 37">
                <a:extLst>
                  <a:ext uri="{FF2B5EF4-FFF2-40B4-BE49-F238E27FC236}">
                    <a16:creationId xmlns:a16="http://schemas.microsoft.com/office/drawing/2014/main" id="{AF946B95-2737-4D04-8A3F-25FCBD12D59D}"/>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7" name="object 38">
                <a:extLst>
                  <a:ext uri="{FF2B5EF4-FFF2-40B4-BE49-F238E27FC236}">
                    <a16:creationId xmlns:a16="http://schemas.microsoft.com/office/drawing/2014/main" id="{C758AACC-0570-4551-B610-501462E858F0}"/>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8" name="object 39">
                <a:extLst>
                  <a:ext uri="{FF2B5EF4-FFF2-40B4-BE49-F238E27FC236}">
                    <a16:creationId xmlns:a16="http://schemas.microsoft.com/office/drawing/2014/main" id="{8394246F-3650-4101-89DB-DA987F0AA199}"/>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9" name="object 40">
                <a:extLst>
                  <a:ext uri="{FF2B5EF4-FFF2-40B4-BE49-F238E27FC236}">
                    <a16:creationId xmlns:a16="http://schemas.microsoft.com/office/drawing/2014/main" id="{C7E9694E-084E-49D7-957A-E531C94B8DE3}"/>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50" name="object 41">
                <a:extLst>
                  <a:ext uri="{FF2B5EF4-FFF2-40B4-BE49-F238E27FC236}">
                    <a16:creationId xmlns:a16="http://schemas.microsoft.com/office/drawing/2014/main" id="{4968297B-FF2D-4C1E-94C4-2C1F16A756D5}"/>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51" name="object 42">
                <a:extLst>
                  <a:ext uri="{FF2B5EF4-FFF2-40B4-BE49-F238E27FC236}">
                    <a16:creationId xmlns:a16="http://schemas.microsoft.com/office/drawing/2014/main" id="{C6371230-EACB-44ED-B7E5-B2DDB9629284}"/>
                  </a:ext>
                </a:extLst>
              </p:cNvPr>
              <p:cNvPicPr/>
              <p:nvPr/>
            </p:nvPicPr>
            <p:blipFill>
              <a:blip r:embed="rId9" cstate="print"/>
              <a:stretch>
                <a:fillRect/>
              </a:stretch>
            </p:blipFill>
            <p:spPr>
              <a:xfrm>
                <a:off x="10771367" y="253872"/>
                <a:ext cx="383006" cy="322630"/>
              </a:xfrm>
              <a:prstGeom prst="rect">
                <a:avLst/>
              </a:prstGeom>
            </p:spPr>
          </p:pic>
          <p:sp>
            <p:nvSpPr>
              <p:cNvPr id="52" name="object 43">
                <a:extLst>
                  <a:ext uri="{FF2B5EF4-FFF2-40B4-BE49-F238E27FC236}">
                    <a16:creationId xmlns:a16="http://schemas.microsoft.com/office/drawing/2014/main" id="{A4F79B3B-F07D-4EA3-9B4B-43A4F5CA0F73}"/>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3" name="object 44">
                <a:extLst>
                  <a:ext uri="{FF2B5EF4-FFF2-40B4-BE49-F238E27FC236}">
                    <a16:creationId xmlns:a16="http://schemas.microsoft.com/office/drawing/2014/main" id="{9B8A93F3-F630-4144-8703-0CFF704AB988}"/>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4" name="object 45">
                <a:extLst>
                  <a:ext uri="{FF2B5EF4-FFF2-40B4-BE49-F238E27FC236}">
                    <a16:creationId xmlns:a16="http://schemas.microsoft.com/office/drawing/2014/main" id="{EA0C063B-50E7-469D-A29E-83645F060019}"/>
                  </a:ext>
                </a:extLst>
              </p:cNvPr>
              <p:cNvPicPr/>
              <p:nvPr/>
            </p:nvPicPr>
            <p:blipFill>
              <a:blip r:embed="rId10" cstate="print"/>
              <a:stretch>
                <a:fillRect/>
              </a:stretch>
            </p:blipFill>
            <p:spPr>
              <a:xfrm>
                <a:off x="10925962" y="472221"/>
                <a:ext cx="103212" cy="119964"/>
              </a:xfrm>
              <a:prstGeom prst="rect">
                <a:avLst/>
              </a:prstGeom>
            </p:spPr>
          </p:pic>
          <p:sp>
            <p:nvSpPr>
              <p:cNvPr id="55" name="object 46">
                <a:extLst>
                  <a:ext uri="{FF2B5EF4-FFF2-40B4-BE49-F238E27FC236}">
                    <a16:creationId xmlns:a16="http://schemas.microsoft.com/office/drawing/2014/main" id="{6A91DB6F-32B9-4996-914C-DA921775C5F4}"/>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6" name="object 47">
                <a:extLst>
                  <a:ext uri="{FF2B5EF4-FFF2-40B4-BE49-F238E27FC236}">
                    <a16:creationId xmlns:a16="http://schemas.microsoft.com/office/drawing/2014/main" id="{BC2AB807-7EA7-40B5-A3E9-A6C276A9AE0C}"/>
                  </a:ext>
                </a:extLst>
              </p:cNvPr>
              <p:cNvPicPr/>
              <p:nvPr/>
            </p:nvPicPr>
            <p:blipFill>
              <a:blip r:embed="rId11" cstate="print"/>
              <a:stretch>
                <a:fillRect/>
              </a:stretch>
            </p:blipFill>
            <p:spPr>
              <a:xfrm>
                <a:off x="194951" y="260619"/>
                <a:ext cx="582104" cy="494753"/>
              </a:xfrm>
              <a:prstGeom prst="rect">
                <a:avLst/>
              </a:prstGeom>
            </p:spPr>
          </p:pic>
          <p:pic>
            <p:nvPicPr>
              <p:cNvPr id="57" name="object 48">
                <a:extLst>
                  <a:ext uri="{FF2B5EF4-FFF2-40B4-BE49-F238E27FC236}">
                    <a16:creationId xmlns:a16="http://schemas.microsoft.com/office/drawing/2014/main" id="{4E2B684A-EC6C-4E34-9286-8FF6AF8A78BC}"/>
                  </a:ext>
                </a:extLst>
              </p:cNvPr>
              <p:cNvPicPr/>
              <p:nvPr/>
            </p:nvPicPr>
            <p:blipFill>
              <a:blip r:embed="rId12" cstate="print"/>
              <a:stretch>
                <a:fillRect/>
              </a:stretch>
            </p:blipFill>
            <p:spPr>
              <a:xfrm>
                <a:off x="186258" y="251942"/>
                <a:ext cx="599490" cy="512114"/>
              </a:xfrm>
              <a:prstGeom prst="rect">
                <a:avLst/>
              </a:prstGeom>
            </p:spPr>
          </p:pic>
        </p:grpSp>
      </p:grpSp>
    </p:spTree>
    <p:extLst>
      <p:ext uri="{BB962C8B-B14F-4D97-AF65-F5344CB8AC3E}">
        <p14:creationId xmlns:p14="http://schemas.microsoft.com/office/powerpoint/2010/main" val="14618340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10F07-DAC6-6048-4AA9-C96214A4FC61}"/>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1E46DB3A-2821-1714-FD21-7E8AAED1C409}"/>
              </a:ext>
            </a:extLst>
          </p:cNvPr>
          <p:cNvSpPr txBox="1"/>
          <p:nvPr/>
        </p:nvSpPr>
        <p:spPr>
          <a:xfrm>
            <a:off x="4729431" y="3938547"/>
            <a:ext cx="2733138" cy="461665"/>
          </a:xfrm>
          <a:prstGeom prst="rect">
            <a:avLst/>
          </a:prstGeom>
          <a:noFill/>
        </p:spPr>
        <p:txBody>
          <a:bodyPr wrap="square" rtlCol="0">
            <a:spAutoFit/>
          </a:bodyPr>
          <a:lstStyle/>
          <a:p>
            <a:pPr algn="ctr"/>
            <a:r>
              <a:rPr lang="ja-JP" altLang="en-US" sz="2400" b="1" dirty="0">
                <a:solidFill>
                  <a:schemeClr val="bg1"/>
                </a:solidFill>
                <a:latin typeface="ＭＳ ゴシック" panose="020B0609070205080204" pitchFamily="49" charset="-128"/>
                <a:ea typeface="ＭＳ ゴシック" panose="020B0609070205080204" pitchFamily="49" charset="-128"/>
              </a:rPr>
              <a:t>解決策</a:t>
            </a:r>
            <a:endParaRPr lang="en-US" altLang="ja-JP" sz="2400" b="1" dirty="0">
              <a:solidFill>
                <a:schemeClr val="bg1"/>
              </a:solidFill>
              <a:latin typeface="ＭＳ ゴシック" panose="020B0609070205080204" pitchFamily="49" charset="-128"/>
              <a:ea typeface="ＭＳ ゴシック" panose="020B0609070205080204" pitchFamily="49" charset="-128"/>
            </a:endParaRPr>
          </a:p>
        </p:txBody>
      </p:sp>
      <p:sp>
        <p:nvSpPr>
          <p:cNvPr id="7" name="テキスト ボックス 6">
            <a:extLst>
              <a:ext uri="{FF2B5EF4-FFF2-40B4-BE49-F238E27FC236}">
                <a16:creationId xmlns:a16="http://schemas.microsoft.com/office/drawing/2014/main" id="{3FC58FFE-A99C-CDEF-A48C-58653C211DE8}"/>
              </a:ext>
            </a:extLst>
          </p:cNvPr>
          <p:cNvSpPr txBox="1"/>
          <p:nvPr/>
        </p:nvSpPr>
        <p:spPr>
          <a:xfrm>
            <a:off x="808005" y="1113738"/>
            <a:ext cx="10584000" cy="3559949"/>
          </a:xfrm>
          <a:prstGeom prst="rect">
            <a:avLst/>
          </a:prstGeom>
          <a:noFill/>
        </p:spPr>
        <p:txBody>
          <a:bodyPr wrap="square" rtlCol="0">
            <a:spAutoFit/>
          </a:bodyPr>
          <a:lstStyle/>
          <a:p>
            <a:r>
              <a:rPr lang="ja-JP" altLang="en-US" sz="2400" dirty="0">
                <a:latin typeface="HGPｺﾞｼｯｸE" panose="020B0900000000000000" pitchFamily="50" charset="-128"/>
                <a:ea typeface="HGPｺﾞｼｯｸE" panose="020B0900000000000000" pitchFamily="50" charset="-128"/>
              </a:rPr>
              <a:t>ＡＩの間違いが引き起こした事件（アメリカの弁護士の事例）</a:t>
            </a:r>
            <a:endParaRPr lang="en-US" altLang="ja-JP" sz="2400" dirty="0">
              <a:latin typeface="HGPｺﾞｼｯｸE" panose="020B0900000000000000" pitchFamily="50" charset="-128"/>
              <a:ea typeface="HGPｺﾞｼｯｸE" panose="020B0900000000000000" pitchFamily="50" charset="-128"/>
            </a:endParaRPr>
          </a:p>
          <a:p>
            <a:pPr marL="306000">
              <a:spcBef>
                <a:spcPts val="1200"/>
              </a:spcBef>
              <a:spcAft>
                <a:spcPts val="800"/>
              </a:spcAft>
            </a:pPr>
            <a:r>
              <a:rPr lang="ja-JP" altLang="en-US" sz="2400" dirty="0">
                <a:latin typeface="HGPｺﾞｼｯｸE" panose="020B0900000000000000" pitchFamily="50" charset="-128"/>
                <a:ea typeface="HGPｺﾞｼｯｸE" panose="020B0900000000000000" pitchFamily="50" charset="-128"/>
              </a:rPr>
              <a:t>概　要</a:t>
            </a:r>
            <a:endParaRPr lang="en-US" altLang="ja-JP" sz="2400" dirty="0">
              <a:latin typeface="HGPｺﾞｼｯｸE" panose="020B0900000000000000" pitchFamily="50" charset="-128"/>
              <a:ea typeface="HGPｺﾞｼｯｸE" panose="020B0900000000000000" pitchFamily="50" charset="-128"/>
            </a:endParaRPr>
          </a:p>
          <a:p>
            <a:pPr marL="612000" algn="just"/>
            <a:r>
              <a:rPr lang="ja-JP" altLang="en-US" sz="2400" dirty="0">
                <a:latin typeface="HG丸ｺﾞｼｯｸM-PRO" panose="020F0600000000000000" pitchFamily="50" charset="-128"/>
                <a:ea typeface="HG丸ｺﾞｼｯｸM-PRO" panose="020F0600000000000000" pitchFamily="50" charset="-128"/>
              </a:rPr>
              <a:t>アメリカの弁護士が、航空機内での事故について、裁判の準備を行う際、</a:t>
            </a:r>
            <a:endParaRPr lang="en-US" altLang="ja-JP" sz="2400" dirty="0">
              <a:latin typeface="HG丸ｺﾞｼｯｸM-PRO" panose="020F0600000000000000" pitchFamily="50" charset="-128"/>
              <a:ea typeface="HG丸ｺﾞｼｯｸM-PRO" panose="020F0600000000000000" pitchFamily="50" charset="-128"/>
            </a:endParaRPr>
          </a:p>
          <a:p>
            <a:pPr marL="612000" algn="just"/>
            <a:r>
              <a:rPr lang="ja-JP" altLang="en-US" sz="2400" dirty="0">
                <a:latin typeface="HG丸ｺﾞｼｯｸM-PRO" panose="020F0600000000000000" pitchFamily="50" charset="-128"/>
                <a:ea typeface="HG丸ｺﾞｼｯｸM-PRO" panose="020F0600000000000000" pitchFamily="50" charset="-128"/>
              </a:rPr>
              <a:t>生成ＡＩを使って、判例（過去の裁判の例）を調べ、</a:t>
            </a:r>
            <a:r>
              <a:rPr lang="ja-JP" altLang="en-US" sz="2400" dirty="0">
                <a:solidFill>
                  <a:srgbClr val="FF0000"/>
                </a:solidFill>
                <a:latin typeface="HG丸ｺﾞｼｯｸM-PRO" panose="020F0600000000000000" pitchFamily="50" charset="-128"/>
                <a:ea typeface="HG丸ｺﾞｼｯｸM-PRO" panose="020F0600000000000000" pitchFamily="50" charset="-128"/>
              </a:rPr>
              <a:t>そのまま裁判の</a:t>
            </a:r>
            <a:br>
              <a:rPr lang="en-US" altLang="ja-JP" sz="2400" dirty="0">
                <a:solidFill>
                  <a:srgbClr val="FF0000"/>
                </a:solidFill>
                <a:latin typeface="HG丸ｺﾞｼｯｸM-PRO" panose="020F0600000000000000" pitchFamily="50" charset="-128"/>
                <a:ea typeface="HG丸ｺﾞｼｯｸM-PRO" panose="020F0600000000000000" pitchFamily="50" charset="-128"/>
              </a:rPr>
            </a:br>
            <a:r>
              <a:rPr lang="ja-JP" altLang="en-US" sz="2400" dirty="0">
                <a:solidFill>
                  <a:srgbClr val="FF0000"/>
                </a:solidFill>
                <a:latin typeface="HG丸ｺﾞｼｯｸM-PRO" panose="020F0600000000000000" pitchFamily="50" charset="-128"/>
                <a:ea typeface="HG丸ｺﾞｼｯｸM-PRO" panose="020F0600000000000000" pitchFamily="50" charset="-128"/>
              </a:rPr>
              <a:t>書類として使用した</a:t>
            </a:r>
            <a:r>
              <a:rPr lang="ja-JP" altLang="en-US" sz="2400" dirty="0">
                <a:latin typeface="HG丸ｺﾞｼｯｸM-PRO" panose="020F0600000000000000" pitchFamily="50" charset="-128"/>
                <a:ea typeface="HG丸ｺﾞｼｯｸM-PRO" panose="020F0600000000000000" pitchFamily="50" charset="-128"/>
              </a:rPr>
              <a:t>。</a:t>
            </a:r>
            <a:endParaRPr lang="en-US" altLang="ja-JP" sz="2400" dirty="0">
              <a:latin typeface="HG丸ｺﾞｼｯｸM-PRO" panose="020F0600000000000000" pitchFamily="50" charset="-128"/>
              <a:ea typeface="HG丸ｺﾞｼｯｸM-PRO" panose="020F0600000000000000" pitchFamily="50" charset="-128"/>
            </a:endParaRPr>
          </a:p>
          <a:p>
            <a:pPr marL="306000">
              <a:spcBef>
                <a:spcPts val="1200"/>
              </a:spcBef>
              <a:spcAft>
                <a:spcPts val="800"/>
              </a:spcAft>
            </a:pPr>
            <a:r>
              <a:rPr lang="ja-JP" altLang="en-US" sz="2400" dirty="0">
                <a:latin typeface="HGPｺﾞｼｯｸE" panose="020B0900000000000000" pitchFamily="50" charset="-128"/>
                <a:ea typeface="HGPｺﾞｼｯｸE" panose="020B0900000000000000" pitchFamily="50" charset="-128"/>
              </a:rPr>
              <a:t>問題点</a:t>
            </a:r>
            <a:endParaRPr lang="en-US" altLang="ja-JP" sz="2400" dirty="0">
              <a:latin typeface="HGPｺﾞｼｯｸE" panose="020B0900000000000000" pitchFamily="50" charset="-128"/>
              <a:ea typeface="HGPｺﾞｼｯｸE" panose="020B0900000000000000" pitchFamily="50" charset="-128"/>
            </a:endParaRPr>
          </a:p>
          <a:p>
            <a:r>
              <a:rPr lang="ja-JP" altLang="en-US" sz="2400" dirty="0">
                <a:latin typeface="HG丸ｺﾞｼｯｸM-PRO" panose="020F0600000000000000" pitchFamily="50" charset="-128"/>
                <a:ea typeface="HG丸ｺﾞｼｯｸM-PRO" panose="020F0600000000000000" pitchFamily="50" charset="-128"/>
              </a:rPr>
              <a:t>　　ＡＩが作った判例の中には、「実在しないもの」が含まれていた。</a:t>
            </a:r>
            <a:endParaRPr lang="en-US" altLang="ja-JP" sz="2400" dirty="0">
              <a:latin typeface="HG丸ｺﾞｼｯｸM-PRO" panose="020F0600000000000000" pitchFamily="50" charset="-128"/>
              <a:ea typeface="HG丸ｺﾞｼｯｸM-PRO" panose="020F0600000000000000" pitchFamily="50" charset="-128"/>
            </a:endParaRPr>
          </a:p>
          <a:p>
            <a:r>
              <a:rPr lang="ja-JP" altLang="en-US" sz="2400" dirty="0">
                <a:latin typeface="HG丸ｺﾞｼｯｸM-PRO" panose="020F0600000000000000" pitchFamily="50" charset="-128"/>
                <a:ea typeface="HG丸ｺﾞｼｯｸM-PRO" panose="020F0600000000000000" pitchFamily="50" charset="-128"/>
              </a:rPr>
              <a:t>　　</a:t>
            </a:r>
            <a:r>
              <a:rPr lang="ja-JP" altLang="en-US" sz="2400" b="1" dirty="0">
                <a:solidFill>
                  <a:srgbClr val="FF0000"/>
                </a:solidFill>
                <a:latin typeface="HG丸ｺﾞｼｯｸM-PRO" panose="020F0600000000000000" pitchFamily="50" charset="-128"/>
                <a:ea typeface="HG丸ｺﾞｼｯｸM-PRO" panose="020F0600000000000000" pitchFamily="50" charset="-128"/>
              </a:rPr>
              <a:t>ＡＩの答えをそのまま信用し、事実確認を行わなかった</a:t>
            </a:r>
            <a:r>
              <a:rPr lang="ja-JP" altLang="en-US" sz="2400" dirty="0">
                <a:latin typeface="HG丸ｺﾞｼｯｸM-PRO" panose="020F0600000000000000" pitchFamily="50" charset="-128"/>
                <a:ea typeface="HG丸ｺﾞｼｯｸM-PRO" panose="020F0600000000000000" pitchFamily="50" charset="-128"/>
              </a:rPr>
              <a:t>。</a:t>
            </a:r>
            <a:endParaRPr lang="en-US" altLang="ja-JP" sz="2400" dirty="0">
              <a:latin typeface="HG丸ｺﾞｼｯｸM-PRO" panose="020F0600000000000000" pitchFamily="50" charset="-128"/>
              <a:ea typeface="HG丸ｺﾞｼｯｸM-PRO" panose="020F0600000000000000" pitchFamily="50" charset="-128"/>
            </a:endParaRPr>
          </a:p>
        </p:txBody>
      </p:sp>
      <p:sp>
        <p:nvSpPr>
          <p:cNvPr id="2" name="四角形: 角を丸くする 1">
            <a:extLst>
              <a:ext uri="{FF2B5EF4-FFF2-40B4-BE49-F238E27FC236}">
                <a16:creationId xmlns:a16="http://schemas.microsoft.com/office/drawing/2014/main" id="{20BD8362-4FDD-C4CD-3C55-AE292B2D2E8D}"/>
              </a:ext>
            </a:extLst>
          </p:cNvPr>
          <p:cNvSpPr/>
          <p:nvPr/>
        </p:nvSpPr>
        <p:spPr>
          <a:xfrm>
            <a:off x="867395" y="4840834"/>
            <a:ext cx="10457210" cy="147600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252000" tIns="46800" rIns="252000" rtlCol="0" anchor="ctr"/>
          <a:lstStyle/>
          <a:p>
            <a:pPr algn="just"/>
            <a:r>
              <a:rPr lang="ja-JP" altLang="en-US" sz="2400" dirty="0">
                <a:solidFill>
                  <a:schemeClr val="tx1"/>
                </a:solidFill>
                <a:latin typeface="HG丸ｺﾞｼｯｸM-PRO" panose="020F0600000000000000" pitchFamily="50" charset="-128"/>
                <a:ea typeface="HG丸ｺﾞｼｯｸM-PRO" panose="020F0600000000000000" pitchFamily="50" charset="-128"/>
              </a:rPr>
              <a:t>この結果、弁護士らが「提出内容が真実であり、確認済みである」と</a:t>
            </a:r>
            <a:br>
              <a:rPr lang="en-US" altLang="ja-JP" sz="2400" dirty="0">
                <a:solidFill>
                  <a:schemeClr val="tx1"/>
                </a:solidFill>
                <a:latin typeface="HG丸ｺﾞｼｯｸM-PRO" panose="020F0600000000000000" pitchFamily="50" charset="-128"/>
                <a:ea typeface="HG丸ｺﾞｼｯｸM-PRO" panose="020F0600000000000000" pitchFamily="50" charset="-128"/>
              </a:rPr>
            </a:br>
            <a:r>
              <a:rPr lang="ja-JP" altLang="en-US" sz="2400" dirty="0">
                <a:solidFill>
                  <a:schemeClr val="tx1"/>
                </a:solidFill>
                <a:latin typeface="HG丸ｺﾞｼｯｸM-PRO" panose="020F0600000000000000" pitchFamily="50" charset="-128"/>
                <a:ea typeface="HG丸ｺﾞｼｯｸM-PRO" panose="020F0600000000000000" pitchFamily="50" charset="-128"/>
              </a:rPr>
              <a:t>いう倫理・法律の役割を放棄したと判断し、弁護士とその法律事務所に対して５０００ドル（約７５万円）の罰金が科されました。</a:t>
            </a: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p:txBody>
      </p:sp>
      <p:grpSp>
        <p:nvGrpSpPr>
          <p:cNvPr id="9" name="グループ化 8">
            <a:extLst>
              <a:ext uri="{FF2B5EF4-FFF2-40B4-BE49-F238E27FC236}">
                <a16:creationId xmlns:a16="http://schemas.microsoft.com/office/drawing/2014/main" id="{9D87E99A-3F78-4D4E-811D-CD2609749EE3}"/>
              </a:ext>
            </a:extLst>
          </p:cNvPr>
          <p:cNvGrpSpPr/>
          <p:nvPr/>
        </p:nvGrpSpPr>
        <p:grpSpPr>
          <a:xfrm>
            <a:off x="0" y="-47041"/>
            <a:ext cx="12192001" cy="6905041"/>
            <a:chOff x="0" y="-47041"/>
            <a:chExt cx="12192001" cy="6905041"/>
          </a:xfrm>
        </p:grpSpPr>
        <p:pic>
          <p:nvPicPr>
            <p:cNvPr id="10" name="object 3">
              <a:extLst>
                <a:ext uri="{FF2B5EF4-FFF2-40B4-BE49-F238E27FC236}">
                  <a16:creationId xmlns:a16="http://schemas.microsoft.com/office/drawing/2014/main" id="{98F545E7-82F6-4D12-9072-50F88DB244FA}"/>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1" name="正方形/長方形 10">
              <a:extLst>
                <a:ext uri="{FF2B5EF4-FFF2-40B4-BE49-F238E27FC236}">
                  <a16:creationId xmlns:a16="http://schemas.microsoft.com/office/drawing/2014/main" id="{95594450-61C4-4909-8819-3BFADCB88C7E}"/>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ハルシネーション発生の事例</a:t>
              </a:r>
            </a:p>
          </p:txBody>
        </p:sp>
        <p:pic>
          <p:nvPicPr>
            <p:cNvPr id="12" name="object 3">
              <a:extLst>
                <a:ext uri="{FF2B5EF4-FFF2-40B4-BE49-F238E27FC236}">
                  <a16:creationId xmlns:a16="http://schemas.microsoft.com/office/drawing/2014/main" id="{2ECF9B9C-D09B-445A-9063-35CC5DCE003F}"/>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3" name="object 6">
              <a:extLst>
                <a:ext uri="{FF2B5EF4-FFF2-40B4-BE49-F238E27FC236}">
                  <a16:creationId xmlns:a16="http://schemas.microsoft.com/office/drawing/2014/main" id="{A21DFE9C-10C4-4812-B74D-E29603EB2448}"/>
                </a:ext>
              </a:extLst>
            </p:cNvPr>
            <p:cNvGrpSpPr/>
            <p:nvPr/>
          </p:nvGrpSpPr>
          <p:grpSpPr>
            <a:xfrm>
              <a:off x="131445" y="203359"/>
              <a:ext cx="11929110" cy="657225"/>
              <a:chOff x="186258" y="210936"/>
              <a:chExt cx="11929110" cy="657225"/>
            </a:xfrm>
          </p:grpSpPr>
          <p:sp>
            <p:nvSpPr>
              <p:cNvPr id="14" name="object 7">
                <a:extLst>
                  <a:ext uri="{FF2B5EF4-FFF2-40B4-BE49-F238E27FC236}">
                    <a16:creationId xmlns:a16="http://schemas.microsoft.com/office/drawing/2014/main" id="{7B15D2F8-CA4A-4A6E-AD20-B6BABE243CF2}"/>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5" name="object 8">
                <a:extLst>
                  <a:ext uri="{FF2B5EF4-FFF2-40B4-BE49-F238E27FC236}">
                    <a16:creationId xmlns:a16="http://schemas.microsoft.com/office/drawing/2014/main" id="{85167948-D0AB-4D52-906A-525DDA3C5F86}"/>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6" name="object 9">
                <a:extLst>
                  <a:ext uri="{FF2B5EF4-FFF2-40B4-BE49-F238E27FC236}">
                    <a16:creationId xmlns:a16="http://schemas.microsoft.com/office/drawing/2014/main" id="{C1880F94-1F53-43ED-8038-8F5E7E18F1BF}"/>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7" name="object 10">
                <a:extLst>
                  <a:ext uri="{FF2B5EF4-FFF2-40B4-BE49-F238E27FC236}">
                    <a16:creationId xmlns:a16="http://schemas.microsoft.com/office/drawing/2014/main" id="{72E6929C-3405-44FD-AF34-65BF07181378}"/>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8" name="object 11">
                <a:extLst>
                  <a:ext uri="{FF2B5EF4-FFF2-40B4-BE49-F238E27FC236}">
                    <a16:creationId xmlns:a16="http://schemas.microsoft.com/office/drawing/2014/main" id="{8CDB4385-EB1F-440A-8687-5CA1513640D5}"/>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9" name="object 12">
                <a:extLst>
                  <a:ext uri="{FF2B5EF4-FFF2-40B4-BE49-F238E27FC236}">
                    <a16:creationId xmlns:a16="http://schemas.microsoft.com/office/drawing/2014/main" id="{75248A28-185F-4EE7-8CE7-4EE615161457}"/>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20" name="object 13">
                <a:extLst>
                  <a:ext uri="{FF2B5EF4-FFF2-40B4-BE49-F238E27FC236}">
                    <a16:creationId xmlns:a16="http://schemas.microsoft.com/office/drawing/2014/main" id="{5C99D6D8-697A-47E9-A55F-CBB55FBE4E4C}"/>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1" name="object 14">
                <a:extLst>
                  <a:ext uri="{FF2B5EF4-FFF2-40B4-BE49-F238E27FC236}">
                    <a16:creationId xmlns:a16="http://schemas.microsoft.com/office/drawing/2014/main" id="{B0507E38-19DD-48A6-8EB8-7B6C88B19869}"/>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2" name="object 15">
                <a:extLst>
                  <a:ext uri="{FF2B5EF4-FFF2-40B4-BE49-F238E27FC236}">
                    <a16:creationId xmlns:a16="http://schemas.microsoft.com/office/drawing/2014/main" id="{77BC7430-3E6E-4C3F-BA1B-730D67C91F39}"/>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3" name="object 16">
                <a:extLst>
                  <a:ext uri="{FF2B5EF4-FFF2-40B4-BE49-F238E27FC236}">
                    <a16:creationId xmlns:a16="http://schemas.microsoft.com/office/drawing/2014/main" id="{C6C58C49-5155-443D-A208-07531409ABAA}"/>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4" name="object 17">
                <a:extLst>
                  <a:ext uri="{FF2B5EF4-FFF2-40B4-BE49-F238E27FC236}">
                    <a16:creationId xmlns:a16="http://schemas.microsoft.com/office/drawing/2014/main" id="{C6B1DF1E-B23B-4BC1-A2C1-E2CC7E2A2892}"/>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5" name="object 18">
                <a:extLst>
                  <a:ext uri="{FF2B5EF4-FFF2-40B4-BE49-F238E27FC236}">
                    <a16:creationId xmlns:a16="http://schemas.microsoft.com/office/drawing/2014/main" id="{CEE4C293-CFF1-4721-9539-6CEF28F01562}"/>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6" name="object 19">
                <a:extLst>
                  <a:ext uri="{FF2B5EF4-FFF2-40B4-BE49-F238E27FC236}">
                    <a16:creationId xmlns:a16="http://schemas.microsoft.com/office/drawing/2014/main" id="{8B67AE3E-7063-46ED-BCA1-A1066CC5EF13}"/>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7" name="object 20">
                <a:extLst>
                  <a:ext uri="{FF2B5EF4-FFF2-40B4-BE49-F238E27FC236}">
                    <a16:creationId xmlns:a16="http://schemas.microsoft.com/office/drawing/2014/main" id="{4CFBB03C-30CF-4AF6-9B30-02C832E682AE}"/>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8" name="object 21">
                <a:extLst>
                  <a:ext uri="{FF2B5EF4-FFF2-40B4-BE49-F238E27FC236}">
                    <a16:creationId xmlns:a16="http://schemas.microsoft.com/office/drawing/2014/main" id="{F436C931-E1C0-406A-8D35-3E1C308ED666}"/>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9" name="object 22">
                <a:extLst>
                  <a:ext uri="{FF2B5EF4-FFF2-40B4-BE49-F238E27FC236}">
                    <a16:creationId xmlns:a16="http://schemas.microsoft.com/office/drawing/2014/main" id="{F3BB99A5-DFA7-4014-8FC2-8D96BAC4CDA1}"/>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30" name="object 23">
                <a:extLst>
                  <a:ext uri="{FF2B5EF4-FFF2-40B4-BE49-F238E27FC236}">
                    <a16:creationId xmlns:a16="http://schemas.microsoft.com/office/drawing/2014/main" id="{7E437530-B2B4-4630-AA2B-A315B1C611DF}"/>
                  </a:ext>
                </a:extLst>
              </p:cNvPr>
              <p:cNvPicPr/>
              <p:nvPr/>
            </p:nvPicPr>
            <p:blipFill>
              <a:blip r:embed="rId4" cstate="print"/>
              <a:stretch>
                <a:fillRect/>
              </a:stretch>
            </p:blipFill>
            <p:spPr>
              <a:xfrm>
                <a:off x="12026795" y="575918"/>
                <a:ext cx="88216" cy="97080"/>
              </a:xfrm>
              <a:prstGeom prst="rect">
                <a:avLst/>
              </a:prstGeom>
            </p:spPr>
          </p:pic>
          <p:sp>
            <p:nvSpPr>
              <p:cNvPr id="31" name="object 24">
                <a:extLst>
                  <a:ext uri="{FF2B5EF4-FFF2-40B4-BE49-F238E27FC236}">
                    <a16:creationId xmlns:a16="http://schemas.microsoft.com/office/drawing/2014/main" id="{830EE288-0270-4F52-B755-ED156152B3B8}"/>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2" name="object 25">
                <a:extLst>
                  <a:ext uri="{FF2B5EF4-FFF2-40B4-BE49-F238E27FC236}">
                    <a16:creationId xmlns:a16="http://schemas.microsoft.com/office/drawing/2014/main" id="{EE14AC4E-EC84-488D-B44C-E802DF3D1D51}"/>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3" name="object 26">
                <a:extLst>
                  <a:ext uri="{FF2B5EF4-FFF2-40B4-BE49-F238E27FC236}">
                    <a16:creationId xmlns:a16="http://schemas.microsoft.com/office/drawing/2014/main" id="{3A5D9F45-2D78-4182-853D-5B0CC71136A3}"/>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4" name="object 27">
                <a:extLst>
                  <a:ext uri="{FF2B5EF4-FFF2-40B4-BE49-F238E27FC236}">
                    <a16:creationId xmlns:a16="http://schemas.microsoft.com/office/drawing/2014/main" id="{A916F463-3F22-45BE-9F99-65D5D18E9F64}"/>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5" name="object 28">
                <a:extLst>
                  <a:ext uri="{FF2B5EF4-FFF2-40B4-BE49-F238E27FC236}">
                    <a16:creationId xmlns:a16="http://schemas.microsoft.com/office/drawing/2014/main" id="{F7B18A40-DB3F-48EC-B74E-861836F7FF12}"/>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6" name="object 29">
                <a:extLst>
                  <a:ext uri="{FF2B5EF4-FFF2-40B4-BE49-F238E27FC236}">
                    <a16:creationId xmlns:a16="http://schemas.microsoft.com/office/drawing/2014/main" id="{8E8AEA64-D4B2-466C-8E93-780DB5C68110}"/>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7" name="object 30">
                <a:extLst>
                  <a:ext uri="{FF2B5EF4-FFF2-40B4-BE49-F238E27FC236}">
                    <a16:creationId xmlns:a16="http://schemas.microsoft.com/office/drawing/2014/main" id="{0C50F848-FB32-4C5C-B66F-FAC1B92C6957}"/>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8" name="object 31">
                <a:extLst>
                  <a:ext uri="{FF2B5EF4-FFF2-40B4-BE49-F238E27FC236}">
                    <a16:creationId xmlns:a16="http://schemas.microsoft.com/office/drawing/2014/main" id="{70C70322-50A0-44E0-9A58-C6F3B0F285D4}"/>
                  </a:ext>
                </a:extLst>
              </p:cNvPr>
              <p:cNvPicPr/>
              <p:nvPr/>
            </p:nvPicPr>
            <p:blipFill>
              <a:blip r:embed="rId5" cstate="print"/>
              <a:stretch>
                <a:fillRect/>
              </a:stretch>
            </p:blipFill>
            <p:spPr>
              <a:xfrm>
                <a:off x="10546225" y="211835"/>
                <a:ext cx="139128" cy="139128"/>
              </a:xfrm>
              <a:prstGeom prst="rect">
                <a:avLst/>
              </a:prstGeom>
            </p:spPr>
          </p:pic>
          <p:pic>
            <p:nvPicPr>
              <p:cNvPr id="39" name="object 32">
                <a:extLst>
                  <a:ext uri="{FF2B5EF4-FFF2-40B4-BE49-F238E27FC236}">
                    <a16:creationId xmlns:a16="http://schemas.microsoft.com/office/drawing/2014/main" id="{3D31885D-0503-4E1B-950E-36DB581B7326}"/>
                  </a:ext>
                </a:extLst>
              </p:cNvPr>
              <p:cNvPicPr/>
              <p:nvPr/>
            </p:nvPicPr>
            <p:blipFill>
              <a:blip r:embed="rId6" cstate="print"/>
              <a:stretch>
                <a:fillRect/>
              </a:stretch>
            </p:blipFill>
            <p:spPr>
              <a:xfrm>
                <a:off x="9828669" y="360944"/>
                <a:ext cx="244449" cy="244449"/>
              </a:xfrm>
              <a:prstGeom prst="rect">
                <a:avLst/>
              </a:prstGeom>
            </p:spPr>
          </p:pic>
          <p:sp>
            <p:nvSpPr>
              <p:cNvPr id="40" name="object 33">
                <a:extLst>
                  <a:ext uri="{FF2B5EF4-FFF2-40B4-BE49-F238E27FC236}">
                    <a16:creationId xmlns:a16="http://schemas.microsoft.com/office/drawing/2014/main" id="{4B22FC9B-914F-4E58-90DD-B240D033E100}"/>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1" name="object 34">
                <a:extLst>
                  <a:ext uri="{FF2B5EF4-FFF2-40B4-BE49-F238E27FC236}">
                    <a16:creationId xmlns:a16="http://schemas.microsoft.com/office/drawing/2014/main" id="{E8EBCD03-6F06-495E-9691-5CEC65D9C577}"/>
                  </a:ext>
                </a:extLst>
              </p:cNvPr>
              <p:cNvPicPr/>
              <p:nvPr/>
            </p:nvPicPr>
            <p:blipFill>
              <a:blip r:embed="rId7" cstate="print"/>
              <a:stretch>
                <a:fillRect/>
              </a:stretch>
            </p:blipFill>
            <p:spPr>
              <a:xfrm>
                <a:off x="9688294" y="622557"/>
                <a:ext cx="160297" cy="160395"/>
              </a:xfrm>
              <a:prstGeom prst="rect">
                <a:avLst/>
              </a:prstGeom>
            </p:spPr>
          </p:pic>
          <p:sp>
            <p:nvSpPr>
              <p:cNvPr id="42" name="object 35">
                <a:extLst>
                  <a:ext uri="{FF2B5EF4-FFF2-40B4-BE49-F238E27FC236}">
                    <a16:creationId xmlns:a16="http://schemas.microsoft.com/office/drawing/2014/main" id="{DF883DA0-8F46-4CCF-8717-97B1854B64C3}"/>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3" name="object 36">
                <a:extLst>
                  <a:ext uri="{FF2B5EF4-FFF2-40B4-BE49-F238E27FC236}">
                    <a16:creationId xmlns:a16="http://schemas.microsoft.com/office/drawing/2014/main" id="{0143F31A-3D13-4B14-B464-E0DC74A869FC}"/>
                  </a:ext>
                </a:extLst>
              </p:cNvPr>
              <p:cNvPicPr/>
              <p:nvPr/>
            </p:nvPicPr>
            <p:blipFill>
              <a:blip r:embed="rId8" cstate="print"/>
              <a:stretch>
                <a:fillRect/>
              </a:stretch>
            </p:blipFill>
            <p:spPr>
              <a:xfrm>
                <a:off x="9648025" y="373900"/>
                <a:ext cx="90690" cy="68618"/>
              </a:xfrm>
              <a:prstGeom prst="rect">
                <a:avLst/>
              </a:prstGeom>
            </p:spPr>
          </p:pic>
          <p:sp>
            <p:nvSpPr>
              <p:cNvPr id="44" name="object 37">
                <a:extLst>
                  <a:ext uri="{FF2B5EF4-FFF2-40B4-BE49-F238E27FC236}">
                    <a16:creationId xmlns:a16="http://schemas.microsoft.com/office/drawing/2014/main" id="{AD893B6B-3258-46C4-A42D-A87F9CF186D1}"/>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5" name="object 38">
                <a:extLst>
                  <a:ext uri="{FF2B5EF4-FFF2-40B4-BE49-F238E27FC236}">
                    <a16:creationId xmlns:a16="http://schemas.microsoft.com/office/drawing/2014/main" id="{5BEDB9E3-1A9C-413C-922B-62C30B15E9BF}"/>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6" name="object 39">
                <a:extLst>
                  <a:ext uri="{FF2B5EF4-FFF2-40B4-BE49-F238E27FC236}">
                    <a16:creationId xmlns:a16="http://schemas.microsoft.com/office/drawing/2014/main" id="{D5D7836A-F137-4390-A52C-12C53438CC75}"/>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7" name="object 40">
                <a:extLst>
                  <a:ext uri="{FF2B5EF4-FFF2-40B4-BE49-F238E27FC236}">
                    <a16:creationId xmlns:a16="http://schemas.microsoft.com/office/drawing/2014/main" id="{E2A0197A-FFAC-4BD0-9BB3-BEA1E50957E3}"/>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8" name="object 41">
                <a:extLst>
                  <a:ext uri="{FF2B5EF4-FFF2-40B4-BE49-F238E27FC236}">
                    <a16:creationId xmlns:a16="http://schemas.microsoft.com/office/drawing/2014/main" id="{5A8BC4EF-43A3-44D9-9698-DC5080FBFA6A}"/>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9" name="object 42">
                <a:extLst>
                  <a:ext uri="{FF2B5EF4-FFF2-40B4-BE49-F238E27FC236}">
                    <a16:creationId xmlns:a16="http://schemas.microsoft.com/office/drawing/2014/main" id="{C9E1F599-5F6C-4A67-8AE8-5158C1D3BC5F}"/>
                  </a:ext>
                </a:extLst>
              </p:cNvPr>
              <p:cNvPicPr/>
              <p:nvPr/>
            </p:nvPicPr>
            <p:blipFill>
              <a:blip r:embed="rId9" cstate="print"/>
              <a:stretch>
                <a:fillRect/>
              </a:stretch>
            </p:blipFill>
            <p:spPr>
              <a:xfrm>
                <a:off x="10771367" y="253872"/>
                <a:ext cx="383006" cy="322630"/>
              </a:xfrm>
              <a:prstGeom prst="rect">
                <a:avLst/>
              </a:prstGeom>
            </p:spPr>
          </p:pic>
          <p:sp>
            <p:nvSpPr>
              <p:cNvPr id="50" name="object 43">
                <a:extLst>
                  <a:ext uri="{FF2B5EF4-FFF2-40B4-BE49-F238E27FC236}">
                    <a16:creationId xmlns:a16="http://schemas.microsoft.com/office/drawing/2014/main" id="{A861EF7C-DB87-4D2A-9135-892681E0E10C}"/>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1" name="object 44">
                <a:extLst>
                  <a:ext uri="{FF2B5EF4-FFF2-40B4-BE49-F238E27FC236}">
                    <a16:creationId xmlns:a16="http://schemas.microsoft.com/office/drawing/2014/main" id="{C6F58819-9C70-4C5C-A66D-422534FEBC4A}"/>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2" name="object 45">
                <a:extLst>
                  <a:ext uri="{FF2B5EF4-FFF2-40B4-BE49-F238E27FC236}">
                    <a16:creationId xmlns:a16="http://schemas.microsoft.com/office/drawing/2014/main" id="{A58745F8-326C-40EF-852D-CB5BF97F966A}"/>
                  </a:ext>
                </a:extLst>
              </p:cNvPr>
              <p:cNvPicPr/>
              <p:nvPr/>
            </p:nvPicPr>
            <p:blipFill>
              <a:blip r:embed="rId10" cstate="print"/>
              <a:stretch>
                <a:fillRect/>
              </a:stretch>
            </p:blipFill>
            <p:spPr>
              <a:xfrm>
                <a:off x="10925962" y="472221"/>
                <a:ext cx="103212" cy="119964"/>
              </a:xfrm>
              <a:prstGeom prst="rect">
                <a:avLst/>
              </a:prstGeom>
            </p:spPr>
          </p:pic>
          <p:sp>
            <p:nvSpPr>
              <p:cNvPr id="53" name="object 46">
                <a:extLst>
                  <a:ext uri="{FF2B5EF4-FFF2-40B4-BE49-F238E27FC236}">
                    <a16:creationId xmlns:a16="http://schemas.microsoft.com/office/drawing/2014/main" id="{8D209AB7-0153-4BD3-ACF4-03841105EC77}"/>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4" name="object 47">
                <a:extLst>
                  <a:ext uri="{FF2B5EF4-FFF2-40B4-BE49-F238E27FC236}">
                    <a16:creationId xmlns:a16="http://schemas.microsoft.com/office/drawing/2014/main" id="{9690FCE2-0AD1-476D-BD75-6B49192B63A9}"/>
                  </a:ext>
                </a:extLst>
              </p:cNvPr>
              <p:cNvPicPr/>
              <p:nvPr/>
            </p:nvPicPr>
            <p:blipFill>
              <a:blip r:embed="rId11" cstate="print"/>
              <a:stretch>
                <a:fillRect/>
              </a:stretch>
            </p:blipFill>
            <p:spPr>
              <a:xfrm>
                <a:off x="194951" y="260619"/>
                <a:ext cx="582104" cy="494753"/>
              </a:xfrm>
              <a:prstGeom prst="rect">
                <a:avLst/>
              </a:prstGeom>
            </p:spPr>
          </p:pic>
          <p:pic>
            <p:nvPicPr>
              <p:cNvPr id="55" name="object 48">
                <a:extLst>
                  <a:ext uri="{FF2B5EF4-FFF2-40B4-BE49-F238E27FC236}">
                    <a16:creationId xmlns:a16="http://schemas.microsoft.com/office/drawing/2014/main" id="{D58852DD-BD9A-42B0-9ED4-FBF1CD4BF17E}"/>
                  </a:ext>
                </a:extLst>
              </p:cNvPr>
              <p:cNvPicPr/>
              <p:nvPr/>
            </p:nvPicPr>
            <p:blipFill>
              <a:blip r:embed="rId12" cstate="print"/>
              <a:stretch>
                <a:fillRect/>
              </a:stretch>
            </p:blipFill>
            <p:spPr>
              <a:xfrm>
                <a:off x="186258" y="251942"/>
                <a:ext cx="599490" cy="512114"/>
              </a:xfrm>
              <a:prstGeom prst="rect">
                <a:avLst/>
              </a:prstGeom>
            </p:spPr>
          </p:pic>
        </p:grpSp>
      </p:grpSp>
      <p:cxnSp>
        <p:nvCxnSpPr>
          <p:cNvPr id="56" name="直線コネクタ 55">
            <a:extLst>
              <a:ext uri="{FF2B5EF4-FFF2-40B4-BE49-F238E27FC236}">
                <a16:creationId xmlns:a16="http://schemas.microsoft.com/office/drawing/2014/main" id="{A19C8D57-5377-4338-BF2B-A17C34BD6BC4}"/>
              </a:ext>
            </a:extLst>
          </p:cNvPr>
          <p:cNvCxnSpPr>
            <a:cxnSpLocks/>
          </p:cNvCxnSpPr>
          <p:nvPr/>
        </p:nvCxnSpPr>
        <p:spPr>
          <a:xfrm>
            <a:off x="1188000" y="2090195"/>
            <a:ext cx="864000" cy="0"/>
          </a:xfrm>
          <a:prstGeom prst="line">
            <a:avLst/>
          </a:prstGeom>
          <a:ln w="222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7" name="直線コネクタ 56">
            <a:extLst>
              <a:ext uri="{FF2B5EF4-FFF2-40B4-BE49-F238E27FC236}">
                <a16:creationId xmlns:a16="http://schemas.microsoft.com/office/drawing/2014/main" id="{8AE91C03-771F-4A4D-908D-28B902DB4DAE}"/>
              </a:ext>
            </a:extLst>
          </p:cNvPr>
          <p:cNvCxnSpPr>
            <a:cxnSpLocks/>
          </p:cNvCxnSpPr>
          <p:nvPr/>
        </p:nvCxnSpPr>
        <p:spPr>
          <a:xfrm>
            <a:off x="1187999" y="3795622"/>
            <a:ext cx="936000" cy="0"/>
          </a:xfrm>
          <a:prstGeom prst="line">
            <a:avLst/>
          </a:prstGeom>
          <a:ln w="22225">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888865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E1EEC-2B1F-6BCB-C34F-C1501A22B046}"/>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80BCB119-8275-A0C2-DE32-A0A864408879}"/>
              </a:ext>
            </a:extLst>
          </p:cNvPr>
          <p:cNvSpPr txBox="1"/>
          <p:nvPr/>
        </p:nvSpPr>
        <p:spPr>
          <a:xfrm>
            <a:off x="4729431" y="3938547"/>
            <a:ext cx="2733138" cy="461665"/>
          </a:xfrm>
          <a:prstGeom prst="rect">
            <a:avLst/>
          </a:prstGeom>
          <a:noFill/>
        </p:spPr>
        <p:txBody>
          <a:bodyPr wrap="square" rtlCol="0">
            <a:spAutoFit/>
          </a:bodyPr>
          <a:lstStyle/>
          <a:p>
            <a:pPr algn="ctr"/>
            <a:r>
              <a:rPr lang="ja-JP" altLang="en-US" sz="2400" b="1" dirty="0">
                <a:solidFill>
                  <a:schemeClr val="bg1"/>
                </a:solidFill>
                <a:latin typeface="ＭＳ ゴシック" panose="020B0609070205080204" pitchFamily="49" charset="-128"/>
                <a:ea typeface="ＭＳ ゴシック" panose="020B0609070205080204" pitchFamily="49" charset="-128"/>
              </a:rPr>
              <a:t>解決策</a:t>
            </a:r>
            <a:endParaRPr lang="en-US" altLang="ja-JP" sz="2400" b="1" dirty="0">
              <a:solidFill>
                <a:schemeClr val="bg1"/>
              </a:solidFill>
              <a:latin typeface="ＭＳ ゴシック" panose="020B0609070205080204" pitchFamily="49" charset="-128"/>
              <a:ea typeface="ＭＳ ゴシック" panose="020B0609070205080204" pitchFamily="49" charset="-128"/>
            </a:endParaRPr>
          </a:p>
        </p:txBody>
      </p:sp>
      <p:sp>
        <p:nvSpPr>
          <p:cNvPr id="7" name="テキスト ボックス 6">
            <a:extLst>
              <a:ext uri="{FF2B5EF4-FFF2-40B4-BE49-F238E27FC236}">
                <a16:creationId xmlns:a16="http://schemas.microsoft.com/office/drawing/2014/main" id="{176956B2-2680-730E-889A-1CC031DB7477}"/>
              </a:ext>
            </a:extLst>
          </p:cNvPr>
          <p:cNvSpPr txBox="1"/>
          <p:nvPr/>
        </p:nvSpPr>
        <p:spPr>
          <a:xfrm>
            <a:off x="732503" y="772533"/>
            <a:ext cx="10548000" cy="5355953"/>
          </a:xfrm>
          <a:prstGeom prst="rect">
            <a:avLst/>
          </a:prstGeom>
          <a:noFill/>
        </p:spPr>
        <p:txBody>
          <a:bodyPr wrap="square" rtlCol="0">
            <a:spAutoFit/>
          </a:bodyPr>
          <a:lstStyle/>
          <a:p>
            <a:r>
              <a:rPr lang="ja-JP" altLang="en-US" sz="2800" b="1" dirty="0">
                <a:solidFill>
                  <a:srgbClr val="FF0000"/>
                </a:solidFill>
                <a:latin typeface="BIZ UDPゴシック" panose="020B0400000000000000" pitchFamily="50" charset="-128"/>
                <a:ea typeface="BIZ UDPゴシック" panose="020B0400000000000000" pitchFamily="50" charset="-128"/>
              </a:rPr>
              <a:t>＜この事件から学べるポイント＞</a:t>
            </a:r>
            <a:endParaRPr lang="en-US" altLang="ja-JP" sz="2800" b="1" dirty="0">
              <a:solidFill>
                <a:srgbClr val="FF0000"/>
              </a:solidFill>
              <a:latin typeface="BIZ UDPゴシック" panose="020B0400000000000000" pitchFamily="50" charset="-128"/>
              <a:ea typeface="BIZ UDPゴシック" panose="020B0400000000000000" pitchFamily="50" charset="-128"/>
            </a:endParaRPr>
          </a:p>
          <a:p>
            <a:pPr algn="just"/>
            <a:endParaRPr lang="en-US" altLang="ja-JP" sz="2400" dirty="0">
              <a:latin typeface="HG丸ｺﾞｼｯｸM-PRO" panose="020F0600000000000000" pitchFamily="50" charset="-128"/>
              <a:ea typeface="HG丸ｺﾞｼｯｸM-PRO" panose="020F0600000000000000" pitchFamily="50" charset="-128"/>
            </a:endParaRPr>
          </a:p>
          <a:p>
            <a:pPr marL="306000" indent="-306000" algn="just">
              <a:lnSpc>
                <a:spcPts val="3200"/>
              </a:lnSpc>
            </a:pPr>
            <a:r>
              <a:rPr lang="ja-JP" altLang="en-US" sz="2400" dirty="0">
                <a:latin typeface="HG丸ｺﾞｼｯｸM-PRO" panose="020F0600000000000000" pitchFamily="50" charset="-128"/>
                <a:ea typeface="HG丸ｺﾞｼｯｸM-PRO" panose="020F0600000000000000" pitchFamily="50" charset="-128"/>
              </a:rPr>
              <a:t>・ＡＩツールは非常に便利ですが、出てきた答えが「常に正しい」とは</a:t>
            </a:r>
            <a:br>
              <a:rPr lang="en-US" altLang="ja-JP" sz="2400" dirty="0">
                <a:latin typeface="HG丸ｺﾞｼｯｸM-PRO" panose="020F0600000000000000" pitchFamily="50" charset="-128"/>
                <a:ea typeface="HG丸ｺﾞｼｯｸM-PRO" panose="020F0600000000000000" pitchFamily="50" charset="-128"/>
              </a:rPr>
            </a:br>
            <a:r>
              <a:rPr lang="ja-JP" altLang="en-US" sz="2400" dirty="0">
                <a:latin typeface="HG丸ｺﾞｼｯｸM-PRO" panose="020F0600000000000000" pitchFamily="50" charset="-128"/>
                <a:ea typeface="HG丸ｺﾞｼｯｸM-PRO" panose="020F0600000000000000" pitchFamily="50" charset="-128"/>
              </a:rPr>
              <a:t>限りません。</a:t>
            </a:r>
            <a:endParaRPr lang="en-US" altLang="ja-JP" sz="2400" dirty="0">
              <a:latin typeface="HG丸ｺﾞｼｯｸM-PRO" panose="020F0600000000000000" pitchFamily="50" charset="-128"/>
              <a:ea typeface="HG丸ｺﾞｼｯｸM-PRO" panose="020F0600000000000000" pitchFamily="50" charset="-128"/>
            </a:endParaRPr>
          </a:p>
          <a:p>
            <a:pPr marL="306000" indent="-306000" algn="just">
              <a:lnSpc>
                <a:spcPts val="3200"/>
              </a:lnSpc>
            </a:pPr>
            <a:endParaRPr lang="en-US" altLang="ja-JP" sz="2400" dirty="0">
              <a:latin typeface="HG丸ｺﾞｼｯｸM-PRO" panose="020F0600000000000000" pitchFamily="50" charset="-128"/>
              <a:ea typeface="HG丸ｺﾞｼｯｸM-PRO" panose="020F0600000000000000" pitchFamily="50" charset="-128"/>
            </a:endParaRPr>
          </a:p>
          <a:p>
            <a:pPr marL="306000" indent="-306000" algn="just">
              <a:lnSpc>
                <a:spcPts val="3200"/>
              </a:lnSpc>
            </a:pPr>
            <a:r>
              <a:rPr lang="ja-JP" altLang="en-US" sz="2400" dirty="0">
                <a:latin typeface="HG丸ｺﾞｼｯｸM-PRO" panose="020F0600000000000000" pitchFamily="50" charset="-128"/>
                <a:ea typeface="HG丸ｺﾞｼｯｸM-PRO" panose="020F0600000000000000" pitchFamily="50" charset="-128"/>
              </a:rPr>
              <a:t>・特に、法律やデータなど、「間違いが大きな問題になる分野」では、</a:t>
            </a:r>
            <a:br>
              <a:rPr lang="en-US" altLang="ja-JP" sz="2400" dirty="0">
                <a:latin typeface="HG丸ｺﾞｼｯｸM-PRO" panose="020F0600000000000000" pitchFamily="50" charset="-128"/>
                <a:ea typeface="HG丸ｺﾞｼｯｸM-PRO" panose="020F0600000000000000" pitchFamily="50" charset="-128"/>
              </a:rPr>
            </a:br>
            <a:r>
              <a:rPr lang="ja-JP" altLang="en-US" sz="2400" dirty="0">
                <a:latin typeface="HG丸ｺﾞｼｯｸM-PRO" panose="020F0600000000000000" pitchFamily="50" charset="-128"/>
                <a:ea typeface="HG丸ｺﾞｼｯｸM-PRO" panose="020F0600000000000000" pitchFamily="50" charset="-128"/>
              </a:rPr>
              <a:t>ＡＩの答えを必ず人間が確認することが必要です。</a:t>
            </a:r>
            <a:endParaRPr lang="en-US" altLang="ja-JP" sz="2400" dirty="0">
              <a:latin typeface="HG丸ｺﾞｼｯｸM-PRO" panose="020F0600000000000000" pitchFamily="50" charset="-128"/>
              <a:ea typeface="HG丸ｺﾞｼｯｸM-PRO" panose="020F0600000000000000" pitchFamily="50" charset="-128"/>
            </a:endParaRPr>
          </a:p>
          <a:p>
            <a:pPr marL="306000" indent="-306000" algn="just">
              <a:lnSpc>
                <a:spcPts val="3200"/>
              </a:lnSpc>
            </a:pPr>
            <a:endParaRPr lang="en-US" altLang="ja-JP" sz="2400" dirty="0">
              <a:latin typeface="HG丸ｺﾞｼｯｸM-PRO" panose="020F0600000000000000" pitchFamily="50" charset="-128"/>
              <a:ea typeface="HG丸ｺﾞｼｯｸM-PRO" panose="020F0600000000000000" pitchFamily="50" charset="-128"/>
            </a:endParaRPr>
          </a:p>
          <a:p>
            <a:pPr marL="306000" indent="-306000" algn="just">
              <a:lnSpc>
                <a:spcPts val="3200"/>
              </a:lnSpc>
            </a:pPr>
            <a:r>
              <a:rPr lang="ja-JP" altLang="en-US" sz="2400" dirty="0">
                <a:latin typeface="HG丸ｺﾞｼｯｸM-PRO" panose="020F0600000000000000" pitchFamily="50" charset="-128"/>
                <a:ea typeface="HG丸ｺﾞｼｯｸM-PRO" panose="020F0600000000000000" pitchFamily="50" charset="-128"/>
              </a:rPr>
              <a:t>・正解不正解にかかわらず、ＡＩの回答をそのまま使うと、ルール違反や</a:t>
            </a:r>
            <a:br>
              <a:rPr lang="en-US" altLang="ja-JP" sz="2400" dirty="0">
                <a:latin typeface="HG丸ｺﾞｼｯｸM-PRO" panose="020F0600000000000000" pitchFamily="50" charset="-128"/>
                <a:ea typeface="HG丸ｺﾞｼｯｸM-PRO" panose="020F0600000000000000" pitchFamily="50" charset="-128"/>
              </a:rPr>
            </a:br>
            <a:r>
              <a:rPr lang="ja-JP" altLang="en-US" sz="2400" dirty="0">
                <a:latin typeface="HG丸ｺﾞｼｯｸM-PRO" panose="020F0600000000000000" pitchFamily="50" charset="-128"/>
                <a:ea typeface="HG丸ｺﾞｼｯｸM-PRO" panose="020F0600000000000000" pitchFamily="50" charset="-128"/>
              </a:rPr>
              <a:t>罰則を受けることもあります。</a:t>
            </a:r>
            <a:endParaRPr lang="en-US" altLang="ja-JP" sz="2400" u="sng" dirty="0">
              <a:latin typeface="HG丸ｺﾞｼｯｸM-PRO" panose="020F0600000000000000" pitchFamily="50" charset="-128"/>
              <a:ea typeface="HG丸ｺﾞｼｯｸM-PRO" panose="020F0600000000000000" pitchFamily="50" charset="-128"/>
            </a:endParaRPr>
          </a:p>
          <a:p>
            <a:pPr marL="306000" indent="-306000" algn="just">
              <a:lnSpc>
                <a:spcPts val="3200"/>
              </a:lnSpc>
            </a:pPr>
            <a:endParaRPr lang="en-US" altLang="ja-JP" sz="2400" dirty="0">
              <a:latin typeface="HG丸ｺﾞｼｯｸM-PRO" panose="020F0600000000000000" pitchFamily="50" charset="-128"/>
              <a:ea typeface="HG丸ｺﾞｼｯｸM-PRO" panose="020F0600000000000000" pitchFamily="50" charset="-128"/>
            </a:endParaRPr>
          </a:p>
          <a:p>
            <a:pPr marL="306000" indent="-306000" algn="just">
              <a:lnSpc>
                <a:spcPts val="3200"/>
              </a:lnSpc>
            </a:pPr>
            <a:r>
              <a:rPr lang="ja-JP" altLang="en-US" sz="2400" dirty="0">
                <a:latin typeface="HG丸ｺﾞｼｯｸM-PRO" panose="020F0600000000000000" pitchFamily="50" charset="-128"/>
                <a:ea typeface="HG丸ｺﾞｼｯｸM-PRO" panose="020F0600000000000000" pitchFamily="50" charset="-128"/>
              </a:rPr>
              <a:t>・ＳＮＳ・広報など様々な場面でＡＩが使われますが、「人の目でチェックする」習慣を身に付けましょう。</a:t>
            </a:r>
            <a:endParaRPr lang="en-US" altLang="ja-JP" sz="2400" dirty="0">
              <a:latin typeface="HG丸ｺﾞｼｯｸM-PRO" panose="020F0600000000000000" pitchFamily="50" charset="-128"/>
              <a:ea typeface="HG丸ｺﾞｼｯｸM-PRO" panose="020F0600000000000000" pitchFamily="50" charset="-128"/>
            </a:endParaRPr>
          </a:p>
        </p:txBody>
      </p:sp>
      <p:grpSp>
        <p:nvGrpSpPr>
          <p:cNvPr id="5" name="グループ化 4">
            <a:extLst>
              <a:ext uri="{FF2B5EF4-FFF2-40B4-BE49-F238E27FC236}">
                <a16:creationId xmlns:a16="http://schemas.microsoft.com/office/drawing/2014/main" id="{C2DB205D-07B9-47FF-8A77-27DFE9FB949B}"/>
              </a:ext>
            </a:extLst>
          </p:cNvPr>
          <p:cNvGrpSpPr/>
          <p:nvPr/>
        </p:nvGrpSpPr>
        <p:grpSpPr>
          <a:xfrm>
            <a:off x="-1" y="0"/>
            <a:ext cx="12192001" cy="6858000"/>
            <a:chOff x="0" y="0"/>
            <a:chExt cx="12192001" cy="6858000"/>
          </a:xfrm>
        </p:grpSpPr>
        <p:pic>
          <p:nvPicPr>
            <p:cNvPr id="8" name="object 3">
              <a:extLst>
                <a:ext uri="{FF2B5EF4-FFF2-40B4-BE49-F238E27FC236}">
                  <a16:creationId xmlns:a16="http://schemas.microsoft.com/office/drawing/2014/main" id="{EA00EDC3-66A8-4182-B96F-54025B7C46F1}"/>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9" name="object 3">
              <a:extLst>
                <a:ext uri="{FF2B5EF4-FFF2-40B4-BE49-F238E27FC236}">
                  <a16:creationId xmlns:a16="http://schemas.microsoft.com/office/drawing/2014/main" id="{6CE340DD-B7EE-4030-A9AC-44363C2BAF20}"/>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Tree>
    <p:extLst>
      <p:ext uri="{BB962C8B-B14F-4D97-AF65-F5344CB8AC3E}">
        <p14:creationId xmlns:p14="http://schemas.microsoft.com/office/powerpoint/2010/main" val="19178864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69C2AD-24DD-5DD9-A644-E0E3FB03DBCA}"/>
            </a:ext>
          </a:extLst>
        </p:cNvPr>
        <p:cNvGrpSpPr/>
        <p:nvPr/>
      </p:nvGrpSpPr>
      <p:grpSpPr>
        <a:xfrm>
          <a:off x="0" y="0"/>
          <a:ext cx="0" cy="0"/>
          <a:chOff x="0" y="0"/>
          <a:chExt cx="0" cy="0"/>
        </a:xfrm>
      </p:grpSpPr>
      <p:graphicFrame>
        <p:nvGraphicFramePr>
          <p:cNvPr id="10" name="表 9">
            <a:extLst>
              <a:ext uri="{FF2B5EF4-FFF2-40B4-BE49-F238E27FC236}">
                <a16:creationId xmlns:a16="http://schemas.microsoft.com/office/drawing/2014/main" id="{6E28FE34-DCAE-521C-D02C-89606CA63F78}"/>
              </a:ext>
            </a:extLst>
          </p:cNvPr>
          <p:cNvGraphicFramePr>
            <a:graphicFrameLocks noGrp="1"/>
          </p:cNvGraphicFramePr>
          <p:nvPr>
            <p:extLst>
              <p:ext uri="{D42A27DB-BD31-4B8C-83A1-F6EECF244321}">
                <p14:modId xmlns:p14="http://schemas.microsoft.com/office/powerpoint/2010/main" val="1517285907"/>
              </p:ext>
            </p:extLst>
          </p:nvPr>
        </p:nvGraphicFramePr>
        <p:xfrm>
          <a:off x="1167789" y="3758213"/>
          <a:ext cx="9360000" cy="2520000"/>
        </p:xfrm>
        <a:graphic>
          <a:graphicData uri="http://schemas.openxmlformats.org/drawingml/2006/table">
            <a:tbl>
              <a:tblPr bandRow="1">
                <a:tableStyleId>{5C22544A-7EE6-4342-B048-85BDC9FD1C3A}</a:tableStyleId>
              </a:tblPr>
              <a:tblGrid>
                <a:gridCol w="1629636">
                  <a:extLst>
                    <a:ext uri="{9D8B030D-6E8A-4147-A177-3AD203B41FA5}">
                      <a16:colId xmlns:a16="http://schemas.microsoft.com/office/drawing/2014/main" val="3892471776"/>
                    </a:ext>
                  </a:extLst>
                </a:gridCol>
                <a:gridCol w="3707698">
                  <a:extLst>
                    <a:ext uri="{9D8B030D-6E8A-4147-A177-3AD203B41FA5}">
                      <a16:colId xmlns:a16="http://schemas.microsoft.com/office/drawing/2014/main" val="4267091857"/>
                    </a:ext>
                  </a:extLst>
                </a:gridCol>
                <a:gridCol w="4022666">
                  <a:extLst>
                    <a:ext uri="{9D8B030D-6E8A-4147-A177-3AD203B41FA5}">
                      <a16:colId xmlns:a16="http://schemas.microsoft.com/office/drawing/2014/main" val="2761975042"/>
                    </a:ext>
                  </a:extLst>
                </a:gridCol>
              </a:tblGrid>
              <a:tr h="630000">
                <a:tc>
                  <a:txBody>
                    <a:bodyPr/>
                    <a:lstStyle/>
                    <a:p>
                      <a:pPr algn="ctr">
                        <a:lnSpc>
                          <a:spcPts val="2400"/>
                        </a:lnSpc>
                      </a:pPr>
                      <a:r>
                        <a:rPr kumimoji="1" lang="ja-JP" altLang="en-US" sz="2400" dirty="0">
                          <a:solidFill>
                            <a:schemeClr val="tx1"/>
                          </a:solidFill>
                          <a:latin typeface="HGPｺﾞｼｯｸE" panose="020B0900000000000000" pitchFamily="50" charset="-128"/>
                          <a:ea typeface="HGPｺﾞｼｯｸE" panose="020B0900000000000000" pitchFamily="50" charset="-128"/>
                        </a:rPr>
                        <a:t>項　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lnSpc>
                          <a:spcPts val="2400"/>
                        </a:lnSpc>
                      </a:pPr>
                      <a:r>
                        <a:rPr kumimoji="1" lang="ja-JP" altLang="en-US" sz="2400" dirty="0">
                          <a:solidFill>
                            <a:schemeClr val="tx1"/>
                          </a:solidFill>
                          <a:latin typeface="HGPｺﾞｼｯｸE" panose="020B0900000000000000" pitchFamily="50" charset="-128"/>
                          <a:ea typeface="HGPｺﾞｼｯｸE" panose="020B0900000000000000" pitchFamily="50" charset="-128"/>
                        </a:rPr>
                        <a:t>ＡＩ（人工知能）</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lnSpc>
                          <a:spcPts val="2400"/>
                        </a:lnSpc>
                      </a:pPr>
                      <a:r>
                        <a:rPr kumimoji="1" lang="ja-JP" altLang="en-US" sz="2400" dirty="0">
                          <a:solidFill>
                            <a:schemeClr val="tx1"/>
                          </a:solidFill>
                          <a:latin typeface="HGPｺﾞｼｯｸE" panose="020B0900000000000000" pitchFamily="50" charset="-128"/>
                          <a:ea typeface="HGPｺﾞｼｯｸE" panose="020B0900000000000000" pitchFamily="50" charset="-128"/>
                        </a:rPr>
                        <a:t>生成ＡＩ</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348402363"/>
                  </a:ext>
                </a:extLst>
              </a:tr>
              <a:tr h="630000">
                <a:tc>
                  <a:txBody>
                    <a:bodyPr/>
                    <a:lstStyle/>
                    <a:p>
                      <a:pPr algn="ctr">
                        <a:lnSpc>
                          <a:spcPts val="2400"/>
                        </a:lnSpc>
                      </a:pPr>
                      <a:r>
                        <a:rPr kumimoji="1" lang="ja-JP" altLang="en-US" sz="2400" dirty="0">
                          <a:solidFill>
                            <a:schemeClr val="tx1"/>
                          </a:solidFill>
                          <a:latin typeface="HGPｺﾞｼｯｸE" panose="020B0900000000000000" pitchFamily="50" charset="-128"/>
                          <a:ea typeface="HGPｺﾞｼｯｸE" panose="020B0900000000000000" pitchFamily="50" charset="-128"/>
                        </a:rPr>
                        <a:t>主な目的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lnSpc>
                          <a:spcPts val="2400"/>
                        </a:lnSpc>
                      </a:pPr>
                      <a:r>
                        <a:rPr kumimoji="1" lang="ja-JP" altLang="en-US" sz="2400" b="1" dirty="0">
                          <a:solidFill>
                            <a:schemeClr val="tx1"/>
                          </a:solidFill>
                          <a:latin typeface="HG丸ｺﾞｼｯｸM-PRO" panose="020F0600000000000000" pitchFamily="50" charset="-128"/>
                          <a:ea typeface="HG丸ｺﾞｼｯｸM-PRO" panose="020F0600000000000000" pitchFamily="50" charset="-128"/>
                        </a:rPr>
                        <a:t>分析・判断</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2400"/>
                        </a:lnSpc>
                      </a:pPr>
                      <a:r>
                        <a:rPr kumimoji="1" lang="ja-JP" altLang="en-US" sz="2400" b="1" dirty="0">
                          <a:solidFill>
                            <a:schemeClr val="tx1"/>
                          </a:solidFill>
                          <a:latin typeface="HG丸ｺﾞｼｯｸM-PRO" panose="020F0600000000000000" pitchFamily="50" charset="-128"/>
                          <a:ea typeface="HG丸ｺﾞｼｯｸM-PRO" panose="020F0600000000000000" pitchFamily="50" charset="-128"/>
                        </a:rPr>
                        <a:t>新しいものを作る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90402999"/>
                  </a:ext>
                </a:extLst>
              </a:tr>
              <a:tr h="630000">
                <a:tc>
                  <a:txBody>
                    <a:bodyPr/>
                    <a:lstStyle/>
                    <a:p>
                      <a:pPr algn="ctr">
                        <a:lnSpc>
                          <a:spcPts val="2400"/>
                        </a:lnSpc>
                      </a:pPr>
                      <a:r>
                        <a:rPr kumimoji="1" lang="ja-JP" altLang="en-US" sz="2400" dirty="0">
                          <a:solidFill>
                            <a:schemeClr val="tx1"/>
                          </a:solidFill>
                          <a:latin typeface="HGPｺﾞｼｯｸE" panose="020B0900000000000000" pitchFamily="50" charset="-128"/>
                          <a:ea typeface="HGPｺﾞｼｯｸE" panose="020B0900000000000000" pitchFamily="50" charset="-128"/>
                        </a:rPr>
                        <a:t>代表例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lnSpc>
                          <a:spcPts val="2400"/>
                        </a:lnSpc>
                      </a:pPr>
                      <a:r>
                        <a:rPr kumimoji="1" lang="ja-JP" altLang="en-US" sz="2400" b="1" dirty="0">
                          <a:solidFill>
                            <a:schemeClr val="tx1"/>
                          </a:solidFill>
                          <a:latin typeface="HG丸ｺﾞｼｯｸM-PRO" panose="020F0600000000000000" pitchFamily="50" charset="-128"/>
                          <a:ea typeface="HG丸ｺﾞｼｯｸM-PRO" panose="020F0600000000000000" pitchFamily="50" charset="-128"/>
                        </a:rPr>
                        <a:t>画像認識、音声認識</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2400"/>
                        </a:lnSpc>
                      </a:pPr>
                      <a:r>
                        <a:rPr kumimoji="1" lang="en-US" altLang="ja-JP" sz="2400" b="1" dirty="0">
                          <a:solidFill>
                            <a:schemeClr val="tx1"/>
                          </a:solidFill>
                          <a:latin typeface="HG丸ｺﾞｼｯｸM-PRO" panose="020F0600000000000000" pitchFamily="50" charset="-128"/>
                          <a:ea typeface="HG丸ｺﾞｼｯｸM-PRO" panose="020F0600000000000000" pitchFamily="50" charset="-128"/>
                        </a:rPr>
                        <a:t>ChatGPT</a:t>
                      </a:r>
                      <a:r>
                        <a:rPr kumimoji="1" lang="ja-JP" altLang="en-US" sz="2400" b="1" dirty="0">
                          <a:solidFill>
                            <a:schemeClr val="tx1"/>
                          </a:solidFill>
                          <a:latin typeface="HG丸ｺﾞｼｯｸM-PRO" panose="020F0600000000000000" pitchFamily="50" charset="-128"/>
                          <a:ea typeface="HG丸ｺﾞｼｯｸM-PRO" panose="020F0600000000000000" pitchFamily="50" charset="-128"/>
                        </a:rPr>
                        <a:t>、画像生成ＡＩ</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0816911"/>
                  </a:ext>
                </a:extLst>
              </a:tr>
              <a:tr h="630000">
                <a:tc>
                  <a:txBody>
                    <a:bodyPr/>
                    <a:lstStyle/>
                    <a:p>
                      <a:pPr algn="ctr">
                        <a:lnSpc>
                          <a:spcPts val="2400"/>
                        </a:lnSpc>
                      </a:pPr>
                      <a:r>
                        <a:rPr kumimoji="1" lang="ja-JP" altLang="en-US" sz="2400" dirty="0">
                          <a:solidFill>
                            <a:schemeClr val="tx1"/>
                          </a:solidFill>
                          <a:latin typeface="HGPｺﾞｼｯｸE" panose="020B0900000000000000" pitchFamily="50" charset="-128"/>
                          <a:ea typeface="HGPｺﾞｼｯｸE" panose="020B0900000000000000" pitchFamily="50" charset="-128"/>
                        </a:rPr>
                        <a:t>出　力</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lnSpc>
                          <a:spcPts val="2400"/>
                        </a:lnSpc>
                      </a:pPr>
                      <a:r>
                        <a:rPr kumimoji="1" lang="ja-JP" altLang="en-US" sz="2400" b="1" dirty="0">
                          <a:solidFill>
                            <a:schemeClr val="tx1"/>
                          </a:solidFill>
                          <a:latin typeface="HG丸ｺﾞｼｯｸM-PRO" panose="020F0600000000000000" pitchFamily="50" charset="-128"/>
                          <a:ea typeface="HG丸ｺﾞｼｯｸM-PRO" panose="020F0600000000000000" pitchFamily="50" charset="-128"/>
                        </a:rPr>
                        <a:t>天気予測や画像分類など</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2400"/>
                        </a:lnSpc>
                      </a:pPr>
                      <a:r>
                        <a:rPr kumimoji="1" lang="ja-JP" altLang="en-US" sz="2400" b="1" dirty="0">
                          <a:solidFill>
                            <a:schemeClr val="tx1"/>
                          </a:solidFill>
                          <a:latin typeface="HG丸ｺﾞｼｯｸM-PRO" panose="020F0600000000000000" pitchFamily="50" charset="-128"/>
                          <a:ea typeface="HG丸ｺﾞｼｯｸM-PRO" panose="020F0600000000000000" pitchFamily="50" charset="-128"/>
                        </a:rPr>
                        <a:t>新しい文章や画像など</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18819434"/>
                  </a:ext>
                </a:extLst>
              </a:tr>
            </a:tbl>
          </a:graphicData>
        </a:graphic>
      </p:graphicFrame>
      <p:grpSp>
        <p:nvGrpSpPr>
          <p:cNvPr id="7" name="グループ化 6">
            <a:extLst>
              <a:ext uri="{FF2B5EF4-FFF2-40B4-BE49-F238E27FC236}">
                <a16:creationId xmlns:a16="http://schemas.microsoft.com/office/drawing/2014/main" id="{233FECC1-5FCC-4A58-841C-1D393E44FADC}"/>
              </a:ext>
            </a:extLst>
          </p:cNvPr>
          <p:cNvGrpSpPr/>
          <p:nvPr/>
        </p:nvGrpSpPr>
        <p:grpSpPr>
          <a:xfrm>
            <a:off x="0" y="-47041"/>
            <a:ext cx="12192001" cy="6905041"/>
            <a:chOff x="0" y="-47041"/>
            <a:chExt cx="12192001" cy="6905041"/>
          </a:xfrm>
        </p:grpSpPr>
        <p:pic>
          <p:nvPicPr>
            <p:cNvPr id="8" name="object 3">
              <a:extLst>
                <a:ext uri="{FF2B5EF4-FFF2-40B4-BE49-F238E27FC236}">
                  <a16:creationId xmlns:a16="http://schemas.microsoft.com/office/drawing/2014/main" id="{045C5551-8535-476F-95FE-06DA0FDD1409}"/>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9" name="正方形/長方形 8">
              <a:extLst>
                <a:ext uri="{FF2B5EF4-FFF2-40B4-BE49-F238E27FC236}">
                  <a16:creationId xmlns:a16="http://schemas.microsoft.com/office/drawing/2014/main" id="{03EC39D6-5476-4E27-A89E-90CD617812AA}"/>
                </a:ext>
              </a:extLst>
            </p:cNvPr>
            <p:cNvSpPr/>
            <p:nvPr/>
          </p:nvSpPr>
          <p:spPr>
            <a:xfrm>
              <a:off x="934762" y="-36683"/>
              <a:ext cx="8323394"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「ＡＩ」と「生成ＡＩ」</a:t>
              </a:r>
            </a:p>
          </p:txBody>
        </p:sp>
        <p:pic>
          <p:nvPicPr>
            <p:cNvPr id="11" name="object 3">
              <a:extLst>
                <a:ext uri="{FF2B5EF4-FFF2-40B4-BE49-F238E27FC236}">
                  <a16:creationId xmlns:a16="http://schemas.microsoft.com/office/drawing/2014/main" id="{9B3E82FA-3E3F-4D23-81B5-D5A5B4673EF0}"/>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2" name="object 6">
              <a:extLst>
                <a:ext uri="{FF2B5EF4-FFF2-40B4-BE49-F238E27FC236}">
                  <a16:creationId xmlns:a16="http://schemas.microsoft.com/office/drawing/2014/main" id="{0B7072D9-64CD-4D2C-BF9B-9A6E2814F5C1}"/>
                </a:ext>
              </a:extLst>
            </p:cNvPr>
            <p:cNvGrpSpPr/>
            <p:nvPr/>
          </p:nvGrpSpPr>
          <p:grpSpPr>
            <a:xfrm>
              <a:off x="131445" y="203359"/>
              <a:ext cx="11929110" cy="657225"/>
              <a:chOff x="186258" y="210936"/>
              <a:chExt cx="11929110" cy="657225"/>
            </a:xfrm>
          </p:grpSpPr>
          <p:sp>
            <p:nvSpPr>
              <p:cNvPr id="13" name="object 7">
                <a:extLst>
                  <a:ext uri="{FF2B5EF4-FFF2-40B4-BE49-F238E27FC236}">
                    <a16:creationId xmlns:a16="http://schemas.microsoft.com/office/drawing/2014/main" id="{725FAA29-58E0-4FD4-80D5-33A3FEA32004}"/>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4" name="object 8">
                <a:extLst>
                  <a:ext uri="{FF2B5EF4-FFF2-40B4-BE49-F238E27FC236}">
                    <a16:creationId xmlns:a16="http://schemas.microsoft.com/office/drawing/2014/main" id="{2110987C-517B-48C2-986E-C3AF111E1F3C}"/>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5" name="object 9">
                <a:extLst>
                  <a:ext uri="{FF2B5EF4-FFF2-40B4-BE49-F238E27FC236}">
                    <a16:creationId xmlns:a16="http://schemas.microsoft.com/office/drawing/2014/main" id="{39907331-395E-4EEC-9BD1-D61CAD781870}"/>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6" name="object 10">
                <a:extLst>
                  <a:ext uri="{FF2B5EF4-FFF2-40B4-BE49-F238E27FC236}">
                    <a16:creationId xmlns:a16="http://schemas.microsoft.com/office/drawing/2014/main" id="{173CD459-DEB1-44FC-AB58-299C6C5447BC}"/>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7" name="object 11">
                <a:extLst>
                  <a:ext uri="{FF2B5EF4-FFF2-40B4-BE49-F238E27FC236}">
                    <a16:creationId xmlns:a16="http://schemas.microsoft.com/office/drawing/2014/main" id="{0A9591FF-813E-42BB-9F99-C68DB6E07B9C}"/>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8" name="object 12">
                <a:extLst>
                  <a:ext uri="{FF2B5EF4-FFF2-40B4-BE49-F238E27FC236}">
                    <a16:creationId xmlns:a16="http://schemas.microsoft.com/office/drawing/2014/main" id="{EAE1FF06-77E4-4807-A0AD-2A6172AC6134}"/>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9" name="object 13">
                <a:extLst>
                  <a:ext uri="{FF2B5EF4-FFF2-40B4-BE49-F238E27FC236}">
                    <a16:creationId xmlns:a16="http://schemas.microsoft.com/office/drawing/2014/main" id="{7F285B26-A400-4C62-99EC-AB882D4D0C90}"/>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0" name="object 14">
                <a:extLst>
                  <a:ext uri="{FF2B5EF4-FFF2-40B4-BE49-F238E27FC236}">
                    <a16:creationId xmlns:a16="http://schemas.microsoft.com/office/drawing/2014/main" id="{09CB0FA0-818A-4C9C-9758-EE92D1FA18E5}"/>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1" name="object 15">
                <a:extLst>
                  <a:ext uri="{FF2B5EF4-FFF2-40B4-BE49-F238E27FC236}">
                    <a16:creationId xmlns:a16="http://schemas.microsoft.com/office/drawing/2014/main" id="{36E9D8BF-3E69-4485-B14A-220EDDCA115B}"/>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2" name="object 16">
                <a:extLst>
                  <a:ext uri="{FF2B5EF4-FFF2-40B4-BE49-F238E27FC236}">
                    <a16:creationId xmlns:a16="http://schemas.microsoft.com/office/drawing/2014/main" id="{65E9394A-5B89-49E1-9C83-D9D2652F2DCA}"/>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3" name="object 17">
                <a:extLst>
                  <a:ext uri="{FF2B5EF4-FFF2-40B4-BE49-F238E27FC236}">
                    <a16:creationId xmlns:a16="http://schemas.microsoft.com/office/drawing/2014/main" id="{B19AFBC9-6E23-439F-8191-1D22ED82BDEF}"/>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4" name="object 18">
                <a:extLst>
                  <a:ext uri="{FF2B5EF4-FFF2-40B4-BE49-F238E27FC236}">
                    <a16:creationId xmlns:a16="http://schemas.microsoft.com/office/drawing/2014/main" id="{2C3606B1-90D5-4FF4-9D7E-CDC00B3FD7F7}"/>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5" name="object 19">
                <a:extLst>
                  <a:ext uri="{FF2B5EF4-FFF2-40B4-BE49-F238E27FC236}">
                    <a16:creationId xmlns:a16="http://schemas.microsoft.com/office/drawing/2014/main" id="{E50F5A32-B840-48BD-B3AD-66D6441AD53D}"/>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6" name="object 20">
                <a:extLst>
                  <a:ext uri="{FF2B5EF4-FFF2-40B4-BE49-F238E27FC236}">
                    <a16:creationId xmlns:a16="http://schemas.microsoft.com/office/drawing/2014/main" id="{A1B3CA8E-4CBE-4BC3-8FFD-0E566F68DAC5}"/>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7" name="object 21">
                <a:extLst>
                  <a:ext uri="{FF2B5EF4-FFF2-40B4-BE49-F238E27FC236}">
                    <a16:creationId xmlns:a16="http://schemas.microsoft.com/office/drawing/2014/main" id="{906BC34F-E918-4123-997A-2AACCFA3D10D}"/>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8" name="object 22">
                <a:extLst>
                  <a:ext uri="{FF2B5EF4-FFF2-40B4-BE49-F238E27FC236}">
                    <a16:creationId xmlns:a16="http://schemas.microsoft.com/office/drawing/2014/main" id="{C7B1753C-E106-475C-9A86-FEA8518FE042}"/>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9" name="object 23">
                <a:extLst>
                  <a:ext uri="{FF2B5EF4-FFF2-40B4-BE49-F238E27FC236}">
                    <a16:creationId xmlns:a16="http://schemas.microsoft.com/office/drawing/2014/main" id="{564C03D3-FB65-4B88-B2D9-D059348480C1}"/>
                  </a:ext>
                </a:extLst>
              </p:cNvPr>
              <p:cNvPicPr/>
              <p:nvPr/>
            </p:nvPicPr>
            <p:blipFill>
              <a:blip r:embed="rId4" cstate="print"/>
              <a:stretch>
                <a:fillRect/>
              </a:stretch>
            </p:blipFill>
            <p:spPr>
              <a:xfrm>
                <a:off x="12026795" y="575918"/>
                <a:ext cx="88216" cy="97080"/>
              </a:xfrm>
              <a:prstGeom prst="rect">
                <a:avLst/>
              </a:prstGeom>
            </p:spPr>
          </p:pic>
          <p:sp>
            <p:nvSpPr>
              <p:cNvPr id="30" name="object 24">
                <a:extLst>
                  <a:ext uri="{FF2B5EF4-FFF2-40B4-BE49-F238E27FC236}">
                    <a16:creationId xmlns:a16="http://schemas.microsoft.com/office/drawing/2014/main" id="{CDDA17D7-3262-4CAA-BF3C-4603ABC6ED2B}"/>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1" name="object 25">
                <a:extLst>
                  <a:ext uri="{FF2B5EF4-FFF2-40B4-BE49-F238E27FC236}">
                    <a16:creationId xmlns:a16="http://schemas.microsoft.com/office/drawing/2014/main" id="{B6AC58BC-7A59-4D37-8FDF-DE6A1148EE6E}"/>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2" name="object 26">
                <a:extLst>
                  <a:ext uri="{FF2B5EF4-FFF2-40B4-BE49-F238E27FC236}">
                    <a16:creationId xmlns:a16="http://schemas.microsoft.com/office/drawing/2014/main" id="{687BD574-A3A7-4240-9B44-5E64D2AEFC45}"/>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3" name="object 27">
                <a:extLst>
                  <a:ext uri="{FF2B5EF4-FFF2-40B4-BE49-F238E27FC236}">
                    <a16:creationId xmlns:a16="http://schemas.microsoft.com/office/drawing/2014/main" id="{12FE6E88-C681-4BEB-84B5-87FF609D0C09}"/>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4" name="object 28">
                <a:extLst>
                  <a:ext uri="{FF2B5EF4-FFF2-40B4-BE49-F238E27FC236}">
                    <a16:creationId xmlns:a16="http://schemas.microsoft.com/office/drawing/2014/main" id="{794BC62A-F458-46CB-8B78-E2BC60ADD121}"/>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5" name="object 29">
                <a:extLst>
                  <a:ext uri="{FF2B5EF4-FFF2-40B4-BE49-F238E27FC236}">
                    <a16:creationId xmlns:a16="http://schemas.microsoft.com/office/drawing/2014/main" id="{02CFB1C8-E66B-4EDB-8CA4-54E5317826DF}"/>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6" name="object 30">
                <a:extLst>
                  <a:ext uri="{FF2B5EF4-FFF2-40B4-BE49-F238E27FC236}">
                    <a16:creationId xmlns:a16="http://schemas.microsoft.com/office/drawing/2014/main" id="{6862D983-11D2-4B9A-97A2-C7F455EDC5DC}"/>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7" name="object 31">
                <a:extLst>
                  <a:ext uri="{FF2B5EF4-FFF2-40B4-BE49-F238E27FC236}">
                    <a16:creationId xmlns:a16="http://schemas.microsoft.com/office/drawing/2014/main" id="{2DA843A3-3EDA-4766-B301-8CAF3D6C86F4}"/>
                  </a:ext>
                </a:extLst>
              </p:cNvPr>
              <p:cNvPicPr/>
              <p:nvPr/>
            </p:nvPicPr>
            <p:blipFill>
              <a:blip r:embed="rId5" cstate="print"/>
              <a:stretch>
                <a:fillRect/>
              </a:stretch>
            </p:blipFill>
            <p:spPr>
              <a:xfrm>
                <a:off x="10546225" y="211835"/>
                <a:ext cx="139128" cy="139128"/>
              </a:xfrm>
              <a:prstGeom prst="rect">
                <a:avLst/>
              </a:prstGeom>
            </p:spPr>
          </p:pic>
          <p:pic>
            <p:nvPicPr>
              <p:cNvPr id="38" name="object 32">
                <a:extLst>
                  <a:ext uri="{FF2B5EF4-FFF2-40B4-BE49-F238E27FC236}">
                    <a16:creationId xmlns:a16="http://schemas.microsoft.com/office/drawing/2014/main" id="{F66A9122-B192-4A67-B3F2-E8BAE70F5835}"/>
                  </a:ext>
                </a:extLst>
              </p:cNvPr>
              <p:cNvPicPr/>
              <p:nvPr/>
            </p:nvPicPr>
            <p:blipFill>
              <a:blip r:embed="rId6" cstate="print"/>
              <a:stretch>
                <a:fillRect/>
              </a:stretch>
            </p:blipFill>
            <p:spPr>
              <a:xfrm>
                <a:off x="9828669" y="360944"/>
                <a:ext cx="244449" cy="244449"/>
              </a:xfrm>
              <a:prstGeom prst="rect">
                <a:avLst/>
              </a:prstGeom>
            </p:spPr>
          </p:pic>
          <p:sp>
            <p:nvSpPr>
              <p:cNvPr id="39" name="object 33">
                <a:extLst>
                  <a:ext uri="{FF2B5EF4-FFF2-40B4-BE49-F238E27FC236}">
                    <a16:creationId xmlns:a16="http://schemas.microsoft.com/office/drawing/2014/main" id="{FADA41B0-C266-4DDF-B6F9-BAC8EE0FB5DC}"/>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0" name="object 34">
                <a:extLst>
                  <a:ext uri="{FF2B5EF4-FFF2-40B4-BE49-F238E27FC236}">
                    <a16:creationId xmlns:a16="http://schemas.microsoft.com/office/drawing/2014/main" id="{0A24D759-E80F-420F-BC32-129BFF4E1C08}"/>
                  </a:ext>
                </a:extLst>
              </p:cNvPr>
              <p:cNvPicPr/>
              <p:nvPr/>
            </p:nvPicPr>
            <p:blipFill>
              <a:blip r:embed="rId7" cstate="print"/>
              <a:stretch>
                <a:fillRect/>
              </a:stretch>
            </p:blipFill>
            <p:spPr>
              <a:xfrm>
                <a:off x="9688294" y="622557"/>
                <a:ext cx="160297" cy="160395"/>
              </a:xfrm>
              <a:prstGeom prst="rect">
                <a:avLst/>
              </a:prstGeom>
            </p:spPr>
          </p:pic>
          <p:sp>
            <p:nvSpPr>
              <p:cNvPr id="41" name="object 35">
                <a:extLst>
                  <a:ext uri="{FF2B5EF4-FFF2-40B4-BE49-F238E27FC236}">
                    <a16:creationId xmlns:a16="http://schemas.microsoft.com/office/drawing/2014/main" id="{4F189F88-872E-4742-B280-F4CC52547171}"/>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2" name="object 36">
                <a:extLst>
                  <a:ext uri="{FF2B5EF4-FFF2-40B4-BE49-F238E27FC236}">
                    <a16:creationId xmlns:a16="http://schemas.microsoft.com/office/drawing/2014/main" id="{52D23149-1AFB-448A-9CE4-ED857D5E7B97}"/>
                  </a:ext>
                </a:extLst>
              </p:cNvPr>
              <p:cNvPicPr/>
              <p:nvPr/>
            </p:nvPicPr>
            <p:blipFill>
              <a:blip r:embed="rId8" cstate="print"/>
              <a:stretch>
                <a:fillRect/>
              </a:stretch>
            </p:blipFill>
            <p:spPr>
              <a:xfrm>
                <a:off x="9648025" y="373900"/>
                <a:ext cx="90690" cy="68618"/>
              </a:xfrm>
              <a:prstGeom prst="rect">
                <a:avLst/>
              </a:prstGeom>
            </p:spPr>
          </p:pic>
          <p:sp>
            <p:nvSpPr>
              <p:cNvPr id="43" name="object 37">
                <a:extLst>
                  <a:ext uri="{FF2B5EF4-FFF2-40B4-BE49-F238E27FC236}">
                    <a16:creationId xmlns:a16="http://schemas.microsoft.com/office/drawing/2014/main" id="{90883AC3-BA78-4707-94C1-B8E8329E5A67}"/>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4" name="object 38">
                <a:extLst>
                  <a:ext uri="{FF2B5EF4-FFF2-40B4-BE49-F238E27FC236}">
                    <a16:creationId xmlns:a16="http://schemas.microsoft.com/office/drawing/2014/main" id="{D51116DE-B5F4-47B6-9F24-7551093B3EA6}"/>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5" name="object 39">
                <a:extLst>
                  <a:ext uri="{FF2B5EF4-FFF2-40B4-BE49-F238E27FC236}">
                    <a16:creationId xmlns:a16="http://schemas.microsoft.com/office/drawing/2014/main" id="{FEEBFF6C-C761-4A70-90F6-0DEFBE45D37A}"/>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6" name="object 40">
                <a:extLst>
                  <a:ext uri="{FF2B5EF4-FFF2-40B4-BE49-F238E27FC236}">
                    <a16:creationId xmlns:a16="http://schemas.microsoft.com/office/drawing/2014/main" id="{FFEB6E70-18DB-4AD5-BB91-55CC789453BC}"/>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7" name="object 41">
                <a:extLst>
                  <a:ext uri="{FF2B5EF4-FFF2-40B4-BE49-F238E27FC236}">
                    <a16:creationId xmlns:a16="http://schemas.microsoft.com/office/drawing/2014/main" id="{759D80DD-D44B-482F-959F-819628C0AA43}"/>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8" name="object 42">
                <a:extLst>
                  <a:ext uri="{FF2B5EF4-FFF2-40B4-BE49-F238E27FC236}">
                    <a16:creationId xmlns:a16="http://schemas.microsoft.com/office/drawing/2014/main" id="{1ED7A73F-5294-4DDC-859E-4A9DC4848E92}"/>
                  </a:ext>
                </a:extLst>
              </p:cNvPr>
              <p:cNvPicPr/>
              <p:nvPr/>
            </p:nvPicPr>
            <p:blipFill>
              <a:blip r:embed="rId9" cstate="print"/>
              <a:stretch>
                <a:fillRect/>
              </a:stretch>
            </p:blipFill>
            <p:spPr>
              <a:xfrm>
                <a:off x="10771367" y="253872"/>
                <a:ext cx="383006" cy="322630"/>
              </a:xfrm>
              <a:prstGeom prst="rect">
                <a:avLst/>
              </a:prstGeom>
            </p:spPr>
          </p:pic>
          <p:sp>
            <p:nvSpPr>
              <p:cNvPr id="49" name="object 43">
                <a:extLst>
                  <a:ext uri="{FF2B5EF4-FFF2-40B4-BE49-F238E27FC236}">
                    <a16:creationId xmlns:a16="http://schemas.microsoft.com/office/drawing/2014/main" id="{84AA8C7E-9FB5-4CBD-885B-9765B689306F}"/>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0" name="object 44">
                <a:extLst>
                  <a:ext uri="{FF2B5EF4-FFF2-40B4-BE49-F238E27FC236}">
                    <a16:creationId xmlns:a16="http://schemas.microsoft.com/office/drawing/2014/main" id="{126323D8-F68F-4FE8-B78A-5004C6B798E5}"/>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1" name="object 45">
                <a:extLst>
                  <a:ext uri="{FF2B5EF4-FFF2-40B4-BE49-F238E27FC236}">
                    <a16:creationId xmlns:a16="http://schemas.microsoft.com/office/drawing/2014/main" id="{E7188961-512E-4551-BC90-86A2319F7038}"/>
                  </a:ext>
                </a:extLst>
              </p:cNvPr>
              <p:cNvPicPr/>
              <p:nvPr/>
            </p:nvPicPr>
            <p:blipFill>
              <a:blip r:embed="rId10" cstate="print"/>
              <a:stretch>
                <a:fillRect/>
              </a:stretch>
            </p:blipFill>
            <p:spPr>
              <a:xfrm>
                <a:off x="10925962" y="472221"/>
                <a:ext cx="103212" cy="119964"/>
              </a:xfrm>
              <a:prstGeom prst="rect">
                <a:avLst/>
              </a:prstGeom>
            </p:spPr>
          </p:pic>
          <p:sp>
            <p:nvSpPr>
              <p:cNvPr id="52" name="object 46">
                <a:extLst>
                  <a:ext uri="{FF2B5EF4-FFF2-40B4-BE49-F238E27FC236}">
                    <a16:creationId xmlns:a16="http://schemas.microsoft.com/office/drawing/2014/main" id="{DE78A61C-72A0-48E4-87A8-D5E36A94F480}"/>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3" name="object 47">
                <a:extLst>
                  <a:ext uri="{FF2B5EF4-FFF2-40B4-BE49-F238E27FC236}">
                    <a16:creationId xmlns:a16="http://schemas.microsoft.com/office/drawing/2014/main" id="{D0FDB4B0-1FD9-4F1C-A9F2-105799728FAD}"/>
                  </a:ext>
                </a:extLst>
              </p:cNvPr>
              <p:cNvPicPr/>
              <p:nvPr/>
            </p:nvPicPr>
            <p:blipFill>
              <a:blip r:embed="rId11" cstate="print"/>
              <a:stretch>
                <a:fillRect/>
              </a:stretch>
            </p:blipFill>
            <p:spPr>
              <a:xfrm>
                <a:off x="194951" y="260619"/>
                <a:ext cx="582104" cy="494753"/>
              </a:xfrm>
              <a:prstGeom prst="rect">
                <a:avLst/>
              </a:prstGeom>
            </p:spPr>
          </p:pic>
          <p:pic>
            <p:nvPicPr>
              <p:cNvPr id="54" name="object 48">
                <a:extLst>
                  <a:ext uri="{FF2B5EF4-FFF2-40B4-BE49-F238E27FC236}">
                    <a16:creationId xmlns:a16="http://schemas.microsoft.com/office/drawing/2014/main" id="{C5D0101C-A08C-4A69-87F4-E39918C84233}"/>
                  </a:ext>
                </a:extLst>
              </p:cNvPr>
              <p:cNvPicPr/>
              <p:nvPr/>
            </p:nvPicPr>
            <p:blipFill>
              <a:blip r:embed="rId12" cstate="print"/>
              <a:stretch>
                <a:fillRect/>
              </a:stretch>
            </p:blipFill>
            <p:spPr>
              <a:xfrm>
                <a:off x="186258" y="251942"/>
                <a:ext cx="599490" cy="512114"/>
              </a:xfrm>
              <a:prstGeom prst="rect">
                <a:avLst/>
              </a:prstGeom>
            </p:spPr>
          </p:pic>
        </p:grpSp>
      </p:grpSp>
      <p:grpSp>
        <p:nvGrpSpPr>
          <p:cNvPr id="67" name="グループ化 66">
            <a:extLst>
              <a:ext uri="{FF2B5EF4-FFF2-40B4-BE49-F238E27FC236}">
                <a16:creationId xmlns:a16="http://schemas.microsoft.com/office/drawing/2014/main" id="{3D00BF2F-4176-42DE-BB8B-C61BF073575C}"/>
              </a:ext>
            </a:extLst>
          </p:cNvPr>
          <p:cNvGrpSpPr/>
          <p:nvPr/>
        </p:nvGrpSpPr>
        <p:grpSpPr>
          <a:xfrm>
            <a:off x="819372" y="1259331"/>
            <a:ext cx="10553255" cy="1072088"/>
            <a:chOff x="819372" y="1259331"/>
            <a:chExt cx="10553255" cy="1072088"/>
          </a:xfrm>
        </p:grpSpPr>
        <p:sp>
          <p:nvSpPr>
            <p:cNvPr id="68" name="テキスト ボックス 67">
              <a:extLst>
                <a:ext uri="{FF2B5EF4-FFF2-40B4-BE49-F238E27FC236}">
                  <a16:creationId xmlns:a16="http://schemas.microsoft.com/office/drawing/2014/main" id="{D10A4746-2BEB-438E-B85E-81A41572E175}"/>
                </a:ext>
              </a:extLst>
            </p:cNvPr>
            <p:cNvSpPr txBox="1"/>
            <p:nvPr/>
          </p:nvSpPr>
          <p:spPr>
            <a:xfrm>
              <a:off x="819372" y="1259331"/>
              <a:ext cx="10553255" cy="1072088"/>
            </a:xfrm>
            <a:prstGeom prst="rect">
              <a:avLst/>
            </a:prstGeom>
            <a:noFill/>
          </p:spPr>
          <p:txBody>
            <a:bodyPr wrap="square" rtlCol="0">
              <a:spAutoFit/>
            </a:bodyPr>
            <a:lstStyle/>
            <a:p>
              <a:pPr>
                <a:spcAft>
                  <a:spcPts val="14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ＡＩとは</a:t>
              </a:r>
            </a:p>
            <a:p>
              <a:pPr marL="309600">
                <a:lnSpc>
                  <a:spcPts val="3400"/>
                </a:lnSpc>
              </a:pPr>
              <a:r>
                <a:rPr lang="ja-JP" altLang="en-US" sz="2400" dirty="0">
                  <a:latin typeface="HG丸ｺﾞｼｯｸM-PRO" panose="020F0600000000000000" pitchFamily="50" charset="-128"/>
                  <a:ea typeface="HG丸ｺﾞｼｯｸM-PRO" panose="020F0600000000000000" pitchFamily="50" charset="-128"/>
                </a:rPr>
                <a:t>人間の知的な動きをコンピュータで再現する技術の総称です。</a:t>
              </a:r>
              <a:endParaRPr lang="en-US" altLang="ja-JP" sz="2400" dirty="0">
                <a:latin typeface="HG丸ｺﾞｼｯｸM-PRO" panose="020F0600000000000000" pitchFamily="50" charset="-128"/>
                <a:ea typeface="HG丸ｺﾞｼｯｸM-PRO" panose="020F0600000000000000" pitchFamily="50" charset="-128"/>
              </a:endParaRPr>
            </a:p>
          </p:txBody>
        </p:sp>
        <p:cxnSp>
          <p:nvCxnSpPr>
            <p:cNvPr id="69" name="直線コネクタ 68">
              <a:extLst>
                <a:ext uri="{FF2B5EF4-FFF2-40B4-BE49-F238E27FC236}">
                  <a16:creationId xmlns:a16="http://schemas.microsoft.com/office/drawing/2014/main" id="{ADBD2936-2ECD-4A81-A124-86C6D469BE14}"/>
                </a:ext>
              </a:extLst>
            </p:cNvPr>
            <p:cNvCxnSpPr>
              <a:cxnSpLocks/>
            </p:cNvCxnSpPr>
            <p:nvPr/>
          </p:nvCxnSpPr>
          <p:spPr>
            <a:xfrm>
              <a:off x="923109" y="1760076"/>
              <a:ext cx="1134291"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70" name="グループ化 69">
            <a:extLst>
              <a:ext uri="{FF2B5EF4-FFF2-40B4-BE49-F238E27FC236}">
                <a16:creationId xmlns:a16="http://schemas.microsoft.com/office/drawing/2014/main" id="{5D3586A9-9999-4F81-80E1-38FF479C9BE9}"/>
              </a:ext>
            </a:extLst>
          </p:cNvPr>
          <p:cNvGrpSpPr/>
          <p:nvPr/>
        </p:nvGrpSpPr>
        <p:grpSpPr>
          <a:xfrm>
            <a:off x="819372" y="2508772"/>
            <a:ext cx="10553255" cy="1072088"/>
            <a:chOff x="819372" y="1259331"/>
            <a:chExt cx="10553255" cy="1072088"/>
          </a:xfrm>
        </p:grpSpPr>
        <p:sp>
          <p:nvSpPr>
            <p:cNvPr id="71" name="テキスト ボックス 70">
              <a:extLst>
                <a:ext uri="{FF2B5EF4-FFF2-40B4-BE49-F238E27FC236}">
                  <a16:creationId xmlns:a16="http://schemas.microsoft.com/office/drawing/2014/main" id="{C2DA4605-5BBF-4362-AE71-75DE1B86FA92}"/>
                </a:ext>
              </a:extLst>
            </p:cNvPr>
            <p:cNvSpPr txBox="1"/>
            <p:nvPr/>
          </p:nvSpPr>
          <p:spPr>
            <a:xfrm>
              <a:off x="819372" y="1259331"/>
              <a:ext cx="10553255" cy="1072088"/>
            </a:xfrm>
            <a:prstGeom prst="rect">
              <a:avLst/>
            </a:prstGeom>
            <a:noFill/>
          </p:spPr>
          <p:txBody>
            <a:bodyPr wrap="square" rtlCol="0">
              <a:spAutoFit/>
            </a:bodyPr>
            <a:lstStyle/>
            <a:p>
              <a:pPr>
                <a:spcAft>
                  <a:spcPts val="14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生成ＡＩとは　</a:t>
              </a:r>
              <a:endParaRPr lang="en-US" altLang="ja-JP" sz="2800" b="1" dirty="0">
                <a:solidFill>
                  <a:schemeClr val="accent5">
                    <a:lumMod val="60000"/>
                    <a:lumOff val="40000"/>
                  </a:schemeClr>
                </a:solidFill>
                <a:latin typeface="BIZ UDPゴシック" panose="020B0400000000000000" pitchFamily="50" charset="-128"/>
                <a:ea typeface="BIZ UDPゴシック" panose="020B0400000000000000" pitchFamily="50" charset="-128"/>
              </a:endParaRPr>
            </a:p>
            <a:p>
              <a:pPr marL="309600">
                <a:lnSpc>
                  <a:spcPts val="3400"/>
                </a:lnSpc>
              </a:pPr>
              <a:r>
                <a:rPr lang="ja-JP" altLang="en-US" sz="2400" dirty="0">
                  <a:latin typeface="HGMaruGothicMPRO" panose="020F0600000000000000" pitchFamily="34" charset="-128"/>
                  <a:ea typeface="HGMaruGothicMPRO" panose="020F0600000000000000" pitchFamily="34" charset="-128"/>
                </a:rPr>
                <a:t>新しい文書・画像・音声などを作り出すことに特化したＡＩです。</a:t>
              </a:r>
              <a:endParaRPr lang="en-US" altLang="ja-JP" sz="2400" dirty="0">
                <a:latin typeface="HGMaruGothicMPRO" panose="020F0600000000000000" pitchFamily="34" charset="-128"/>
                <a:ea typeface="HGMaruGothicMPRO" panose="020F0600000000000000" pitchFamily="34" charset="-128"/>
              </a:endParaRPr>
            </a:p>
          </p:txBody>
        </p:sp>
        <p:cxnSp>
          <p:nvCxnSpPr>
            <p:cNvPr id="72" name="直線コネクタ 71">
              <a:extLst>
                <a:ext uri="{FF2B5EF4-FFF2-40B4-BE49-F238E27FC236}">
                  <a16:creationId xmlns:a16="http://schemas.microsoft.com/office/drawing/2014/main" id="{B62B887A-D2CF-4CB9-A6C0-5012625DF814}"/>
                </a:ext>
              </a:extLst>
            </p:cNvPr>
            <p:cNvCxnSpPr>
              <a:cxnSpLocks/>
            </p:cNvCxnSpPr>
            <p:nvPr/>
          </p:nvCxnSpPr>
          <p:spPr>
            <a:xfrm>
              <a:off x="923109" y="1760076"/>
              <a:ext cx="1820091"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7375967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F6A9B-DF96-7AA7-C751-7628569AE95A}"/>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BFE1EE3D-67A9-59F2-2E3B-FEE74D655EDD}"/>
              </a:ext>
            </a:extLst>
          </p:cNvPr>
          <p:cNvSpPr txBox="1"/>
          <p:nvPr/>
        </p:nvSpPr>
        <p:spPr>
          <a:xfrm>
            <a:off x="826264" y="1905506"/>
            <a:ext cx="10726992" cy="3385542"/>
          </a:xfrm>
          <a:prstGeom prst="rect">
            <a:avLst/>
          </a:prstGeom>
          <a:noFill/>
        </p:spPr>
        <p:txBody>
          <a:bodyPr wrap="square" rtlCol="0">
            <a:spAutoFit/>
          </a:bodyPr>
          <a:lstStyle/>
          <a:p>
            <a:pPr>
              <a:lnSpc>
                <a:spcPts val="3800"/>
              </a:lnSpc>
            </a:pPr>
            <a:r>
              <a:rPr lang="ja-JP" altLang="en-US" sz="2800" dirty="0">
                <a:latin typeface="HG丸ｺﾞｼｯｸM-PRO" panose="020F0600000000000000" pitchFamily="50" charset="-128"/>
                <a:ea typeface="HG丸ｺﾞｼｯｸM-PRO" panose="020F0600000000000000" pitchFamily="50" charset="-128"/>
              </a:rPr>
              <a:t>１．生成ＡＩの答えは、必ずしも正しいとは限りません。</a:t>
            </a:r>
            <a:endParaRPr lang="en-US" altLang="ja-JP" sz="2800" dirty="0">
              <a:latin typeface="HG丸ｺﾞｼｯｸM-PRO" panose="020F0600000000000000" pitchFamily="50" charset="-128"/>
              <a:ea typeface="HG丸ｺﾞｼｯｸM-PRO" panose="020F0600000000000000" pitchFamily="50" charset="-128"/>
            </a:endParaRPr>
          </a:p>
          <a:p>
            <a:pPr>
              <a:lnSpc>
                <a:spcPts val="3800"/>
              </a:lnSpc>
            </a:pPr>
            <a:endParaRPr lang="en-US" altLang="ja-JP" sz="2800" dirty="0">
              <a:latin typeface="HG丸ｺﾞｼｯｸM-PRO" panose="020F0600000000000000" pitchFamily="50" charset="-128"/>
              <a:ea typeface="HG丸ｺﾞｼｯｸM-PRO" panose="020F0600000000000000" pitchFamily="50" charset="-128"/>
            </a:endParaRPr>
          </a:p>
          <a:p>
            <a:pPr>
              <a:lnSpc>
                <a:spcPts val="3800"/>
              </a:lnSpc>
            </a:pPr>
            <a:r>
              <a:rPr lang="ja-JP" altLang="en-US" sz="2800" dirty="0">
                <a:latin typeface="HG丸ｺﾞｼｯｸM-PRO" panose="020F0600000000000000" pitchFamily="50" charset="-128"/>
                <a:ea typeface="HG丸ｺﾞｼｯｸM-PRO" panose="020F0600000000000000" pitchFamily="50" charset="-128"/>
              </a:rPr>
              <a:t>２．情報を鵜呑みにせず、必ず自分で確認しましょう。</a:t>
            </a:r>
            <a:endParaRPr lang="en-US" altLang="ja-JP" sz="2800" dirty="0">
              <a:latin typeface="HG丸ｺﾞｼｯｸM-PRO" panose="020F0600000000000000" pitchFamily="50" charset="-128"/>
              <a:ea typeface="HG丸ｺﾞｼｯｸM-PRO" panose="020F0600000000000000" pitchFamily="50" charset="-128"/>
            </a:endParaRPr>
          </a:p>
          <a:p>
            <a:pPr>
              <a:lnSpc>
                <a:spcPts val="3800"/>
              </a:lnSpc>
            </a:pPr>
            <a:endParaRPr lang="en-US" altLang="ja-JP" sz="2800" dirty="0">
              <a:latin typeface="HG丸ｺﾞｼｯｸM-PRO" panose="020F0600000000000000" pitchFamily="50" charset="-128"/>
              <a:ea typeface="HG丸ｺﾞｼｯｸM-PRO" panose="020F0600000000000000" pitchFamily="50" charset="-128"/>
            </a:endParaRPr>
          </a:p>
          <a:p>
            <a:pPr marL="720000" indent="-720000">
              <a:lnSpc>
                <a:spcPts val="3800"/>
              </a:lnSpc>
            </a:pPr>
            <a:r>
              <a:rPr lang="ja-JP" altLang="en-US" sz="2800" dirty="0">
                <a:latin typeface="HG丸ｺﾞｼｯｸM-PRO" panose="020F0600000000000000" pitchFamily="50" charset="-128"/>
                <a:ea typeface="HG丸ｺﾞｼｯｸM-PRO" panose="020F0600000000000000" pitchFamily="50" charset="-128"/>
              </a:rPr>
              <a:t>３．正しい情報を選び、ＡＩに使われるのではなく、</a:t>
            </a:r>
            <a:r>
              <a:rPr lang="ja-JP" altLang="en-US" sz="2800" b="1" dirty="0">
                <a:solidFill>
                  <a:srgbClr val="FF0000"/>
                </a:solidFill>
                <a:latin typeface="HG丸ｺﾞｼｯｸM-PRO" panose="020F0600000000000000" pitchFamily="50" charset="-128"/>
                <a:ea typeface="HG丸ｺﾞｼｯｸM-PRO" panose="020F0600000000000000" pitchFamily="50" charset="-128"/>
              </a:rPr>
              <a:t>ＡＩを</a:t>
            </a:r>
            <a:br>
              <a:rPr lang="en-US" altLang="ja-JP" sz="2800" b="1" dirty="0">
                <a:solidFill>
                  <a:srgbClr val="FF0000"/>
                </a:solidFill>
                <a:latin typeface="HG丸ｺﾞｼｯｸM-PRO" panose="020F0600000000000000" pitchFamily="50" charset="-128"/>
                <a:ea typeface="HG丸ｺﾞｼｯｸM-PRO" panose="020F0600000000000000" pitchFamily="50" charset="-128"/>
              </a:rPr>
            </a:br>
            <a:r>
              <a:rPr lang="ja-JP" altLang="en-US" sz="2800" b="1" dirty="0">
                <a:solidFill>
                  <a:srgbClr val="FF0000"/>
                </a:solidFill>
                <a:latin typeface="HG丸ｺﾞｼｯｸM-PRO" panose="020F0600000000000000" pitchFamily="50" charset="-128"/>
                <a:ea typeface="HG丸ｺﾞｼｯｸM-PRO" panose="020F0600000000000000" pitchFamily="50" charset="-128"/>
              </a:rPr>
              <a:t>主体的に使いこなす力</a:t>
            </a:r>
            <a:r>
              <a:rPr lang="ja-JP" altLang="en-US" sz="2800" dirty="0">
                <a:latin typeface="HG丸ｺﾞｼｯｸM-PRO" panose="020F0600000000000000" pitchFamily="50" charset="-128"/>
                <a:ea typeface="HG丸ｺﾞｼｯｸM-PRO" panose="020F0600000000000000" pitchFamily="50" charset="-128"/>
              </a:rPr>
              <a:t>を身に付けましょう。</a:t>
            </a:r>
          </a:p>
          <a:p>
            <a:endParaRPr lang="en-US" altLang="ja-JP" sz="2400" dirty="0">
              <a:latin typeface="ＭＳ ゴシック" panose="020B0609070205080204" pitchFamily="49" charset="-128"/>
              <a:ea typeface="ＭＳ ゴシック" panose="020B0609070205080204" pitchFamily="49" charset="-128"/>
            </a:endParaRPr>
          </a:p>
        </p:txBody>
      </p:sp>
      <p:grpSp>
        <p:nvGrpSpPr>
          <p:cNvPr id="7" name="グループ化 6">
            <a:extLst>
              <a:ext uri="{FF2B5EF4-FFF2-40B4-BE49-F238E27FC236}">
                <a16:creationId xmlns:a16="http://schemas.microsoft.com/office/drawing/2014/main" id="{6B9EA1E1-8742-4F42-BAB6-24381F54C085}"/>
              </a:ext>
            </a:extLst>
          </p:cNvPr>
          <p:cNvGrpSpPr/>
          <p:nvPr/>
        </p:nvGrpSpPr>
        <p:grpSpPr>
          <a:xfrm>
            <a:off x="0" y="-47041"/>
            <a:ext cx="12192001" cy="6905041"/>
            <a:chOff x="0" y="-47041"/>
            <a:chExt cx="12192001" cy="6905041"/>
          </a:xfrm>
        </p:grpSpPr>
        <p:pic>
          <p:nvPicPr>
            <p:cNvPr id="8" name="object 3">
              <a:extLst>
                <a:ext uri="{FF2B5EF4-FFF2-40B4-BE49-F238E27FC236}">
                  <a16:creationId xmlns:a16="http://schemas.microsoft.com/office/drawing/2014/main" id="{90AFA584-6838-4936-9EE6-701251931D6A}"/>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9" name="正方形/長方形 8">
              <a:extLst>
                <a:ext uri="{FF2B5EF4-FFF2-40B4-BE49-F238E27FC236}">
                  <a16:creationId xmlns:a16="http://schemas.microsoft.com/office/drawing/2014/main" id="{C36AC646-5193-4EBC-BD25-D15F6D868A5F}"/>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ハルシネーションのまとめ</a:t>
              </a:r>
            </a:p>
          </p:txBody>
        </p:sp>
        <p:pic>
          <p:nvPicPr>
            <p:cNvPr id="10" name="object 3">
              <a:extLst>
                <a:ext uri="{FF2B5EF4-FFF2-40B4-BE49-F238E27FC236}">
                  <a16:creationId xmlns:a16="http://schemas.microsoft.com/office/drawing/2014/main" id="{E35E8421-DC40-4210-9A02-7B3B64696BB7}"/>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1" name="object 6">
              <a:extLst>
                <a:ext uri="{FF2B5EF4-FFF2-40B4-BE49-F238E27FC236}">
                  <a16:creationId xmlns:a16="http://schemas.microsoft.com/office/drawing/2014/main" id="{8D87CE92-66E0-48AE-882C-134AFC4EE875}"/>
                </a:ext>
              </a:extLst>
            </p:cNvPr>
            <p:cNvGrpSpPr/>
            <p:nvPr/>
          </p:nvGrpSpPr>
          <p:grpSpPr>
            <a:xfrm>
              <a:off x="131445" y="203359"/>
              <a:ext cx="11929110" cy="657225"/>
              <a:chOff x="186258" y="210936"/>
              <a:chExt cx="11929110" cy="657225"/>
            </a:xfrm>
          </p:grpSpPr>
          <p:sp>
            <p:nvSpPr>
              <p:cNvPr id="12" name="object 7">
                <a:extLst>
                  <a:ext uri="{FF2B5EF4-FFF2-40B4-BE49-F238E27FC236}">
                    <a16:creationId xmlns:a16="http://schemas.microsoft.com/office/drawing/2014/main" id="{A7EDD2A3-5BCB-4830-A5C6-8472D144C8FC}"/>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4" name="object 8">
                <a:extLst>
                  <a:ext uri="{FF2B5EF4-FFF2-40B4-BE49-F238E27FC236}">
                    <a16:creationId xmlns:a16="http://schemas.microsoft.com/office/drawing/2014/main" id="{BCA4671E-EC05-47CA-AB30-F4A594BF92B7}"/>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5" name="object 9">
                <a:extLst>
                  <a:ext uri="{FF2B5EF4-FFF2-40B4-BE49-F238E27FC236}">
                    <a16:creationId xmlns:a16="http://schemas.microsoft.com/office/drawing/2014/main" id="{D43F640D-540B-4BCF-9766-36226677DD76}"/>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6" name="object 10">
                <a:extLst>
                  <a:ext uri="{FF2B5EF4-FFF2-40B4-BE49-F238E27FC236}">
                    <a16:creationId xmlns:a16="http://schemas.microsoft.com/office/drawing/2014/main" id="{4D332FB2-2F6B-413D-A25E-2C81940D1E2E}"/>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7" name="object 11">
                <a:extLst>
                  <a:ext uri="{FF2B5EF4-FFF2-40B4-BE49-F238E27FC236}">
                    <a16:creationId xmlns:a16="http://schemas.microsoft.com/office/drawing/2014/main" id="{A0317255-1CB3-4CB6-8770-D3588B5A3879}"/>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8" name="object 12">
                <a:extLst>
                  <a:ext uri="{FF2B5EF4-FFF2-40B4-BE49-F238E27FC236}">
                    <a16:creationId xmlns:a16="http://schemas.microsoft.com/office/drawing/2014/main" id="{D28FB24C-D7C1-4514-94F4-FF27269135F0}"/>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9" name="object 13">
                <a:extLst>
                  <a:ext uri="{FF2B5EF4-FFF2-40B4-BE49-F238E27FC236}">
                    <a16:creationId xmlns:a16="http://schemas.microsoft.com/office/drawing/2014/main" id="{21C9EB4C-15D2-40F5-BC9D-749045445DC7}"/>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0" name="object 14">
                <a:extLst>
                  <a:ext uri="{FF2B5EF4-FFF2-40B4-BE49-F238E27FC236}">
                    <a16:creationId xmlns:a16="http://schemas.microsoft.com/office/drawing/2014/main" id="{1C2A70F4-F6F4-4B74-B2EA-09692B54035F}"/>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1" name="object 15">
                <a:extLst>
                  <a:ext uri="{FF2B5EF4-FFF2-40B4-BE49-F238E27FC236}">
                    <a16:creationId xmlns:a16="http://schemas.microsoft.com/office/drawing/2014/main" id="{F9AE27E8-9AA7-487D-9422-332C6F022444}"/>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2" name="object 16">
                <a:extLst>
                  <a:ext uri="{FF2B5EF4-FFF2-40B4-BE49-F238E27FC236}">
                    <a16:creationId xmlns:a16="http://schemas.microsoft.com/office/drawing/2014/main" id="{BF8A581A-8EDC-477A-8197-85D8AEFDF272}"/>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3" name="object 17">
                <a:extLst>
                  <a:ext uri="{FF2B5EF4-FFF2-40B4-BE49-F238E27FC236}">
                    <a16:creationId xmlns:a16="http://schemas.microsoft.com/office/drawing/2014/main" id="{2E2B8365-FC0D-40E4-85A2-A11FD0FDEDBD}"/>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4" name="object 18">
                <a:extLst>
                  <a:ext uri="{FF2B5EF4-FFF2-40B4-BE49-F238E27FC236}">
                    <a16:creationId xmlns:a16="http://schemas.microsoft.com/office/drawing/2014/main" id="{546A8EF1-50BC-4BB8-9DAE-AE3CF089F7C9}"/>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5" name="object 19">
                <a:extLst>
                  <a:ext uri="{FF2B5EF4-FFF2-40B4-BE49-F238E27FC236}">
                    <a16:creationId xmlns:a16="http://schemas.microsoft.com/office/drawing/2014/main" id="{E2041FFC-73A8-482F-B354-6AB0B47DECE2}"/>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6" name="object 20">
                <a:extLst>
                  <a:ext uri="{FF2B5EF4-FFF2-40B4-BE49-F238E27FC236}">
                    <a16:creationId xmlns:a16="http://schemas.microsoft.com/office/drawing/2014/main" id="{AAE20F17-B46A-49CD-AE23-6DF5B6D9B1C9}"/>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7" name="object 21">
                <a:extLst>
                  <a:ext uri="{FF2B5EF4-FFF2-40B4-BE49-F238E27FC236}">
                    <a16:creationId xmlns:a16="http://schemas.microsoft.com/office/drawing/2014/main" id="{EFA1AB0C-7581-407F-AC34-8E6AE57A78F3}"/>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8" name="object 22">
                <a:extLst>
                  <a:ext uri="{FF2B5EF4-FFF2-40B4-BE49-F238E27FC236}">
                    <a16:creationId xmlns:a16="http://schemas.microsoft.com/office/drawing/2014/main" id="{B9641D4F-1BB3-4302-946E-1CFA310D7588}"/>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9" name="object 23">
                <a:extLst>
                  <a:ext uri="{FF2B5EF4-FFF2-40B4-BE49-F238E27FC236}">
                    <a16:creationId xmlns:a16="http://schemas.microsoft.com/office/drawing/2014/main" id="{5BD76A56-FFF9-4316-B760-05A465077976}"/>
                  </a:ext>
                </a:extLst>
              </p:cNvPr>
              <p:cNvPicPr/>
              <p:nvPr/>
            </p:nvPicPr>
            <p:blipFill>
              <a:blip r:embed="rId4" cstate="print"/>
              <a:stretch>
                <a:fillRect/>
              </a:stretch>
            </p:blipFill>
            <p:spPr>
              <a:xfrm>
                <a:off x="12026795" y="575918"/>
                <a:ext cx="88216" cy="97080"/>
              </a:xfrm>
              <a:prstGeom prst="rect">
                <a:avLst/>
              </a:prstGeom>
            </p:spPr>
          </p:pic>
          <p:sp>
            <p:nvSpPr>
              <p:cNvPr id="30" name="object 24">
                <a:extLst>
                  <a:ext uri="{FF2B5EF4-FFF2-40B4-BE49-F238E27FC236}">
                    <a16:creationId xmlns:a16="http://schemas.microsoft.com/office/drawing/2014/main" id="{5CAE620D-8308-4CEA-B658-6A1A7E56849B}"/>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1" name="object 25">
                <a:extLst>
                  <a:ext uri="{FF2B5EF4-FFF2-40B4-BE49-F238E27FC236}">
                    <a16:creationId xmlns:a16="http://schemas.microsoft.com/office/drawing/2014/main" id="{F47C4001-39F3-47AA-A574-E7ABC10EAF25}"/>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2" name="object 26">
                <a:extLst>
                  <a:ext uri="{FF2B5EF4-FFF2-40B4-BE49-F238E27FC236}">
                    <a16:creationId xmlns:a16="http://schemas.microsoft.com/office/drawing/2014/main" id="{BBEC8D0F-6443-4D02-877A-4752D05E5E9B}"/>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3" name="object 27">
                <a:extLst>
                  <a:ext uri="{FF2B5EF4-FFF2-40B4-BE49-F238E27FC236}">
                    <a16:creationId xmlns:a16="http://schemas.microsoft.com/office/drawing/2014/main" id="{110392C4-7A50-4F91-911C-0500248FF35A}"/>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4" name="object 28">
                <a:extLst>
                  <a:ext uri="{FF2B5EF4-FFF2-40B4-BE49-F238E27FC236}">
                    <a16:creationId xmlns:a16="http://schemas.microsoft.com/office/drawing/2014/main" id="{6B9CE387-9FBD-4C3F-B457-2046E179C987}"/>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5" name="object 29">
                <a:extLst>
                  <a:ext uri="{FF2B5EF4-FFF2-40B4-BE49-F238E27FC236}">
                    <a16:creationId xmlns:a16="http://schemas.microsoft.com/office/drawing/2014/main" id="{3F81A768-D02B-4270-9C4D-35C1EFFEDB86}"/>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6" name="object 30">
                <a:extLst>
                  <a:ext uri="{FF2B5EF4-FFF2-40B4-BE49-F238E27FC236}">
                    <a16:creationId xmlns:a16="http://schemas.microsoft.com/office/drawing/2014/main" id="{4F737608-8964-4573-A092-9D19DF24E2CC}"/>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7" name="object 31">
                <a:extLst>
                  <a:ext uri="{FF2B5EF4-FFF2-40B4-BE49-F238E27FC236}">
                    <a16:creationId xmlns:a16="http://schemas.microsoft.com/office/drawing/2014/main" id="{7ACF3E62-041A-4AFA-9074-8C8E32CE9D84}"/>
                  </a:ext>
                </a:extLst>
              </p:cNvPr>
              <p:cNvPicPr/>
              <p:nvPr/>
            </p:nvPicPr>
            <p:blipFill>
              <a:blip r:embed="rId5" cstate="print"/>
              <a:stretch>
                <a:fillRect/>
              </a:stretch>
            </p:blipFill>
            <p:spPr>
              <a:xfrm>
                <a:off x="10546225" y="211835"/>
                <a:ext cx="139128" cy="139128"/>
              </a:xfrm>
              <a:prstGeom prst="rect">
                <a:avLst/>
              </a:prstGeom>
            </p:spPr>
          </p:pic>
          <p:pic>
            <p:nvPicPr>
              <p:cNvPr id="38" name="object 32">
                <a:extLst>
                  <a:ext uri="{FF2B5EF4-FFF2-40B4-BE49-F238E27FC236}">
                    <a16:creationId xmlns:a16="http://schemas.microsoft.com/office/drawing/2014/main" id="{C2162F8B-F5EC-4D66-9C81-6AC9360B87C9}"/>
                  </a:ext>
                </a:extLst>
              </p:cNvPr>
              <p:cNvPicPr/>
              <p:nvPr/>
            </p:nvPicPr>
            <p:blipFill>
              <a:blip r:embed="rId6" cstate="print"/>
              <a:stretch>
                <a:fillRect/>
              </a:stretch>
            </p:blipFill>
            <p:spPr>
              <a:xfrm>
                <a:off x="9828669" y="360944"/>
                <a:ext cx="244449" cy="244449"/>
              </a:xfrm>
              <a:prstGeom prst="rect">
                <a:avLst/>
              </a:prstGeom>
            </p:spPr>
          </p:pic>
          <p:sp>
            <p:nvSpPr>
              <p:cNvPr id="39" name="object 33">
                <a:extLst>
                  <a:ext uri="{FF2B5EF4-FFF2-40B4-BE49-F238E27FC236}">
                    <a16:creationId xmlns:a16="http://schemas.microsoft.com/office/drawing/2014/main" id="{9956322D-5D3A-4A64-A670-F94448B6C543}"/>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0" name="object 34">
                <a:extLst>
                  <a:ext uri="{FF2B5EF4-FFF2-40B4-BE49-F238E27FC236}">
                    <a16:creationId xmlns:a16="http://schemas.microsoft.com/office/drawing/2014/main" id="{2DD14CFB-1211-46EA-81E0-437FE867DC1F}"/>
                  </a:ext>
                </a:extLst>
              </p:cNvPr>
              <p:cNvPicPr/>
              <p:nvPr/>
            </p:nvPicPr>
            <p:blipFill>
              <a:blip r:embed="rId7" cstate="print"/>
              <a:stretch>
                <a:fillRect/>
              </a:stretch>
            </p:blipFill>
            <p:spPr>
              <a:xfrm>
                <a:off x="9688294" y="622557"/>
                <a:ext cx="160297" cy="160395"/>
              </a:xfrm>
              <a:prstGeom prst="rect">
                <a:avLst/>
              </a:prstGeom>
            </p:spPr>
          </p:pic>
          <p:sp>
            <p:nvSpPr>
              <p:cNvPr id="41" name="object 35">
                <a:extLst>
                  <a:ext uri="{FF2B5EF4-FFF2-40B4-BE49-F238E27FC236}">
                    <a16:creationId xmlns:a16="http://schemas.microsoft.com/office/drawing/2014/main" id="{12226671-5689-4CDA-A5D9-6277A5CD30A1}"/>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2" name="object 36">
                <a:extLst>
                  <a:ext uri="{FF2B5EF4-FFF2-40B4-BE49-F238E27FC236}">
                    <a16:creationId xmlns:a16="http://schemas.microsoft.com/office/drawing/2014/main" id="{06C0D92B-0776-4506-90D9-FD5764837872}"/>
                  </a:ext>
                </a:extLst>
              </p:cNvPr>
              <p:cNvPicPr/>
              <p:nvPr/>
            </p:nvPicPr>
            <p:blipFill>
              <a:blip r:embed="rId8" cstate="print"/>
              <a:stretch>
                <a:fillRect/>
              </a:stretch>
            </p:blipFill>
            <p:spPr>
              <a:xfrm>
                <a:off x="9648025" y="373900"/>
                <a:ext cx="90690" cy="68618"/>
              </a:xfrm>
              <a:prstGeom prst="rect">
                <a:avLst/>
              </a:prstGeom>
            </p:spPr>
          </p:pic>
          <p:sp>
            <p:nvSpPr>
              <p:cNvPr id="43" name="object 37">
                <a:extLst>
                  <a:ext uri="{FF2B5EF4-FFF2-40B4-BE49-F238E27FC236}">
                    <a16:creationId xmlns:a16="http://schemas.microsoft.com/office/drawing/2014/main" id="{BC69E1AF-6DAC-4D12-B122-2B6A1CAB4F56}"/>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4" name="object 38">
                <a:extLst>
                  <a:ext uri="{FF2B5EF4-FFF2-40B4-BE49-F238E27FC236}">
                    <a16:creationId xmlns:a16="http://schemas.microsoft.com/office/drawing/2014/main" id="{5721FB24-8B3E-47A1-A2B5-584D9EBCCEF1}"/>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5" name="object 39">
                <a:extLst>
                  <a:ext uri="{FF2B5EF4-FFF2-40B4-BE49-F238E27FC236}">
                    <a16:creationId xmlns:a16="http://schemas.microsoft.com/office/drawing/2014/main" id="{A14E9B2C-2334-453D-B975-3E3DE7B394C3}"/>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6" name="object 40">
                <a:extLst>
                  <a:ext uri="{FF2B5EF4-FFF2-40B4-BE49-F238E27FC236}">
                    <a16:creationId xmlns:a16="http://schemas.microsoft.com/office/drawing/2014/main" id="{8430464E-DCC1-4B90-AF73-D91FE47F355E}"/>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7" name="object 41">
                <a:extLst>
                  <a:ext uri="{FF2B5EF4-FFF2-40B4-BE49-F238E27FC236}">
                    <a16:creationId xmlns:a16="http://schemas.microsoft.com/office/drawing/2014/main" id="{058E7FFC-3BCB-459C-827D-409516E5B2E8}"/>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8" name="object 42">
                <a:extLst>
                  <a:ext uri="{FF2B5EF4-FFF2-40B4-BE49-F238E27FC236}">
                    <a16:creationId xmlns:a16="http://schemas.microsoft.com/office/drawing/2014/main" id="{82948372-644E-48E3-AED0-82C4A9D0282F}"/>
                  </a:ext>
                </a:extLst>
              </p:cNvPr>
              <p:cNvPicPr/>
              <p:nvPr/>
            </p:nvPicPr>
            <p:blipFill>
              <a:blip r:embed="rId9" cstate="print"/>
              <a:stretch>
                <a:fillRect/>
              </a:stretch>
            </p:blipFill>
            <p:spPr>
              <a:xfrm>
                <a:off x="10771367" y="253872"/>
                <a:ext cx="383006" cy="322630"/>
              </a:xfrm>
              <a:prstGeom prst="rect">
                <a:avLst/>
              </a:prstGeom>
            </p:spPr>
          </p:pic>
          <p:sp>
            <p:nvSpPr>
              <p:cNvPr id="49" name="object 43">
                <a:extLst>
                  <a:ext uri="{FF2B5EF4-FFF2-40B4-BE49-F238E27FC236}">
                    <a16:creationId xmlns:a16="http://schemas.microsoft.com/office/drawing/2014/main" id="{47F201B5-26F9-4511-9C20-0467219D8AB4}"/>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0" name="object 44">
                <a:extLst>
                  <a:ext uri="{FF2B5EF4-FFF2-40B4-BE49-F238E27FC236}">
                    <a16:creationId xmlns:a16="http://schemas.microsoft.com/office/drawing/2014/main" id="{AC4740F5-34C5-490F-9CC7-731A85FD58E7}"/>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1" name="object 45">
                <a:extLst>
                  <a:ext uri="{FF2B5EF4-FFF2-40B4-BE49-F238E27FC236}">
                    <a16:creationId xmlns:a16="http://schemas.microsoft.com/office/drawing/2014/main" id="{E9419621-32BE-4618-8FDC-0A6CFCCB62C3}"/>
                  </a:ext>
                </a:extLst>
              </p:cNvPr>
              <p:cNvPicPr/>
              <p:nvPr/>
            </p:nvPicPr>
            <p:blipFill>
              <a:blip r:embed="rId10" cstate="print"/>
              <a:stretch>
                <a:fillRect/>
              </a:stretch>
            </p:blipFill>
            <p:spPr>
              <a:xfrm>
                <a:off x="10925962" y="472221"/>
                <a:ext cx="103212" cy="119964"/>
              </a:xfrm>
              <a:prstGeom prst="rect">
                <a:avLst/>
              </a:prstGeom>
            </p:spPr>
          </p:pic>
          <p:sp>
            <p:nvSpPr>
              <p:cNvPr id="52" name="object 46">
                <a:extLst>
                  <a:ext uri="{FF2B5EF4-FFF2-40B4-BE49-F238E27FC236}">
                    <a16:creationId xmlns:a16="http://schemas.microsoft.com/office/drawing/2014/main" id="{7FF7C278-B875-4E4C-8F85-35394E60E3B0}"/>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3" name="object 47">
                <a:extLst>
                  <a:ext uri="{FF2B5EF4-FFF2-40B4-BE49-F238E27FC236}">
                    <a16:creationId xmlns:a16="http://schemas.microsoft.com/office/drawing/2014/main" id="{94E9CF83-B001-4108-9836-450BC2B9A4E7}"/>
                  </a:ext>
                </a:extLst>
              </p:cNvPr>
              <p:cNvPicPr/>
              <p:nvPr/>
            </p:nvPicPr>
            <p:blipFill>
              <a:blip r:embed="rId11" cstate="print"/>
              <a:stretch>
                <a:fillRect/>
              </a:stretch>
            </p:blipFill>
            <p:spPr>
              <a:xfrm>
                <a:off x="194951" y="260619"/>
                <a:ext cx="582104" cy="494753"/>
              </a:xfrm>
              <a:prstGeom prst="rect">
                <a:avLst/>
              </a:prstGeom>
            </p:spPr>
          </p:pic>
          <p:pic>
            <p:nvPicPr>
              <p:cNvPr id="54" name="object 48">
                <a:extLst>
                  <a:ext uri="{FF2B5EF4-FFF2-40B4-BE49-F238E27FC236}">
                    <a16:creationId xmlns:a16="http://schemas.microsoft.com/office/drawing/2014/main" id="{2B7545AB-8A96-4E16-A883-AC6D8729C9D4}"/>
                  </a:ext>
                </a:extLst>
              </p:cNvPr>
              <p:cNvPicPr/>
              <p:nvPr/>
            </p:nvPicPr>
            <p:blipFill>
              <a:blip r:embed="rId12" cstate="print"/>
              <a:stretch>
                <a:fillRect/>
              </a:stretch>
            </p:blipFill>
            <p:spPr>
              <a:xfrm>
                <a:off x="186258" y="251942"/>
                <a:ext cx="599490" cy="512114"/>
              </a:xfrm>
              <a:prstGeom prst="rect">
                <a:avLst/>
              </a:prstGeom>
            </p:spPr>
          </p:pic>
        </p:grpSp>
      </p:grpSp>
    </p:spTree>
    <p:extLst>
      <p:ext uri="{BB962C8B-B14F-4D97-AF65-F5344CB8AC3E}">
        <p14:creationId xmlns:p14="http://schemas.microsoft.com/office/powerpoint/2010/main" val="10372177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1328D-E0E1-6446-09EF-16A8D32E644B}"/>
            </a:ext>
          </a:extLst>
        </p:cNvPr>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5B6B1B2C-A426-4243-BB77-465207552875}"/>
              </a:ext>
            </a:extLst>
          </p:cNvPr>
          <p:cNvGrpSpPr/>
          <p:nvPr/>
        </p:nvGrpSpPr>
        <p:grpSpPr>
          <a:xfrm>
            <a:off x="0" y="0"/>
            <a:ext cx="12192001" cy="6858000"/>
            <a:chOff x="0" y="0"/>
            <a:chExt cx="12192001" cy="6858000"/>
          </a:xfrm>
        </p:grpSpPr>
        <p:pic>
          <p:nvPicPr>
            <p:cNvPr id="7" name="object 3">
              <a:extLst>
                <a:ext uri="{FF2B5EF4-FFF2-40B4-BE49-F238E27FC236}">
                  <a16:creationId xmlns:a16="http://schemas.microsoft.com/office/drawing/2014/main" id="{F58F7360-332F-4CFC-9F61-1D0DCC09F759}"/>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8" name="object 3">
              <a:extLst>
                <a:ext uri="{FF2B5EF4-FFF2-40B4-BE49-F238E27FC236}">
                  <a16:creationId xmlns:a16="http://schemas.microsoft.com/office/drawing/2014/main" id="{9C0381B2-5973-4BA2-8551-18F1297D6B38}"/>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9" name="テキスト ボックス 8">
            <a:extLst>
              <a:ext uri="{FF2B5EF4-FFF2-40B4-BE49-F238E27FC236}">
                <a16:creationId xmlns:a16="http://schemas.microsoft.com/office/drawing/2014/main" id="{D04FD484-E9DA-47A5-8C7C-4E52CD8A5DC2}"/>
              </a:ext>
            </a:extLst>
          </p:cNvPr>
          <p:cNvSpPr txBox="1"/>
          <p:nvPr/>
        </p:nvSpPr>
        <p:spPr>
          <a:xfrm>
            <a:off x="695998" y="2921167"/>
            <a:ext cx="10800000" cy="1015663"/>
          </a:xfrm>
          <a:prstGeom prst="rect">
            <a:avLst/>
          </a:prstGeom>
          <a:noFill/>
        </p:spPr>
        <p:txBody>
          <a:bodyPr wrap="square" rtlCol="0">
            <a:spAutoFit/>
          </a:bodyPr>
          <a:lstStyle/>
          <a:p>
            <a:pPr algn="ctr"/>
            <a:r>
              <a:rPr kumimoji="1" lang="ja-JP" altLang="en-US" sz="6000" dirty="0">
                <a:latin typeface="ＭＳ ゴシック" panose="020B0609070205080204" pitchFamily="49" charset="-128"/>
                <a:ea typeface="ＭＳ ゴシック" panose="020B0609070205080204" pitchFamily="49" charset="-128"/>
              </a:rPr>
              <a:t>８</a:t>
            </a:r>
            <a:r>
              <a:rPr kumimoji="1" lang="en-US" altLang="ja-JP" sz="6000" dirty="0">
                <a:latin typeface="ＭＳ ゴシック" panose="020B0609070205080204" pitchFamily="49" charset="-128"/>
                <a:ea typeface="ＭＳ ゴシック" panose="020B0609070205080204" pitchFamily="49" charset="-128"/>
              </a:rPr>
              <a:t>.</a:t>
            </a:r>
            <a:r>
              <a:rPr lang="zh-CN" altLang="en-US" sz="6000" dirty="0">
                <a:latin typeface="ＭＳ ゴシック" panose="020B0609070205080204" pitchFamily="49" charset="-128"/>
                <a:ea typeface="ＭＳ ゴシック" panose="020B0609070205080204" pitchFamily="49" charset="-128"/>
              </a:rPr>
              <a:t>画像生成ＡＩ</a:t>
            </a:r>
          </a:p>
        </p:txBody>
      </p:sp>
      <p:sp>
        <p:nvSpPr>
          <p:cNvPr id="10" name="テキスト ボックス 9">
            <a:extLst>
              <a:ext uri="{FF2B5EF4-FFF2-40B4-BE49-F238E27FC236}">
                <a16:creationId xmlns:a16="http://schemas.microsoft.com/office/drawing/2014/main" id="{0CB332DF-2FF6-4CB2-9446-2DC1199364A2}"/>
              </a:ext>
            </a:extLst>
          </p:cNvPr>
          <p:cNvSpPr txBox="1"/>
          <p:nvPr/>
        </p:nvSpPr>
        <p:spPr>
          <a:xfrm>
            <a:off x="2243998" y="4860000"/>
            <a:ext cx="7704000" cy="1080000"/>
          </a:xfrm>
          <a:prstGeom prst="rect">
            <a:avLst/>
          </a:prstGeom>
          <a:noFill/>
          <a:ln w="38100" cap="rnd">
            <a:solidFill>
              <a:srgbClr val="156082"/>
            </a:solidFill>
          </a:ln>
        </p:spPr>
        <p:txBody>
          <a:bodyPr wrap="square" lIns="180000" tIns="180000" rIns="180000" bIns="180000" rtlCol="0" anchor="ctr" anchorCtr="0">
            <a:spAutoFit/>
          </a:bodyPr>
          <a:lstStyle/>
          <a:p>
            <a:pPr algn="just">
              <a:lnSpc>
                <a:spcPts val="3000"/>
              </a:lnSpc>
            </a:pPr>
            <a:r>
              <a:rPr lang="ja-JP" altLang="en-US" sz="2400" dirty="0">
                <a:solidFill>
                  <a:srgbClr val="156082"/>
                </a:solidFill>
                <a:latin typeface="HG丸ｺﾞｼｯｸM-PRO" panose="020F0600000000000000" pitchFamily="50" charset="-128"/>
                <a:ea typeface="HG丸ｺﾞｼｯｸM-PRO" panose="020F0600000000000000" pitchFamily="50" charset="-128"/>
              </a:rPr>
              <a:t>文章だけでなく「画像」を作り出す生成ＡＩについて学びます。</a:t>
            </a:r>
          </a:p>
        </p:txBody>
      </p:sp>
    </p:spTree>
    <p:extLst>
      <p:ext uri="{BB962C8B-B14F-4D97-AF65-F5344CB8AC3E}">
        <p14:creationId xmlns:p14="http://schemas.microsoft.com/office/powerpoint/2010/main" val="21376839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440B42-84B5-CEBF-EEF3-7361E382E0EB}"/>
            </a:ext>
          </a:extLst>
        </p:cNvPr>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275BBB95-00D6-E6A9-5B50-3120810B9517}"/>
              </a:ext>
            </a:extLst>
          </p:cNvPr>
          <p:cNvSpPr/>
          <p:nvPr/>
        </p:nvSpPr>
        <p:spPr>
          <a:xfrm>
            <a:off x="1356911" y="2022070"/>
            <a:ext cx="9595691" cy="121185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3200" dirty="0">
                <a:solidFill>
                  <a:schemeClr val="tx1"/>
                </a:solidFill>
                <a:latin typeface="HG丸ｺﾞｼｯｸM-PRO" panose="020F0600000000000000" pitchFamily="50" charset="-128"/>
                <a:ea typeface="HG丸ｺﾞｼｯｸM-PRO" panose="020F0600000000000000" pitchFamily="50" charset="-128"/>
              </a:rPr>
              <a:t>文章や画像から「新しい画像を作るＡＩ」</a:t>
            </a:r>
            <a:endParaRPr lang="en-US" altLang="ja-JP" sz="3200" dirty="0">
              <a:solidFill>
                <a:schemeClr val="tx1"/>
              </a:solidFill>
              <a:latin typeface="HG丸ｺﾞｼｯｸM-PRO" panose="020F0600000000000000" pitchFamily="50" charset="-128"/>
              <a:ea typeface="HG丸ｺﾞｼｯｸM-PRO" panose="020F0600000000000000" pitchFamily="50" charset="-128"/>
            </a:endParaRPr>
          </a:p>
        </p:txBody>
      </p:sp>
      <p:grpSp>
        <p:nvGrpSpPr>
          <p:cNvPr id="6" name="グループ化 5">
            <a:extLst>
              <a:ext uri="{FF2B5EF4-FFF2-40B4-BE49-F238E27FC236}">
                <a16:creationId xmlns:a16="http://schemas.microsoft.com/office/drawing/2014/main" id="{1498579D-D910-4CB1-B32C-159DE92D3D88}"/>
              </a:ext>
            </a:extLst>
          </p:cNvPr>
          <p:cNvGrpSpPr/>
          <p:nvPr/>
        </p:nvGrpSpPr>
        <p:grpSpPr>
          <a:xfrm>
            <a:off x="819372" y="1259331"/>
            <a:ext cx="10553255" cy="523220"/>
            <a:chOff x="819372" y="1259331"/>
            <a:chExt cx="10553255" cy="523220"/>
          </a:xfrm>
        </p:grpSpPr>
        <p:sp>
          <p:nvSpPr>
            <p:cNvPr id="8" name="テキスト ボックス 7">
              <a:extLst>
                <a:ext uri="{FF2B5EF4-FFF2-40B4-BE49-F238E27FC236}">
                  <a16:creationId xmlns:a16="http://schemas.microsoft.com/office/drawing/2014/main" id="{000B9F10-2C83-4042-B6A4-B83C8008AA59}"/>
                </a:ext>
              </a:extLst>
            </p:cNvPr>
            <p:cNvSpPr txBox="1"/>
            <p:nvPr/>
          </p:nvSpPr>
          <p:spPr>
            <a:xfrm>
              <a:off x="819372" y="1259331"/>
              <a:ext cx="10553255" cy="523220"/>
            </a:xfrm>
            <a:prstGeom prst="rect">
              <a:avLst/>
            </a:prstGeom>
            <a:noFill/>
          </p:spPr>
          <p:txBody>
            <a:bodyPr wrap="square" rtlCol="0">
              <a:spAutoFit/>
            </a:bodyPr>
            <a:lstStyle/>
            <a:p>
              <a:pPr>
                <a:spcAft>
                  <a:spcPts val="14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画像生成ＡＩとは　</a:t>
              </a:r>
              <a:endParaRPr lang="en-US" altLang="ja-JP" sz="2800" b="1" dirty="0">
                <a:solidFill>
                  <a:schemeClr val="accent5">
                    <a:lumMod val="60000"/>
                    <a:lumOff val="40000"/>
                  </a:schemeClr>
                </a:solidFill>
                <a:latin typeface="BIZ UDPゴシック" panose="020B0400000000000000" pitchFamily="50" charset="-128"/>
                <a:ea typeface="BIZ UDPゴシック" panose="020B0400000000000000" pitchFamily="50" charset="-128"/>
              </a:endParaRPr>
            </a:p>
          </p:txBody>
        </p:sp>
        <p:cxnSp>
          <p:nvCxnSpPr>
            <p:cNvPr id="9" name="直線コネクタ 8">
              <a:extLst>
                <a:ext uri="{FF2B5EF4-FFF2-40B4-BE49-F238E27FC236}">
                  <a16:creationId xmlns:a16="http://schemas.microsoft.com/office/drawing/2014/main" id="{4EF150A8-1C85-4989-9DEE-63CE1C7BF25A}"/>
                </a:ext>
              </a:extLst>
            </p:cNvPr>
            <p:cNvCxnSpPr>
              <a:cxnSpLocks/>
            </p:cNvCxnSpPr>
            <p:nvPr/>
          </p:nvCxnSpPr>
          <p:spPr>
            <a:xfrm>
              <a:off x="923109" y="1760076"/>
              <a:ext cx="2556071"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10" name="グループ化 9">
            <a:extLst>
              <a:ext uri="{FF2B5EF4-FFF2-40B4-BE49-F238E27FC236}">
                <a16:creationId xmlns:a16="http://schemas.microsoft.com/office/drawing/2014/main" id="{7618E9CF-3A24-4909-8584-53A676509991}"/>
              </a:ext>
            </a:extLst>
          </p:cNvPr>
          <p:cNvGrpSpPr/>
          <p:nvPr/>
        </p:nvGrpSpPr>
        <p:grpSpPr>
          <a:xfrm>
            <a:off x="0" y="-47041"/>
            <a:ext cx="12192001" cy="6905041"/>
            <a:chOff x="0" y="-47041"/>
            <a:chExt cx="12192001" cy="6905041"/>
          </a:xfrm>
        </p:grpSpPr>
        <p:pic>
          <p:nvPicPr>
            <p:cNvPr id="11" name="object 3">
              <a:extLst>
                <a:ext uri="{FF2B5EF4-FFF2-40B4-BE49-F238E27FC236}">
                  <a16:creationId xmlns:a16="http://schemas.microsoft.com/office/drawing/2014/main" id="{F373F053-8790-4FEA-93B6-0D17F786AC66}"/>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2" name="正方形/長方形 11">
              <a:extLst>
                <a:ext uri="{FF2B5EF4-FFF2-40B4-BE49-F238E27FC236}">
                  <a16:creationId xmlns:a16="http://schemas.microsoft.com/office/drawing/2014/main" id="{1B692F72-7891-4FAF-966F-116F844C1481}"/>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画像生成ＡＩの基本</a:t>
              </a:r>
            </a:p>
          </p:txBody>
        </p:sp>
        <p:pic>
          <p:nvPicPr>
            <p:cNvPr id="13" name="object 3">
              <a:extLst>
                <a:ext uri="{FF2B5EF4-FFF2-40B4-BE49-F238E27FC236}">
                  <a16:creationId xmlns:a16="http://schemas.microsoft.com/office/drawing/2014/main" id="{CDC8F875-E60B-43D4-B2CD-A6D3C63231F0}"/>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4" name="object 6">
              <a:extLst>
                <a:ext uri="{FF2B5EF4-FFF2-40B4-BE49-F238E27FC236}">
                  <a16:creationId xmlns:a16="http://schemas.microsoft.com/office/drawing/2014/main" id="{83039F99-4887-4629-B660-2BD6B3B9B994}"/>
                </a:ext>
              </a:extLst>
            </p:cNvPr>
            <p:cNvGrpSpPr/>
            <p:nvPr/>
          </p:nvGrpSpPr>
          <p:grpSpPr>
            <a:xfrm>
              <a:off x="131445" y="203359"/>
              <a:ext cx="11929110" cy="657225"/>
              <a:chOff x="186258" y="210936"/>
              <a:chExt cx="11929110" cy="657225"/>
            </a:xfrm>
          </p:grpSpPr>
          <p:sp>
            <p:nvSpPr>
              <p:cNvPr id="15" name="object 7">
                <a:extLst>
                  <a:ext uri="{FF2B5EF4-FFF2-40B4-BE49-F238E27FC236}">
                    <a16:creationId xmlns:a16="http://schemas.microsoft.com/office/drawing/2014/main" id="{ACE51A42-E725-417E-863E-38E70D82C0F9}"/>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6" name="object 8">
                <a:extLst>
                  <a:ext uri="{FF2B5EF4-FFF2-40B4-BE49-F238E27FC236}">
                    <a16:creationId xmlns:a16="http://schemas.microsoft.com/office/drawing/2014/main" id="{64050B77-E3A0-48A2-A221-86690668D35A}"/>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7" name="object 9">
                <a:extLst>
                  <a:ext uri="{FF2B5EF4-FFF2-40B4-BE49-F238E27FC236}">
                    <a16:creationId xmlns:a16="http://schemas.microsoft.com/office/drawing/2014/main" id="{B24475E7-11D4-45F8-8035-9D2A22FF0403}"/>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8" name="object 10">
                <a:extLst>
                  <a:ext uri="{FF2B5EF4-FFF2-40B4-BE49-F238E27FC236}">
                    <a16:creationId xmlns:a16="http://schemas.microsoft.com/office/drawing/2014/main" id="{656D75C2-9CEC-4062-BC85-4A14DA65309A}"/>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9" name="object 11">
                <a:extLst>
                  <a:ext uri="{FF2B5EF4-FFF2-40B4-BE49-F238E27FC236}">
                    <a16:creationId xmlns:a16="http://schemas.microsoft.com/office/drawing/2014/main" id="{3AFFF394-94D5-4752-AD9B-B2EC454E578A}"/>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0" name="object 12">
                <a:extLst>
                  <a:ext uri="{FF2B5EF4-FFF2-40B4-BE49-F238E27FC236}">
                    <a16:creationId xmlns:a16="http://schemas.microsoft.com/office/drawing/2014/main" id="{0464682B-84CD-4082-B9CE-3A660341B789}"/>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21" name="object 13">
                <a:extLst>
                  <a:ext uri="{FF2B5EF4-FFF2-40B4-BE49-F238E27FC236}">
                    <a16:creationId xmlns:a16="http://schemas.microsoft.com/office/drawing/2014/main" id="{573FB0CF-86C8-48BE-ACA5-7C39447FB4F4}"/>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2" name="object 14">
                <a:extLst>
                  <a:ext uri="{FF2B5EF4-FFF2-40B4-BE49-F238E27FC236}">
                    <a16:creationId xmlns:a16="http://schemas.microsoft.com/office/drawing/2014/main" id="{1BF5BD96-A5BF-47EC-9F1E-FA53790555F7}"/>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3" name="object 15">
                <a:extLst>
                  <a:ext uri="{FF2B5EF4-FFF2-40B4-BE49-F238E27FC236}">
                    <a16:creationId xmlns:a16="http://schemas.microsoft.com/office/drawing/2014/main" id="{2CD1F5A1-09EE-4FA1-944A-86466DF8D631}"/>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4" name="object 16">
                <a:extLst>
                  <a:ext uri="{FF2B5EF4-FFF2-40B4-BE49-F238E27FC236}">
                    <a16:creationId xmlns:a16="http://schemas.microsoft.com/office/drawing/2014/main" id="{146DFE75-7F14-4200-9CCA-0C3704C31F64}"/>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5" name="object 17">
                <a:extLst>
                  <a:ext uri="{FF2B5EF4-FFF2-40B4-BE49-F238E27FC236}">
                    <a16:creationId xmlns:a16="http://schemas.microsoft.com/office/drawing/2014/main" id="{0F8C4779-5608-41D6-8674-34C4B4F8EFC2}"/>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6" name="object 18">
                <a:extLst>
                  <a:ext uri="{FF2B5EF4-FFF2-40B4-BE49-F238E27FC236}">
                    <a16:creationId xmlns:a16="http://schemas.microsoft.com/office/drawing/2014/main" id="{FFD5D3D9-126D-45E8-A14E-A9C1F1338E30}"/>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7" name="object 19">
                <a:extLst>
                  <a:ext uri="{FF2B5EF4-FFF2-40B4-BE49-F238E27FC236}">
                    <a16:creationId xmlns:a16="http://schemas.microsoft.com/office/drawing/2014/main" id="{5587F8FF-0544-4EA1-BC96-19E1E744EC33}"/>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8" name="object 20">
                <a:extLst>
                  <a:ext uri="{FF2B5EF4-FFF2-40B4-BE49-F238E27FC236}">
                    <a16:creationId xmlns:a16="http://schemas.microsoft.com/office/drawing/2014/main" id="{997D179E-6C50-4FD1-A77E-712CAC418680}"/>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9" name="object 21">
                <a:extLst>
                  <a:ext uri="{FF2B5EF4-FFF2-40B4-BE49-F238E27FC236}">
                    <a16:creationId xmlns:a16="http://schemas.microsoft.com/office/drawing/2014/main" id="{8A8A7A66-6D1F-4486-91A1-E50281A01618}"/>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0" name="object 22">
                <a:extLst>
                  <a:ext uri="{FF2B5EF4-FFF2-40B4-BE49-F238E27FC236}">
                    <a16:creationId xmlns:a16="http://schemas.microsoft.com/office/drawing/2014/main" id="{AA3616E6-854C-4979-AFA5-1231B5BA96C1}"/>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31" name="object 23">
                <a:extLst>
                  <a:ext uri="{FF2B5EF4-FFF2-40B4-BE49-F238E27FC236}">
                    <a16:creationId xmlns:a16="http://schemas.microsoft.com/office/drawing/2014/main" id="{BE07FBAB-F7B7-426A-8659-389B030857A1}"/>
                  </a:ext>
                </a:extLst>
              </p:cNvPr>
              <p:cNvPicPr/>
              <p:nvPr/>
            </p:nvPicPr>
            <p:blipFill>
              <a:blip r:embed="rId4" cstate="print"/>
              <a:stretch>
                <a:fillRect/>
              </a:stretch>
            </p:blipFill>
            <p:spPr>
              <a:xfrm>
                <a:off x="12026795" y="575918"/>
                <a:ext cx="88216" cy="97080"/>
              </a:xfrm>
              <a:prstGeom prst="rect">
                <a:avLst/>
              </a:prstGeom>
            </p:spPr>
          </p:pic>
          <p:sp>
            <p:nvSpPr>
              <p:cNvPr id="32" name="object 24">
                <a:extLst>
                  <a:ext uri="{FF2B5EF4-FFF2-40B4-BE49-F238E27FC236}">
                    <a16:creationId xmlns:a16="http://schemas.microsoft.com/office/drawing/2014/main" id="{BF4127AD-03E5-4C83-B111-1FC7F1B269D1}"/>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3" name="object 25">
                <a:extLst>
                  <a:ext uri="{FF2B5EF4-FFF2-40B4-BE49-F238E27FC236}">
                    <a16:creationId xmlns:a16="http://schemas.microsoft.com/office/drawing/2014/main" id="{284CDC29-C6C1-4925-B895-B6B88F453383}"/>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4" name="object 26">
                <a:extLst>
                  <a:ext uri="{FF2B5EF4-FFF2-40B4-BE49-F238E27FC236}">
                    <a16:creationId xmlns:a16="http://schemas.microsoft.com/office/drawing/2014/main" id="{7279918A-FC5E-47C7-AEC9-75B9AF3632D4}"/>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5" name="object 27">
                <a:extLst>
                  <a:ext uri="{FF2B5EF4-FFF2-40B4-BE49-F238E27FC236}">
                    <a16:creationId xmlns:a16="http://schemas.microsoft.com/office/drawing/2014/main" id="{1281344C-A90D-4BB5-A09D-293F369A361D}"/>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6" name="object 28">
                <a:extLst>
                  <a:ext uri="{FF2B5EF4-FFF2-40B4-BE49-F238E27FC236}">
                    <a16:creationId xmlns:a16="http://schemas.microsoft.com/office/drawing/2014/main" id="{9A2D6510-ECED-4137-99DD-78D618866B2A}"/>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7" name="object 29">
                <a:extLst>
                  <a:ext uri="{FF2B5EF4-FFF2-40B4-BE49-F238E27FC236}">
                    <a16:creationId xmlns:a16="http://schemas.microsoft.com/office/drawing/2014/main" id="{D878B32B-42AC-4FB0-8C5E-DAA95FF07B7C}"/>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8" name="object 30">
                <a:extLst>
                  <a:ext uri="{FF2B5EF4-FFF2-40B4-BE49-F238E27FC236}">
                    <a16:creationId xmlns:a16="http://schemas.microsoft.com/office/drawing/2014/main" id="{F710E668-B8CD-4BD0-BD50-57A3EC067D22}"/>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9" name="object 31">
                <a:extLst>
                  <a:ext uri="{FF2B5EF4-FFF2-40B4-BE49-F238E27FC236}">
                    <a16:creationId xmlns:a16="http://schemas.microsoft.com/office/drawing/2014/main" id="{099FD9E0-2BEC-4261-AFC9-38B4164472F4}"/>
                  </a:ext>
                </a:extLst>
              </p:cNvPr>
              <p:cNvPicPr/>
              <p:nvPr/>
            </p:nvPicPr>
            <p:blipFill>
              <a:blip r:embed="rId5" cstate="print"/>
              <a:stretch>
                <a:fillRect/>
              </a:stretch>
            </p:blipFill>
            <p:spPr>
              <a:xfrm>
                <a:off x="10546225" y="211835"/>
                <a:ext cx="139128" cy="139128"/>
              </a:xfrm>
              <a:prstGeom prst="rect">
                <a:avLst/>
              </a:prstGeom>
            </p:spPr>
          </p:pic>
          <p:pic>
            <p:nvPicPr>
              <p:cNvPr id="40" name="object 32">
                <a:extLst>
                  <a:ext uri="{FF2B5EF4-FFF2-40B4-BE49-F238E27FC236}">
                    <a16:creationId xmlns:a16="http://schemas.microsoft.com/office/drawing/2014/main" id="{35D18FAE-C909-439B-B30A-4AF8ED814302}"/>
                  </a:ext>
                </a:extLst>
              </p:cNvPr>
              <p:cNvPicPr/>
              <p:nvPr/>
            </p:nvPicPr>
            <p:blipFill>
              <a:blip r:embed="rId6" cstate="print"/>
              <a:stretch>
                <a:fillRect/>
              </a:stretch>
            </p:blipFill>
            <p:spPr>
              <a:xfrm>
                <a:off x="9828669" y="360944"/>
                <a:ext cx="244449" cy="244449"/>
              </a:xfrm>
              <a:prstGeom prst="rect">
                <a:avLst/>
              </a:prstGeom>
            </p:spPr>
          </p:pic>
          <p:sp>
            <p:nvSpPr>
              <p:cNvPr id="41" name="object 33">
                <a:extLst>
                  <a:ext uri="{FF2B5EF4-FFF2-40B4-BE49-F238E27FC236}">
                    <a16:creationId xmlns:a16="http://schemas.microsoft.com/office/drawing/2014/main" id="{E41F88CB-F73C-43FF-BCD9-D72783F92C56}"/>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2" name="object 34">
                <a:extLst>
                  <a:ext uri="{FF2B5EF4-FFF2-40B4-BE49-F238E27FC236}">
                    <a16:creationId xmlns:a16="http://schemas.microsoft.com/office/drawing/2014/main" id="{2387F6BE-BC15-4D29-96A8-9C842166C930}"/>
                  </a:ext>
                </a:extLst>
              </p:cNvPr>
              <p:cNvPicPr/>
              <p:nvPr/>
            </p:nvPicPr>
            <p:blipFill>
              <a:blip r:embed="rId7" cstate="print"/>
              <a:stretch>
                <a:fillRect/>
              </a:stretch>
            </p:blipFill>
            <p:spPr>
              <a:xfrm>
                <a:off x="9688294" y="622557"/>
                <a:ext cx="160297" cy="160395"/>
              </a:xfrm>
              <a:prstGeom prst="rect">
                <a:avLst/>
              </a:prstGeom>
            </p:spPr>
          </p:pic>
          <p:sp>
            <p:nvSpPr>
              <p:cNvPr id="43" name="object 35">
                <a:extLst>
                  <a:ext uri="{FF2B5EF4-FFF2-40B4-BE49-F238E27FC236}">
                    <a16:creationId xmlns:a16="http://schemas.microsoft.com/office/drawing/2014/main" id="{002B9F35-DEA0-4563-8E2F-1ECEC5FC978D}"/>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4" name="object 36">
                <a:extLst>
                  <a:ext uri="{FF2B5EF4-FFF2-40B4-BE49-F238E27FC236}">
                    <a16:creationId xmlns:a16="http://schemas.microsoft.com/office/drawing/2014/main" id="{5F5A7A9A-1B2D-477D-961E-F1A3CDDF9E66}"/>
                  </a:ext>
                </a:extLst>
              </p:cNvPr>
              <p:cNvPicPr/>
              <p:nvPr/>
            </p:nvPicPr>
            <p:blipFill>
              <a:blip r:embed="rId8" cstate="print"/>
              <a:stretch>
                <a:fillRect/>
              </a:stretch>
            </p:blipFill>
            <p:spPr>
              <a:xfrm>
                <a:off x="9648025" y="373900"/>
                <a:ext cx="90690" cy="68618"/>
              </a:xfrm>
              <a:prstGeom prst="rect">
                <a:avLst/>
              </a:prstGeom>
            </p:spPr>
          </p:pic>
          <p:sp>
            <p:nvSpPr>
              <p:cNvPr id="45" name="object 37">
                <a:extLst>
                  <a:ext uri="{FF2B5EF4-FFF2-40B4-BE49-F238E27FC236}">
                    <a16:creationId xmlns:a16="http://schemas.microsoft.com/office/drawing/2014/main" id="{B415BA07-B45E-4660-9C02-FD776CF8B613}"/>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6" name="object 38">
                <a:extLst>
                  <a:ext uri="{FF2B5EF4-FFF2-40B4-BE49-F238E27FC236}">
                    <a16:creationId xmlns:a16="http://schemas.microsoft.com/office/drawing/2014/main" id="{9D7C86D7-AD2E-4713-9647-203E6096D167}"/>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7" name="object 39">
                <a:extLst>
                  <a:ext uri="{FF2B5EF4-FFF2-40B4-BE49-F238E27FC236}">
                    <a16:creationId xmlns:a16="http://schemas.microsoft.com/office/drawing/2014/main" id="{BF6CE089-0545-4B80-91E2-7E905C200E01}"/>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8" name="object 40">
                <a:extLst>
                  <a:ext uri="{FF2B5EF4-FFF2-40B4-BE49-F238E27FC236}">
                    <a16:creationId xmlns:a16="http://schemas.microsoft.com/office/drawing/2014/main" id="{14065FCF-2FB7-4929-9CDF-16066DFB62F3}"/>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9" name="object 41">
                <a:extLst>
                  <a:ext uri="{FF2B5EF4-FFF2-40B4-BE49-F238E27FC236}">
                    <a16:creationId xmlns:a16="http://schemas.microsoft.com/office/drawing/2014/main" id="{11990B2B-DBB1-4FF3-AB60-2D410189A4C3}"/>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50" name="object 42">
                <a:extLst>
                  <a:ext uri="{FF2B5EF4-FFF2-40B4-BE49-F238E27FC236}">
                    <a16:creationId xmlns:a16="http://schemas.microsoft.com/office/drawing/2014/main" id="{E6860380-5A2D-42EB-81F7-98DBF9D917F7}"/>
                  </a:ext>
                </a:extLst>
              </p:cNvPr>
              <p:cNvPicPr/>
              <p:nvPr/>
            </p:nvPicPr>
            <p:blipFill>
              <a:blip r:embed="rId9" cstate="print"/>
              <a:stretch>
                <a:fillRect/>
              </a:stretch>
            </p:blipFill>
            <p:spPr>
              <a:xfrm>
                <a:off x="10771367" y="253872"/>
                <a:ext cx="383006" cy="322630"/>
              </a:xfrm>
              <a:prstGeom prst="rect">
                <a:avLst/>
              </a:prstGeom>
            </p:spPr>
          </p:pic>
          <p:sp>
            <p:nvSpPr>
              <p:cNvPr id="51" name="object 43">
                <a:extLst>
                  <a:ext uri="{FF2B5EF4-FFF2-40B4-BE49-F238E27FC236}">
                    <a16:creationId xmlns:a16="http://schemas.microsoft.com/office/drawing/2014/main" id="{2CED9F37-4D8F-4D14-A4C6-67D94CAD874F}"/>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2" name="object 44">
                <a:extLst>
                  <a:ext uri="{FF2B5EF4-FFF2-40B4-BE49-F238E27FC236}">
                    <a16:creationId xmlns:a16="http://schemas.microsoft.com/office/drawing/2014/main" id="{6E5E2EB8-6DE0-4D7F-8F5E-CA886B03DB34}"/>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3" name="object 45">
                <a:extLst>
                  <a:ext uri="{FF2B5EF4-FFF2-40B4-BE49-F238E27FC236}">
                    <a16:creationId xmlns:a16="http://schemas.microsoft.com/office/drawing/2014/main" id="{8D99AF8D-BCBC-4DF3-9F8B-A41AB0A9EB19}"/>
                  </a:ext>
                </a:extLst>
              </p:cNvPr>
              <p:cNvPicPr/>
              <p:nvPr/>
            </p:nvPicPr>
            <p:blipFill>
              <a:blip r:embed="rId10" cstate="print"/>
              <a:stretch>
                <a:fillRect/>
              </a:stretch>
            </p:blipFill>
            <p:spPr>
              <a:xfrm>
                <a:off x="10925962" y="472221"/>
                <a:ext cx="103212" cy="119964"/>
              </a:xfrm>
              <a:prstGeom prst="rect">
                <a:avLst/>
              </a:prstGeom>
            </p:spPr>
          </p:pic>
          <p:sp>
            <p:nvSpPr>
              <p:cNvPr id="54" name="object 46">
                <a:extLst>
                  <a:ext uri="{FF2B5EF4-FFF2-40B4-BE49-F238E27FC236}">
                    <a16:creationId xmlns:a16="http://schemas.microsoft.com/office/drawing/2014/main" id="{8683D481-C63F-4602-B8BC-81440E07ABB4}"/>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5" name="object 47">
                <a:extLst>
                  <a:ext uri="{FF2B5EF4-FFF2-40B4-BE49-F238E27FC236}">
                    <a16:creationId xmlns:a16="http://schemas.microsoft.com/office/drawing/2014/main" id="{A682A417-D016-4F1F-AAAA-DB6A722973C7}"/>
                  </a:ext>
                </a:extLst>
              </p:cNvPr>
              <p:cNvPicPr/>
              <p:nvPr/>
            </p:nvPicPr>
            <p:blipFill>
              <a:blip r:embed="rId11" cstate="print"/>
              <a:stretch>
                <a:fillRect/>
              </a:stretch>
            </p:blipFill>
            <p:spPr>
              <a:xfrm>
                <a:off x="194951" y="260619"/>
                <a:ext cx="582104" cy="494753"/>
              </a:xfrm>
              <a:prstGeom prst="rect">
                <a:avLst/>
              </a:prstGeom>
            </p:spPr>
          </p:pic>
          <p:pic>
            <p:nvPicPr>
              <p:cNvPr id="56" name="object 48">
                <a:extLst>
                  <a:ext uri="{FF2B5EF4-FFF2-40B4-BE49-F238E27FC236}">
                    <a16:creationId xmlns:a16="http://schemas.microsoft.com/office/drawing/2014/main" id="{669DC2FC-DF99-418D-84C9-DDB54C484B0E}"/>
                  </a:ext>
                </a:extLst>
              </p:cNvPr>
              <p:cNvPicPr/>
              <p:nvPr/>
            </p:nvPicPr>
            <p:blipFill>
              <a:blip r:embed="rId12" cstate="print"/>
              <a:stretch>
                <a:fillRect/>
              </a:stretch>
            </p:blipFill>
            <p:spPr>
              <a:xfrm>
                <a:off x="186258" y="251942"/>
                <a:ext cx="599490" cy="512114"/>
              </a:xfrm>
              <a:prstGeom prst="rect">
                <a:avLst/>
              </a:prstGeom>
            </p:spPr>
          </p:pic>
        </p:grpSp>
      </p:grpSp>
      <p:sp>
        <p:nvSpPr>
          <p:cNvPr id="5" name="テキスト ボックス 4">
            <a:extLst>
              <a:ext uri="{FF2B5EF4-FFF2-40B4-BE49-F238E27FC236}">
                <a16:creationId xmlns:a16="http://schemas.microsoft.com/office/drawing/2014/main" id="{633E07A2-5F9A-64E6-30F1-D32A55DE3F72}"/>
              </a:ext>
            </a:extLst>
          </p:cNvPr>
          <p:cNvSpPr txBox="1"/>
          <p:nvPr/>
        </p:nvSpPr>
        <p:spPr>
          <a:xfrm>
            <a:off x="732503" y="3655839"/>
            <a:ext cx="10726992" cy="2308324"/>
          </a:xfrm>
          <a:prstGeom prst="rect">
            <a:avLst/>
          </a:prstGeom>
          <a:noFill/>
        </p:spPr>
        <p:txBody>
          <a:bodyPr wrap="square" rtlCol="0">
            <a:spAutoFit/>
          </a:bodyPr>
          <a:lstStyle/>
          <a:p>
            <a:r>
              <a:rPr lang="ja-JP" altLang="en-US" sz="2400" dirty="0">
                <a:latin typeface="ＭＳ ゴシック" panose="020B0609070205080204" pitchFamily="49" charset="-128"/>
                <a:ea typeface="ＭＳ ゴシック" panose="020B0609070205080204" pitchFamily="49" charset="-128"/>
              </a:rPr>
              <a:t>　　</a:t>
            </a:r>
            <a:endParaRPr lang="en-US" altLang="ja-JP" sz="2400" dirty="0">
              <a:latin typeface="ＭＳ ゴシック" panose="020B0609070205080204" pitchFamily="49" charset="-128"/>
              <a:ea typeface="ＭＳ ゴシック" panose="020B0609070205080204" pitchFamily="49" charset="-128"/>
            </a:endParaRPr>
          </a:p>
          <a:p>
            <a:endParaRPr lang="en-US" altLang="ja-JP" sz="2400" dirty="0">
              <a:latin typeface="ＭＳ ゴシック" panose="020B0609070205080204" pitchFamily="49" charset="-128"/>
              <a:ea typeface="ＭＳ ゴシック" panose="020B0609070205080204" pitchFamily="49" charset="-128"/>
            </a:endParaRPr>
          </a:p>
          <a:p>
            <a:endParaRPr lang="en-US" altLang="ja-JP" sz="2400" dirty="0">
              <a:latin typeface="ＭＳ ゴシック" panose="020B0609070205080204" pitchFamily="49" charset="-128"/>
              <a:ea typeface="ＭＳ ゴシック" panose="020B0609070205080204" pitchFamily="49" charset="-128"/>
            </a:endParaRPr>
          </a:p>
          <a:p>
            <a:endParaRPr lang="en-US" altLang="ja-JP" sz="2400" dirty="0">
              <a:latin typeface="ＭＳ ゴシック" panose="020B0609070205080204" pitchFamily="49" charset="-128"/>
              <a:ea typeface="ＭＳ ゴシック" panose="020B0609070205080204" pitchFamily="49" charset="-128"/>
            </a:endParaRPr>
          </a:p>
          <a:p>
            <a:r>
              <a:rPr lang="ja-JP" altLang="en-US" sz="2400" dirty="0">
                <a:latin typeface="ＭＳ ゴシック" panose="020B0609070205080204" pitchFamily="49" charset="-128"/>
                <a:ea typeface="ＭＳ ゴシック" panose="020B0609070205080204" pitchFamily="49" charset="-128"/>
              </a:rPr>
              <a:t>　</a:t>
            </a:r>
            <a:endParaRPr lang="en-US" altLang="ja-JP" sz="2400" dirty="0">
              <a:latin typeface="ＭＳ ゴシック" panose="020B0609070205080204" pitchFamily="49" charset="-128"/>
              <a:ea typeface="ＭＳ ゴシック" panose="020B0609070205080204" pitchFamily="49" charset="-128"/>
            </a:endParaRPr>
          </a:p>
          <a:p>
            <a:r>
              <a:rPr lang="ja-JP" altLang="en-US" sz="2400" dirty="0">
                <a:latin typeface="ＭＳ ゴシック" panose="020B0609070205080204" pitchFamily="49" charset="-128"/>
                <a:ea typeface="ＭＳ ゴシック" panose="020B0609070205080204" pitchFamily="49" charset="-128"/>
              </a:rPr>
              <a:t>　</a:t>
            </a:r>
            <a:endParaRPr lang="en-US" altLang="ja-JP" sz="2400" dirty="0">
              <a:latin typeface="ＭＳ ゴシック" panose="020B0609070205080204" pitchFamily="49" charset="-128"/>
              <a:ea typeface="ＭＳ ゴシック" panose="020B0609070205080204" pitchFamily="49" charset="-128"/>
            </a:endParaRPr>
          </a:p>
        </p:txBody>
      </p:sp>
      <p:grpSp>
        <p:nvGrpSpPr>
          <p:cNvPr id="60" name="グループ化 59">
            <a:extLst>
              <a:ext uri="{FF2B5EF4-FFF2-40B4-BE49-F238E27FC236}">
                <a16:creationId xmlns:a16="http://schemas.microsoft.com/office/drawing/2014/main" id="{651C8A4A-0447-4A2B-B5DA-7639C1F814EF}"/>
              </a:ext>
            </a:extLst>
          </p:cNvPr>
          <p:cNvGrpSpPr/>
          <p:nvPr/>
        </p:nvGrpSpPr>
        <p:grpSpPr>
          <a:xfrm>
            <a:off x="826640" y="3593924"/>
            <a:ext cx="10553255" cy="2646237"/>
            <a:chOff x="819372" y="1259331"/>
            <a:chExt cx="10553255" cy="2646237"/>
          </a:xfrm>
        </p:grpSpPr>
        <p:sp>
          <p:nvSpPr>
            <p:cNvPr id="61" name="テキスト ボックス 60">
              <a:extLst>
                <a:ext uri="{FF2B5EF4-FFF2-40B4-BE49-F238E27FC236}">
                  <a16:creationId xmlns:a16="http://schemas.microsoft.com/office/drawing/2014/main" id="{CAD09F94-7E9A-4C20-ADCD-CA49392053E6}"/>
                </a:ext>
              </a:extLst>
            </p:cNvPr>
            <p:cNvSpPr txBox="1"/>
            <p:nvPr/>
          </p:nvSpPr>
          <p:spPr>
            <a:xfrm>
              <a:off x="819372" y="1259331"/>
              <a:ext cx="10553255" cy="2646237"/>
            </a:xfrm>
            <a:prstGeom prst="rect">
              <a:avLst/>
            </a:prstGeom>
            <a:noFill/>
          </p:spPr>
          <p:txBody>
            <a:bodyPr wrap="square" rtlCol="0">
              <a:spAutoFit/>
            </a:bodyPr>
            <a:lstStyle/>
            <a:p>
              <a:pPr>
                <a:spcAft>
                  <a:spcPts val="20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画像生成ＡＩでできること</a:t>
              </a:r>
              <a:endParaRPr lang="en-US" altLang="ja-JP" sz="2800" b="1" dirty="0">
                <a:solidFill>
                  <a:schemeClr val="accent5">
                    <a:lumMod val="60000"/>
                    <a:lumOff val="40000"/>
                  </a:schemeClr>
                </a:solidFill>
                <a:latin typeface="BIZ UDPゴシック" panose="020B0400000000000000" pitchFamily="50" charset="-128"/>
                <a:ea typeface="BIZ UDPゴシック" panose="020B0400000000000000" pitchFamily="50" charset="-128"/>
              </a:endParaRPr>
            </a:p>
            <a:p>
              <a:pPr indent="309600">
                <a:lnSpc>
                  <a:spcPts val="3400"/>
                </a:lnSpc>
                <a:spcAft>
                  <a:spcPts val="2400"/>
                </a:spcAft>
              </a:pPr>
              <a:r>
                <a:rPr lang="ja-JP" altLang="en-US" sz="2400" dirty="0">
                  <a:latin typeface="HGMaruGothicMPRO" panose="020F0600000000000000" pitchFamily="34" charset="-128"/>
                  <a:ea typeface="HGMaruGothicMPRO" panose="020F0600000000000000" pitchFamily="34" charset="-128"/>
                </a:rPr>
                <a:t>１．テキストから画像をつくる</a:t>
              </a:r>
            </a:p>
            <a:p>
              <a:pPr indent="309600">
                <a:lnSpc>
                  <a:spcPts val="3400"/>
                </a:lnSpc>
                <a:spcAft>
                  <a:spcPts val="2400"/>
                </a:spcAft>
              </a:pPr>
              <a:r>
                <a:rPr lang="ja-JP" altLang="en-US" sz="2400" dirty="0">
                  <a:latin typeface="HGMaruGothicMPRO" panose="020F0600000000000000" pitchFamily="34" charset="-128"/>
                  <a:ea typeface="HGMaruGothicMPRO" panose="020F0600000000000000" pitchFamily="34" charset="-128"/>
                </a:rPr>
                <a:t>２．画像から別の画像をつくる</a:t>
              </a:r>
            </a:p>
            <a:p>
              <a:pPr indent="309600">
                <a:lnSpc>
                  <a:spcPts val="3400"/>
                </a:lnSpc>
                <a:spcAft>
                  <a:spcPts val="2400"/>
                </a:spcAft>
              </a:pPr>
              <a:r>
                <a:rPr lang="ja-JP" altLang="en-US" sz="2400" dirty="0">
                  <a:latin typeface="HGMaruGothicMPRO" panose="020F0600000000000000" pitchFamily="34" charset="-128"/>
                  <a:ea typeface="HGMaruGothicMPRO" panose="020F0600000000000000" pitchFamily="34" charset="-128"/>
                </a:rPr>
                <a:t>３．学習済みの特徴に基づき、画像を再構成する</a:t>
              </a:r>
            </a:p>
          </p:txBody>
        </p:sp>
        <p:cxnSp>
          <p:nvCxnSpPr>
            <p:cNvPr id="62" name="直線コネクタ 61">
              <a:extLst>
                <a:ext uri="{FF2B5EF4-FFF2-40B4-BE49-F238E27FC236}">
                  <a16:creationId xmlns:a16="http://schemas.microsoft.com/office/drawing/2014/main" id="{EA18B0F6-A2B0-41FF-B1CF-56BCAB3EE9DA}"/>
                </a:ext>
              </a:extLst>
            </p:cNvPr>
            <p:cNvCxnSpPr>
              <a:cxnSpLocks/>
            </p:cNvCxnSpPr>
            <p:nvPr/>
          </p:nvCxnSpPr>
          <p:spPr>
            <a:xfrm>
              <a:off x="923109" y="1760076"/>
              <a:ext cx="3920403"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74443924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8FE69-33CA-3FAE-DEA1-3BC78A8B5A08}"/>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9DC96ED4-B8DE-957C-96AA-BAC2044798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55570" y="4252982"/>
            <a:ext cx="2330067" cy="2330067"/>
          </a:xfrm>
          <a:prstGeom prst="rect">
            <a:avLst/>
          </a:prstGeom>
        </p:spPr>
      </p:pic>
      <p:sp>
        <p:nvSpPr>
          <p:cNvPr id="6" name="吹き出し: 角を丸めた四角形 5">
            <a:extLst>
              <a:ext uri="{FF2B5EF4-FFF2-40B4-BE49-F238E27FC236}">
                <a16:creationId xmlns:a16="http://schemas.microsoft.com/office/drawing/2014/main" id="{5935B340-6CDF-2FA0-CD7D-773F9BD2DEC6}"/>
              </a:ext>
            </a:extLst>
          </p:cNvPr>
          <p:cNvSpPr/>
          <p:nvPr/>
        </p:nvSpPr>
        <p:spPr>
          <a:xfrm>
            <a:off x="3889827" y="5411932"/>
            <a:ext cx="5283201" cy="936000"/>
          </a:xfrm>
          <a:prstGeom prst="wedgeRoundRectCallout">
            <a:avLst>
              <a:gd name="adj1" fmla="val 56958"/>
              <a:gd name="adj2" fmla="val -26274"/>
              <a:gd name="adj3" fmla="val 16667"/>
            </a:avLst>
          </a:prstGeom>
          <a:solidFill>
            <a:srgbClr val="FBF1D7"/>
          </a:solidFill>
          <a:ln w="38100"/>
        </p:spPr>
        <p:style>
          <a:lnRef idx="2">
            <a:schemeClr val="accent1">
              <a:shade val="15000"/>
            </a:schemeClr>
          </a:lnRef>
          <a:fillRef idx="1">
            <a:schemeClr val="accent1"/>
          </a:fillRef>
          <a:effectRef idx="0">
            <a:schemeClr val="accent1"/>
          </a:effectRef>
          <a:fontRef idx="minor">
            <a:schemeClr val="lt1"/>
          </a:fontRef>
        </p:style>
        <p:txBody>
          <a:bodyPr lIns="144000" tIns="108000" rIns="108000" bIns="108000" rtlCol="0" anchor="ctr"/>
          <a:lstStyle/>
          <a:p>
            <a:pPr>
              <a:lnSpc>
                <a:spcPts val="2880"/>
              </a:lnSpc>
            </a:pPr>
            <a:r>
              <a:rPr kumimoji="1" lang="ja-JP" altLang="en-US" sz="2400" dirty="0">
                <a:solidFill>
                  <a:schemeClr val="tx1"/>
                </a:solidFill>
                <a:latin typeface="HG丸ｺﾞｼｯｸM-PRO" panose="020F0600000000000000" pitchFamily="50" charset="-128"/>
                <a:ea typeface="HG丸ｺﾞｼｯｸM-PRO" panose="020F0600000000000000" pitchFamily="50" charset="-128"/>
              </a:rPr>
              <a:t>次のページから</a:t>
            </a:r>
            <a:endParaRPr kumimoji="1"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2880"/>
              </a:lnSpc>
            </a:pPr>
            <a:r>
              <a:rPr lang="ja-JP" altLang="en-US" sz="2400" dirty="0">
                <a:solidFill>
                  <a:schemeClr val="tx1"/>
                </a:solidFill>
                <a:latin typeface="HG丸ｺﾞｼｯｸM-PRO" panose="020F0600000000000000" pitchFamily="50" charset="-128"/>
                <a:ea typeface="HG丸ｺﾞｼｯｸM-PRO" panose="020F0600000000000000" pitchFamily="50" charset="-128"/>
              </a:rPr>
              <a:t>代表的な画像生成ＡＩ</a:t>
            </a:r>
            <a:r>
              <a:rPr kumimoji="1" lang="ja-JP" altLang="en-US" sz="2400" dirty="0">
                <a:solidFill>
                  <a:schemeClr val="tx1"/>
                </a:solidFill>
                <a:latin typeface="HG丸ｺﾞｼｯｸM-PRO" panose="020F0600000000000000" pitchFamily="50" charset="-128"/>
                <a:ea typeface="HG丸ｺﾞｼｯｸM-PRO" panose="020F0600000000000000" pitchFamily="50" charset="-128"/>
              </a:rPr>
              <a:t>を見ていこう</a:t>
            </a:r>
            <a:endParaRPr kumimoji="1" lang="en-US" altLang="ja-JP" sz="2400" dirty="0">
              <a:solidFill>
                <a:schemeClr val="tx1"/>
              </a:solidFill>
              <a:latin typeface="HG丸ｺﾞｼｯｸM-PRO" panose="020F0600000000000000" pitchFamily="50" charset="-128"/>
              <a:ea typeface="HG丸ｺﾞｼｯｸM-PRO" panose="020F0600000000000000" pitchFamily="50" charset="-128"/>
            </a:endParaRPr>
          </a:p>
        </p:txBody>
      </p:sp>
      <p:grpSp>
        <p:nvGrpSpPr>
          <p:cNvPr id="11" name="グループ化 10">
            <a:extLst>
              <a:ext uri="{FF2B5EF4-FFF2-40B4-BE49-F238E27FC236}">
                <a16:creationId xmlns:a16="http://schemas.microsoft.com/office/drawing/2014/main" id="{3BBD7F26-A819-438D-9C6F-469092724C74}"/>
              </a:ext>
            </a:extLst>
          </p:cNvPr>
          <p:cNvGrpSpPr/>
          <p:nvPr/>
        </p:nvGrpSpPr>
        <p:grpSpPr>
          <a:xfrm>
            <a:off x="0" y="0"/>
            <a:ext cx="12192001" cy="6858000"/>
            <a:chOff x="0" y="0"/>
            <a:chExt cx="12192001" cy="6858000"/>
          </a:xfrm>
        </p:grpSpPr>
        <p:pic>
          <p:nvPicPr>
            <p:cNvPr id="12" name="object 3">
              <a:extLst>
                <a:ext uri="{FF2B5EF4-FFF2-40B4-BE49-F238E27FC236}">
                  <a16:creationId xmlns:a16="http://schemas.microsoft.com/office/drawing/2014/main" id="{7F8D98BA-83DA-4425-B494-D684640F7A92}"/>
                </a:ext>
              </a:extLst>
            </p:cNvPr>
            <p:cNvPicPr/>
            <p:nvPr/>
          </p:nvPicPr>
          <p:blipFill>
            <a:blip r:embed="rId4"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13" name="object 3">
              <a:extLst>
                <a:ext uri="{FF2B5EF4-FFF2-40B4-BE49-F238E27FC236}">
                  <a16:creationId xmlns:a16="http://schemas.microsoft.com/office/drawing/2014/main" id="{1C20F2A8-DB19-48D7-9B13-7112C0C89BE6}"/>
                </a:ext>
              </a:extLst>
            </p:cNvPr>
            <p:cNvPicPr/>
            <p:nvPr/>
          </p:nvPicPr>
          <p:blipFill>
            <a:blip r:embed="rId4"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grpSp>
        <p:nvGrpSpPr>
          <p:cNvPr id="14" name="グループ化 13">
            <a:extLst>
              <a:ext uri="{FF2B5EF4-FFF2-40B4-BE49-F238E27FC236}">
                <a16:creationId xmlns:a16="http://schemas.microsoft.com/office/drawing/2014/main" id="{4005C5DC-4319-44BB-A60F-22C0714E5698}"/>
              </a:ext>
            </a:extLst>
          </p:cNvPr>
          <p:cNvGrpSpPr/>
          <p:nvPr/>
        </p:nvGrpSpPr>
        <p:grpSpPr>
          <a:xfrm>
            <a:off x="819372" y="2972605"/>
            <a:ext cx="10553255" cy="2030684"/>
            <a:chOff x="819372" y="1259331"/>
            <a:chExt cx="10553255" cy="2030684"/>
          </a:xfrm>
        </p:grpSpPr>
        <p:sp>
          <p:nvSpPr>
            <p:cNvPr id="15" name="テキスト ボックス 14">
              <a:extLst>
                <a:ext uri="{FF2B5EF4-FFF2-40B4-BE49-F238E27FC236}">
                  <a16:creationId xmlns:a16="http://schemas.microsoft.com/office/drawing/2014/main" id="{C96C405A-5A5B-4C95-B9E5-D9CAB3B2A9F0}"/>
                </a:ext>
              </a:extLst>
            </p:cNvPr>
            <p:cNvSpPr txBox="1"/>
            <p:nvPr/>
          </p:nvSpPr>
          <p:spPr>
            <a:xfrm>
              <a:off x="819372" y="1259331"/>
              <a:ext cx="10553255" cy="2030684"/>
            </a:xfrm>
            <a:prstGeom prst="rect">
              <a:avLst/>
            </a:prstGeom>
            <a:noFill/>
          </p:spPr>
          <p:txBody>
            <a:bodyPr wrap="square" rtlCol="0">
              <a:spAutoFit/>
            </a:bodyPr>
            <a:lstStyle/>
            <a:p>
              <a:pPr>
                <a:spcAft>
                  <a:spcPts val="20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注意事項</a:t>
              </a:r>
            </a:p>
            <a:p>
              <a:pPr indent="309600">
                <a:lnSpc>
                  <a:spcPts val="3400"/>
                </a:lnSpc>
              </a:pPr>
              <a:r>
                <a:rPr lang="ja-JP" altLang="en-US" sz="2400" dirty="0">
                  <a:latin typeface="HGMaruGothicMPRO" panose="020F0600000000000000" pitchFamily="34" charset="-128"/>
                  <a:ea typeface="HGMaruGothicMPRO" panose="020F0600000000000000" pitchFamily="34" charset="-128"/>
                </a:rPr>
                <a:t>・画像生成ＡＩは、仕様や利用規約が頻繁に変更されます</a:t>
              </a:r>
            </a:p>
            <a:p>
              <a:pPr indent="309600">
                <a:lnSpc>
                  <a:spcPts val="3400"/>
                </a:lnSpc>
              </a:pPr>
              <a:r>
                <a:rPr lang="ja-JP" altLang="en-US" sz="2400" dirty="0">
                  <a:latin typeface="HGMaruGothicMPRO" panose="020F0600000000000000" pitchFamily="34" charset="-128"/>
                  <a:ea typeface="HGMaruGothicMPRO" panose="020F0600000000000000" pitchFamily="34" charset="-128"/>
                </a:rPr>
                <a:t>・商用利用の条件がサービスごとに異なります</a:t>
              </a:r>
            </a:p>
            <a:p>
              <a:pPr indent="309600">
                <a:lnSpc>
                  <a:spcPts val="3400"/>
                </a:lnSpc>
              </a:pPr>
              <a:r>
                <a:rPr lang="ja-JP" altLang="en-US" sz="2400" dirty="0">
                  <a:latin typeface="HGMaruGothicMPRO" panose="020F0600000000000000" pitchFamily="34" charset="-128"/>
                  <a:ea typeface="HGMaruGothicMPRO" panose="020F0600000000000000" pitchFamily="34" charset="-128"/>
                </a:rPr>
                <a:t>・最新情報を公式サイトで必ず確認しましょう</a:t>
              </a:r>
            </a:p>
          </p:txBody>
        </p:sp>
        <p:cxnSp>
          <p:nvCxnSpPr>
            <p:cNvPr id="16" name="直線コネクタ 15">
              <a:extLst>
                <a:ext uri="{FF2B5EF4-FFF2-40B4-BE49-F238E27FC236}">
                  <a16:creationId xmlns:a16="http://schemas.microsoft.com/office/drawing/2014/main" id="{9EB0714D-0CE4-4134-A462-F7662AA11461}"/>
                </a:ext>
              </a:extLst>
            </p:cNvPr>
            <p:cNvCxnSpPr>
              <a:cxnSpLocks/>
            </p:cNvCxnSpPr>
            <p:nvPr/>
          </p:nvCxnSpPr>
          <p:spPr>
            <a:xfrm>
              <a:off x="923109" y="1760076"/>
              <a:ext cx="1429798"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17" name="グループ化 16">
            <a:extLst>
              <a:ext uri="{FF2B5EF4-FFF2-40B4-BE49-F238E27FC236}">
                <a16:creationId xmlns:a16="http://schemas.microsoft.com/office/drawing/2014/main" id="{E7E1C0C4-F434-4DFD-BC20-585F7F04C180}"/>
              </a:ext>
            </a:extLst>
          </p:cNvPr>
          <p:cNvGrpSpPr/>
          <p:nvPr/>
        </p:nvGrpSpPr>
        <p:grpSpPr>
          <a:xfrm>
            <a:off x="819372" y="513140"/>
            <a:ext cx="10553255" cy="523220"/>
            <a:chOff x="819372" y="1259331"/>
            <a:chExt cx="10553255" cy="523220"/>
          </a:xfrm>
        </p:grpSpPr>
        <p:sp>
          <p:nvSpPr>
            <p:cNvPr id="18" name="テキスト ボックス 17">
              <a:extLst>
                <a:ext uri="{FF2B5EF4-FFF2-40B4-BE49-F238E27FC236}">
                  <a16:creationId xmlns:a16="http://schemas.microsoft.com/office/drawing/2014/main" id="{7C65CCC9-5049-491E-A433-B5537316B0D8}"/>
                </a:ext>
              </a:extLst>
            </p:cNvPr>
            <p:cNvSpPr txBox="1"/>
            <p:nvPr/>
          </p:nvSpPr>
          <p:spPr>
            <a:xfrm>
              <a:off x="819372" y="1259331"/>
              <a:ext cx="10553255" cy="523220"/>
            </a:xfrm>
            <a:prstGeom prst="rect">
              <a:avLst/>
            </a:prstGeom>
            <a:noFill/>
            <a:ln>
              <a:noFill/>
            </a:ln>
          </p:spPr>
          <p:txBody>
            <a:bodyPr wrap="square" rtlCol="0">
              <a:spAutoFit/>
            </a:bodyPr>
            <a:lstStyle/>
            <a:p>
              <a:pPr>
                <a:spcAft>
                  <a:spcPts val="20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仕組みのポイント</a:t>
              </a:r>
            </a:p>
          </p:txBody>
        </p:sp>
        <p:cxnSp>
          <p:nvCxnSpPr>
            <p:cNvPr id="19" name="直線コネクタ 18">
              <a:extLst>
                <a:ext uri="{FF2B5EF4-FFF2-40B4-BE49-F238E27FC236}">
                  <a16:creationId xmlns:a16="http://schemas.microsoft.com/office/drawing/2014/main" id="{21E3BDE8-0059-4D42-B177-F11FF2246BA7}"/>
                </a:ext>
              </a:extLst>
            </p:cNvPr>
            <p:cNvCxnSpPr>
              <a:cxnSpLocks/>
            </p:cNvCxnSpPr>
            <p:nvPr/>
          </p:nvCxnSpPr>
          <p:spPr>
            <a:xfrm>
              <a:off x="923109" y="1760076"/>
              <a:ext cx="2667584"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sp>
        <p:nvSpPr>
          <p:cNvPr id="20" name="四角形: 角を丸くする 19">
            <a:extLst>
              <a:ext uri="{FF2B5EF4-FFF2-40B4-BE49-F238E27FC236}">
                <a16:creationId xmlns:a16="http://schemas.microsoft.com/office/drawing/2014/main" id="{FCBB219B-0341-4CE0-A0DD-414DB2729D2B}"/>
              </a:ext>
            </a:extLst>
          </p:cNvPr>
          <p:cNvSpPr/>
          <p:nvPr/>
        </p:nvSpPr>
        <p:spPr>
          <a:xfrm>
            <a:off x="1298154" y="1236686"/>
            <a:ext cx="9595691" cy="147233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indent="309600">
              <a:spcAft>
                <a:spcPts val="1400"/>
              </a:spcAft>
            </a:pPr>
            <a:r>
              <a:rPr lang="ja-JP" altLang="en-US" sz="2400" dirty="0">
                <a:solidFill>
                  <a:prstClr val="black"/>
                </a:solidFill>
                <a:latin typeface="HG丸ｺﾞｼｯｸM-PRO" panose="020F0600000000000000" pitchFamily="50" charset="-128"/>
                <a:ea typeface="HG丸ｺﾞｼｯｸM-PRO" panose="020F0600000000000000" pitchFamily="50" charset="-128"/>
              </a:rPr>
              <a:t>画像生成ＡＩは、学習によって得た「画像の特徴」をもとに、　　　</a:t>
            </a:r>
            <a:endParaRPr lang="en-US" altLang="ja-JP" sz="2400" dirty="0">
              <a:solidFill>
                <a:prstClr val="black"/>
              </a:solidFill>
              <a:latin typeface="HG丸ｺﾞｼｯｸM-PRO" panose="020F0600000000000000" pitchFamily="50" charset="-128"/>
              <a:ea typeface="HG丸ｺﾞｼｯｸM-PRO" panose="020F0600000000000000" pitchFamily="50" charset="-128"/>
            </a:endParaRPr>
          </a:p>
          <a:p>
            <a:pPr lvl="0" indent="309600" algn="ctr"/>
            <a:r>
              <a:rPr lang="ja-JP" altLang="en-US" sz="3600" dirty="0">
                <a:solidFill>
                  <a:prstClr val="black"/>
                </a:solidFill>
                <a:latin typeface="HG丸ｺﾞｼｯｸM-PRO" panose="020F0600000000000000" pitchFamily="50" charset="-128"/>
                <a:ea typeface="HG丸ｺﾞｼｯｸM-PRO" panose="020F0600000000000000" pitchFamily="50" charset="-128"/>
              </a:rPr>
              <a:t>“</a:t>
            </a:r>
            <a:r>
              <a:rPr lang="ja-JP" altLang="en-US" sz="3600" b="1" dirty="0">
                <a:solidFill>
                  <a:srgbClr val="FF0000"/>
                </a:solidFill>
                <a:latin typeface="HG丸ｺﾞｼｯｸM-PRO" panose="020F0600000000000000" pitchFamily="50" charset="-128"/>
                <a:ea typeface="HG丸ｺﾞｼｯｸM-PRO" panose="020F0600000000000000" pitchFamily="50" charset="-128"/>
              </a:rPr>
              <a:t>新しい画像</a:t>
            </a:r>
            <a:r>
              <a:rPr lang="ja-JP" altLang="en-US" sz="3600" dirty="0">
                <a:solidFill>
                  <a:prstClr val="black"/>
                </a:solidFill>
                <a:latin typeface="HG丸ｺﾞｼｯｸM-PRO" panose="020F0600000000000000" pitchFamily="50" charset="-128"/>
                <a:ea typeface="HG丸ｺﾞｼｯｸM-PRO" panose="020F0600000000000000" pitchFamily="50" charset="-128"/>
              </a:rPr>
              <a:t>”</a:t>
            </a:r>
            <a:r>
              <a:rPr lang="ja-JP" altLang="en-US" sz="2400" dirty="0">
                <a:solidFill>
                  <a:prstClr val="black"/>
                </a:solidFill>
                <a:latin typeface="HG丸ｺﾞｼｯｸM-PRO" panose="020F0600000000000000" pitchFamily="50" charset="-128"/>
                <a:ea typeface="HG丸ｺﾞｼｯｸM-PRO" panose="020F0600000000000000" pitchFamily="50" charset="-128"/>
              </a:rPr>
              <a:t> を作り出します。</a:t>
            </a:r>
            <a:endParaRPr lang="en-US" altLang="ja-JP" sz="2400" dirty="0">
              <a:solidFill>
                <a:prstClr val="black"/>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9064565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42BE7-C9CB-F9AB-A69C-1227FE905A3D}"/>
            </a:ext>
          </a:extLst>
        </p:cNvPr>
        <p:cNvGrpSpPr/>
        <p:nvPr/>
      </p:nvGrpSpPr>
      <p:grpSpPr>
        <a:xfrm>
          <a:off x="0" y="0"/>
          <a:ext cx="0" cy="0"/>
          <a:chOff x="0" y="0"/>
          <a:chExt cx="0" cy="0"/>
        </a:xfrm>
      </p:grpSpPr>
      <p:grpSp>
        <p:nvGrpSpPr>
          <p:cNvPr id="7" name="グループ化 6">
            <a:extLst>
              <a:ext uri="{FF2B5EF4-FFF2-40B4-BE49-F238E27FC236}">
                <a16:creationId xmlns:a16="http://schemas.microsoft.com/office/drawing/2014/main" id="{92F74C05-82E8-4E53-A377-489F91445B51}"/>
              </a:ext>
            </a:extLst>
          </p:cNvPr>
          <p:cNvGrpSpPr/>
          <p:nvPr/>
        </p:nvGrpSpPr>
        <p:grpSpPr>
          <a:xfrm>
            <a:off x="819372" y="1102290"/>
            <a:ext cx="10553255" cy="1784784"/>
            <a:chOff x="819372" y="1259331"/>
            <a:chExt cx="10553255" cy="1784784"/>
          </a:xfrm>
        </p:grpSpPr>
        <p:sp>
          <p:nvSpPr>
            <p:cNvPr id="8" name="テキスト ボックス 7">
              <a:extLst>
                <a:ext uri="{FF2B5EF4-FFF2-40B4-BE49-F238E27FC236}">
                  <a16:creationId xmlns:a16="http://schemas.microsoft.com/office/drawing/2014/main" id="{60D01910-C8CE-47CA-880B-B110C1264BAC}"/>
                </a:ext>
              </a:extLst>
            </p:cNvPr>
            <p:cNvSpPr txBox="1"/>
            <p:nvPr/>
          </p:nvSpPr>
          <p:spPr>
            <a:xfrm>
              <a:off x="819372" y="1259331"/>
              <a:ext cx="10553255" cy="1784784"/>
            </a:xfrm>
            <a:prstGeom prst="rect">
              <a:avLst/>
            </a:prstGeom>
            <a:noFill/>
          </p:spPr>
          <p:txBody>
            <a:bodyPr wrap="square" rtlCol="0">
              <a:spAutoFit/>
            </a:bodyPr>
            <a:lstStyle/>
            <a:p>
              <a:pPr>
                <a:spcAft>
                  <a:spcPts val="18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１</a:t>
              </a:r>
              <a:r>
                <a:rPr lang="en-US" altLang="ja-JP"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.Adobe Firefly</a:t>
              </a:r>
            </a:p>
            <a:p>
              <a:pPr indent="309600">
                <a:lnSpc>
                  <a:spcPts val="2800"/>
                </a:lnSpc>
              </a:pPr>
              <a:r>
                <a:rPr lang="ja-JP" altLang="en-US" sz="2000" dirty="0">
                  <a:latin typeface="HGMaruGothicMPRO" panose="020F0600000000000000" pitchFamily="34" charset="-128"/>
                  <a:ea typeface="HGMaruGothicMPRO" panose="020F0600000000000000" pitchFamily="34" charset="-128"/>
                </a:rPr>
                <a:t>学生プランがあり、毎月付与されるクレジットで画像を生成します。</a:t>
              </a:r>
            </a:p>
            <a:p>
              <a:pPr indent="309600">
                <a:lnSpc>
                  <a:spcPts val="2800"/>
                </a:lnSpc>
              </a:pPr>
              <a:r>
                <a:rPr lang="ja-JP" altLang="en-US" sz="2000" dirty="0">
                  <a:latin typeface="HGMaruGothicMPRO" panose="020F0600000000000000" pitchFamily="34" charset="-128"/>
                  <a:ea typeface="HGMaruGothicMPRO" panose="020F0600000000000000" pitchFamily="34" charset="-128"/>
                </a:rPr>
                <a:t>プロなみの画像・動画が、文章と指示だけで作成可能です。</a:t>
              </a:r>
            </a:p>
            <a:p>
              <a:pPr indent="309600">
                <a:lnSpc>
                  <a:spcPts val="2800"/>
                </a:lnSpc>
              </a:pPr>
              <a:r>
                <a:rPr lang="ja-JP" altLang="en-US" sz="2000" dirty="0">
                  <a:latin typeface="HGMaruGothicMPRO" panose="020F0600000000000000" pitchFamily="34" charset="-128"/>
                  <a:ea typeface="HGMaruGothicMPRO" panose="020F0600000000000000" pitchFamily="34" charset="-128"/>
                </a:rPr>
                <a:t>安全に商用利用が可能です。</a:t>
              </a:r>
              <a:endParaRPr lang="en-US" altLang="ja-JP" sz="2000" dirty="0">
                <a:latin typeface="HGMaruGothicMPRO" panose="020F0600000000000000" pitchFamily="34" charset="-128"/>
                <a:ea typeface="HGMaruGothicMPRO" panose="020F0600000000000000" pitchFamily="34" charset="-128"/>
              </a:endParaRPr>
            </a:p>
          </p:txBody>
        </p:sp>
        <p:cxnSp>
          <p:nvCxnSpPr>
            <p:cNvPr id="9" name="直線コネクタ 8">
              <a:extLst>
                <a:ext uri="{FF2B5EF4-FFF2-40B4-BE49-F238E27FC236}">
                  <a16:creationId xmlns:a16="http://schemas.microsoft.com/office/drawing/2014/main" id="{3B359729-F0C2-421A-B944-7DF2B41306D7}"/>
                </a:ext>
              </a:extLst>
            </p:cNvPr>
            <p:cNvCxnSpPr>
              <a:cxnSpLocks/>
            </p:cNvCxnSpPr>
            <p:nvPr/>
          </p:nvCxnSpPr>
          <p:spPr>
            <a:xfrm>
              <a:off x="923109" y="1760076"/>
              <a:ext cx="3091330"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10" name="グループ化 9">
            <a:extLst>
              <a:ext uri="{FF2B5EF4-FFF2-40B4-BE49-F238E27FC236}">
                <a16:creationId xmlns:a16="http://schemas.microsoft.com/office/drawing/2014/main" id="{8FE90DE7-32B7-48F1-AE67-6BE2318DE2AB}"/>
              </a:ext>
            </a:extLst>
          </p:cNvPr>
          <p:cNvGrpSpPr/>
          <p:nvPr/>
        </p:nvGrpSpPr>
        <p:grpSpPr>
          <a:xfrm>
            <a:off x="0" y="-47041"/>
            <a:ext cx="12192001" cy="6905041"/>
            <a:chOff x="0" y="-47041"/>
            <a:chExt cx="12192001" cy="6905041"/>
          </a:xfrm>
        </p:grpSpPr>
        <p:pic>
          <p:nvPicPr>
            <p:cNvPr id="11" name="object 3">
              <a:extLst>
                <a:ext uri="{FF2B5EF4-FFF2-40B4-BE49-F238E27FC236}">
                  <a16:creationId xmlns:a16="http://schemas.microsoft.com/office/drawing/2014/main" id="{EB43F925-6C2B-4318-AC9A-DEAC12E2A0F5}"/>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2" name="正方形/長方形 11">
              <a:extLst>
                <a:ext uri="{FF2B5EF4-FFF2-40B4-BE49-F238E27FC236}">
                  <a16:creationId xmlns:a16="http://schemas.microsoft.com/office/drawing/2014/main" id="{8387753E-7844-4646-B92D-C9F6FEE64C14}"/>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代表的な画像生成ＡＩ</a:t>
              </a:r>
            </a:p>
          </p:txBody>
        </p:sp>
        <p:pic>
          <p:nvPicPr>
            <p:cNvPr id="13" name="object 3">
              <a:extLst>
                <a:ext uri="{FF2B5EF4-FFF2-40B4-BE49-F238E27FC236}">
                  <a16:creationId xmlns:a16="http://schemas.microsoft.com/office/drawing/2014/main" id="{938BA57F-9C60-4821-9BF2-63FA05F7ADE4}"/>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4" name="object 6">
              <a:extLst>
                <a:ext uri="{FF2B5EF4-FFF2-40B4-BE49-F238E27FC236}">
                  <a16:creationId xmlns:a16="http://schemas.microsoft.com/office/drawing/2014/main" id="{9D2C864B-5E7F-4347-8349-2CCB5977DC58}"/>
                </a:ext>
              </a:extLst>
            </p:cNvPr>
            <p:cNvGrpSpPr/>
            <p:nvPr/>
          </p:nvGrpSpPr>
          <p:grpSpPr>
            <a:xfrm>
              <a:off x="131445" y="203359"/>
              <a:ext cx="11929110" cy="657225"/>
              <a:chOff x="186258" y="210936"/>
              <a:chExt cx="11929110" cy="657225"/>
            </a:xfrm>
          </p:grpSpPr>
          <p:sp>
            <p:nvSpPr>
              <p:cNvPr id="15" name="object 7">
                <a:extLst>
                  <a:ext uri="{FF2B5EF4-FFF2-40B4-BE49-F238E27FC236}">
                    <a16:creationId xmlns:a16="http://schemas.microsoft.com/office/drawing/2014/main" id="{422D22F3-EB4E-40CE-99C0-01AD7D346D3A}"/>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6" name="object 8">
                <a:extLst>
                  <a:ext uri="{FF2B5EF4-FFF2-40B4-BE49-F238E27FC236}">
                    <a16:creationId xmlns:a16="http://schemas.microsoft.com/office/drawing/2014/main" id="{40B48949-75A8-4850-A165-82CF83E6CA53}"/>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7" name="object 9">
                <a:extLst>
                  <a:ext uri="{FF2B5EF4-FFF2-40B4-BE49-F238E27FC236}">
                    <a16:creationId xmlns:a16="http://schemas.microsoft.com/office/drawing/2014/main" id="{5CCB6355-46E3-46E9-900D-C934A599796E}"/>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8" name="object 10">
                <a:extLst>
                  <a:ext uri="{FF2B5EF4-FFF2-40B4-BE49-F238E27FC236}">
                    <a16:creationId xmlns:a16="http://schemas.microsoft.com/office/drawing/2014/main" id="{BDF22BC6-2ED7-430B-AC08-F6959CADE0DE}"/>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9" name="object 11">
                <a:extLst>
                  <a:ext uri="{FF2B5EF4-FFF2-40B4-BE49-F238E27FC236}">
                    <a16:creationId xmlns:a16="http://schemas.microsoft.com/office/drawing/2014/main" id="{47307B16-BFED-42D8-83A5-5A4D16918DFD}"/>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0" name="object 12">
                <a:extLst>
                  <a:ext uri="{FF2B5EF4-FFF2-40B4-BE49-F238E27FC236}">
                    <a16:creationId xmlns:a16="http://schemas.microsoft.com/office/drawing/2014/main" id="{0E4CB46A-3F11-4829-BF49-F8C2EEBBE2B5}"/>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21" name="object 13">
                <a:extLst>
                  <a:ext uri="{FF2B5EF4-FFF2-40B4-BE49-F238E27FC236}">
                    <a16:creationId xmlns:a16="http://schemas.microsoft.com/office/drawing/2014/main" id="{6F9A89E6-E091-41E3-864A-6463A2AEC6D1}"/>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2" name="object 14">
                <a:extLst>
                  <a:ext uri="{FF2B5EF4-FFF2-40B4-BE49-F238E27FC236}">
                    <a16:creationId xmlns:a16="http://schemas.microsoft.com/office/drawing/2014/main" id="{152E25E9-00A0-4C68-8A5B-048452B45D3B}"/>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3" name="object 15">
                <a:extLst>
                  <a:ext uri="{FF2B5EF4-FFF2-40B4-BE49-F238E27FC236}">
                    <a16:creationId xmlns:a16="http://schemas.microsoft.com/office/drawing/2014/main" id="{37F230E0-41AF-4411-9D35-8AFD6601D261}"/>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4" name="object 16">
                <a:extLst>
                  <a:ext uri="{FF2B5EF4-FFF2-40B4-BE49-F238E27FC236}">
                    <a16:creationId xmlns:a16="http://schemas.microsoft.com/office/drawing/2014/main" id="{44971D54-68FE-4D0A-AD34-A902078F53DD}"/>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5" name="object 17">
                <a:extLst>
                  <a:ext uri="{FF2B5EF4-FFF2-40B4-BE49-F238E27FC236}">
                    <a16:creationId xmlns:a16="http://schemas.microsoft.com/office/drawing/2014/main" id="{C856DCEC-1DA7-4DC6-A539-F647C79430D1}"/>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6" name="object 18">
                <a:extLst>
                  <a:ext uri="{FF2B5EF4-FFF2-40B4-BE49-F238E27FC236}">
                    <a16:creationId xmlns:a16="http://schemas.microsoft.com/office/drawing/2014/main" id="{FE1ECA00-094C-4EA9-ACC1-20EED1EFDB78}"/>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7" name="object 19">
                <a:extLst>
                  <a:ext uri="{FF2B5EF4-FFF2-40B4-BE49-F238E27FC236}">
                    <a16:creationId xmlns:a16="http://schemas.microsoft.com/office/drawing/2014/main" id="{8936328C-3311-4806-9DFB-8E7029C13956}"/>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8" name="object 20">
                <a:extLst>
                  <a:ext uri="{FF2B5EF4-FFF2-40B4-BE49-F238E27FC236}">
                    <a16:creationId xmlns:a16="http://schemas.microsoft.com/office/drawing/2014/main" id="{E742D4BE-EC9C-4B1D-A944-7ED8E5453DA6}"/>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9" name="object 21">
                <a:extLst>
                  <a:ext uri="{FF2B5EF4-FFF2-40B4-BE49-F238E27FC236}">
                    <a16:creationId xmlns:a16="http://schemas.microsoft.com/office/drawing/2014/main" id="{BF5A38D8-DE23-4E7B-8424-7BCBE4854D6E}"/>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0" name="object 22">
                <a:extLst>
                  <a:ext uri="{FF2B5EF4-FFF2-40B4-BE49-F238E27FC236}">
                    <a16:creationId xmlns:a16="http://schemas.microsoft.com/office/drawing/2014/main" id="{FA5D0696-7B27-4435-B527-E8A0A741CC5D}"/>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31" name="object 23">
                <a:extLst>
                  <a:ext uri="{FF2B5EF4-FFF2-40B4-BE49-F238E27FC236}">
                    <a16:creationId xmlns:a16="http://schemas.microsoft.com/office/drawing/2014/main" id="{90FFCD26-2C1A-45C4-B0E0-4B36B5D2A0B2}"/>
                  </a:ext>
                </a:extLst>
              </p:cNvPr>
              <p:cNvPicPr/>
              <p:nvPr/>
            </p:nvPicPr>
            <p:blipFill>
              <a:blip r:embed="rId4" cstate="print"/>
              <a:stretch>
                <a:fillRect/>
              </a:stretch>
            </p:blipFill>
            <p:spPr>
              <a:xfrm>
                <a:off x="12026795" y="575918"/>
                <a:ext cx="88216" cy="97080"/>
              </a:xfrm>
              <a:prstGeom prst="rect">
                <a:avLst/>
              </a:prstGeom>
            </p:spPr>
          </p:pic>
          <p:sp>
            <p:nvSpPr>
              <p:cNvPr id="32" name="object 24">
                <a:extLst>
                  <a:ext uri="{FF2B5EF4-FFF2-40B4-BE49-F238E27FC236}">
                    <a16:creationId xmlns:a16="http://schemas.microsoft.com/office/drawing/2014/main" id="{EA9F18A5-47B1-4EF4-B5E3-F353B7B43253}"/>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3" name="object 25">
                <a:extLst>
                  <a:ext uri="{FF2B5EF4-FFF2-40B4-BE49-F238E27FC236}">
                    <a16:creationId xmlns:a16="http://schemas.microsoft.com/office/drawing/2014/main" id="{56B54D8F-4126-4A3F-861A-5CBEA5CE33A0}"/>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4" name="object 26">
                <a:extLst>
                  <a:ext uri="{FF2B5EF4-FFF2-40B4-BE49-F238E27FC236}">
                    <a16:creationId xmlns:a16="http://schemas.microsoft.com/office/drawing/2014/main" id="{292BBCA1-F1E7-4245-9439-4A2E2F0FC24F}"/>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5" name="object 27">
                <a:extLst>
                  <a:ext uri="{FF2B5EF4-FFF2-40B4-BE49-F238E27FC236}">
                    <a16:creationId xmlns:a16="http://schemas.microsoft.com/office/drawing/2014/main" id="{84D818CF-B7FE-4D84-9096-43E5D847BF25}"/>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6" name="object 28">
                <a:extLst>
                  <a:ext uri="{FF2B5EF4-FFF2-40B4-BE49-F238E27FC236}">
                    <a16:creationId xmlns:a16="http://schemas.microsoft.com/office/drawing/2014/main" id="{18C7171A-8A20-4187-BF29-8DA66DCDA6AA}"/>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7" name="object 29">
                <a:extLst>
                  <a:ext uri="{FF2B5EF4-FFF2-40B4-BE49-F238E27FC236}">
                    <a16:creationId xmlns:a16="http://schemas.microsoft.com/office/drawing/2014/main" id="{0BBFE169-5DBC-40E8-968E-F8D9E680598E}"/>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8" name="object 30">
                <a:extLst>
                  <a:ext uri="{FF2B5EF4-FFF2-40B4-BE49-F238E27FC236}">
                    <a16:creationId xmlns:a16="http://schemas.microsoft.com/office/drawing/2014/main" id="{9BB35434-6B99-4258-9672-F57509D8B13B}"/>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9" name="object 31">
                <a:extLst>
                  <a:ext uri="{FF2B5EF4-FFF2-40B4-BE49-F238E27FC236}">
                    <a16:creationId xmlns:a16="http://schemas.microsoft.com/office/drawing/2014/main" id="{C7AD5A76-38F7-486D-88FF-8599655B4AF2}"/>
                  </a:ext>
                </a:extLst>
              </p:cNvPr>
              <p:cNvPicPr/>
              <p:nvPr/>
            </p:nvPicPr>
            <p:blipFill>
              <a:blip r:embed="rId5" cstate="print"/>
              <a:stretch>
                <a:fillRect/>
              </a:stretch>
            </p:blipFill>
            <p:spPr>
              <a:xfrm>
                <a:off x="10546225" y="211835"/>
                <a:ext cx="139128" cy="139128"/>
              </a:xfrm>
              <a:prstGeom prst="rect">
                <a:avLst/>
              </a:prstGeom>
            </p:spPr>
          </p:pic>
          <p:pic>
            <p:nvPicPr>
              <p:cNvPr id="40" name="object 32">
                <a:extLst>
                  <a:ext uri="{FF2B5EF4-FFF2-40B4-BE49-F238E27FC236}">
                    <a16:creationId xmlns:a16="http://schemas.microsoft.com/office/drawing/2014/main" id="{B82925A2-5E6B-4A62-A8B7-D87ECD158E82}"/>
                  </a:ext>
                </a:extLst>
              </p:cNvPr>
              <p:cNvPicPr/>
              <p:nvPr/>
            </p:nvPicPr>
            <p:blipFill>
              <a:blip r:embed="rId6" cstate="print"/>
              <a:stretch>
                <a:fillRect/>
              </a:stretch>
            </p:blipFill>
            <p:spPr>
              <a:xfrm>
                <a:off x="9828669" y="360944"/>
                <a:ext cx="244449" cy="244449"/>
              </a:xfrm>
              <a:prstGeom prst="rect">
                <a:avLst/>
              </a:prstGeom>
            </p:spPr>
          </p:pic>
          <p:sp>
            <p:nvSpPr>
              <p:cNvPr id="41" name="object 33">
                <a:extLst>
                  <a:ext uri="{FF2B5EF4-FFF2-40B4-BE49-F238E27FC236}">
                    <a16:creationId xmlns:a16="http://schemas.microsoft.com/office/drawing/2014/main" id="{D9AD79E8-C8F5-4B19-B44C-421AC4934E04}"/>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2" name="object 34">
                <a:extLst>
                  <a:ext uri="{FF2B5EF4-FFF2-40B4-BE49-F238E27FC236}">
                    <a16:creationId xmlns:a16="http://schemas.microsoft.com/office/drawing/2014/main" id="{6B0DBF4A-AF2B-42D9-941A-AB57288D2AF1}"/>
                  </a:ext>
                </a:extLst>
              </p:cNvPr>
              <p:cNvPicPr/>
              <p:nvPr/>
            </p:nvPicPr>
            <p:blipFill>
              <a:blip r:embed="rId7" cstate="print"/>
              <a:stretch>
                <a:fillRect/>
              </a:stretch>
            </p:blipFill>
            <p:spPr>
              <a:xfrm>
                <a:off x="9688294" y="622557"/>
                <a:ext cx="160297" cy="160395"/>
              </a:xfrm>
              <a:prstGeom prst="rect">
                <a:avLst/>
              </a:prstGeom>
            </p:spPr>
          </p:pic>
          <p:sp>
            <p:nvSpPr>
              <p:cNvPr id="43" name="object 35">
                <a:extLst>
                  <a:ext uri="{FF2B5EF4-FFF2-40B4-BE49-F238E27FC236}">
                    <a16:creationId xmlns:a16="http://schemas.microsoft.com/office/drawing/2014/main" id="{D4FAF70B-DD91-4140-A30C-C28211B73F84}"/>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4" name="object 36">
                <a:extLst>
                  <a:ext uri="{FF2B5EF4-FFF2-40B4-BE49-F238E27FC236}">
                    <a16:creationId xmlns:a16="http://schemas.microsoft.com/office/drawing/2014/main" id="{E478957A-35F9-49B0-91C0-A98644AA0EB8}"/>
                  </a:ext>
                </a:extLst>
              </p:cNvPr>
              <p:cNvPicPr/>
              <p:nvPr/>
            </p:nvPicPr>
            <p:blipFill>
              <a:blip r:embed="rId8" cstate="print"/>
              <a:stretch>
                <a:fillRect/>
              </a:stretch>
            </p:blipFill>
            <p:spPr>
              <a:xfrm>
                <a:off x="9648025" y="373900"/>
                <a:ext cx="90690" cy="68618"/>
              </a:xfrm>
              <a:prstGeom prst="rect">
                <a:avLst/>
              </a:prstGeom>
            </p:spPr>
          </p:pic>
          <p:sp>
            <p:nvSpPr>
              <p:cNvPr id="45" name="object 37">
                <a:extLst>
                  <a:ext uri="{FF2B5EF4-FFF2-40B4-BE49-F238E27FC236}">
                    <a16:creationId xmlns:a16="http://schemas.microsoft.com/office/drawing/2014/main" id="{A7571D2C-E5F1-440A-8B14-53B4AD2D0C28}"/>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6" name="object 38">
                <a:extLst>
                  <a:ext uri="{FF2B5EF4-FFF2-40B4-BE49-F238E27FC236}">
                    <a16:creationId xmlns:a16="http://schemas.microsoft.com/office/drawing/2014/main" id="{2DA390AC-2AD5-4B1A-95A8-28CD2CAF7249}"/>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7" name="object 39">
                <a:extLst>
                  <a:ext uri="{FF2B5EF4-FFF2-40B4-BE49-F238E27FC236}">
                    <a16:creationId xmlns:a16="http://schemas.microsoft.com/office/drawing/2014/main" id="{BD2CBE70-5256-49F6-884C-EAAA4D4F7D9D}"/>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8" name="object 40">
                <a:extLst>
                  <a:ext uri="{FF2B5EF4-FFF2-40B4-BE49-F238E27FC236}">
                    <a16:creationId xmlns:a16="http://schemas.microsoft.com/office/drawing/2014/main" id="{3AB2B3D1-7D81-46AC-A1BB-AD2696BCFDDC}"/>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9" name="object 41">
                <a:extLst>
                  <a:ext uri="{FF2B5EF4-FFF2-40B4-BE49-F238E27FC236}">
                    <a16:creationId xmlns:a16="http://schemas.microsoft.com/office/drawing/2014/main" id="{8BE1BF88-7461-4D0E-BF7C-F5292B9A615C}"/>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50" name="object 42">
                <a:extLst>
                  <a:ext uri="{FF2B5EF4-FFF2-40B4-BE49-F238E27FC236}">
                    <a16:creationId xmlns:a16="http://schemas.microsoft.com/office/drawing/2014/main" id="{3C2CA731-ECA4-436E-A592-B67209042EBE}"/>
                  </a:ext>
                </a:extLst>
              </p:cNvPr>
              <p:cNvPicPr/>
              <p:nvPr/>
            </p:nvPicPr>
            <p:blipFill>
              <a:blip r:embed="rId9" cstate="print"/>
              <a:stretch>
                <a:fillRect/>
              </a:stretch>
            </p:blipFill>
            <p:spPr>
              <a:xfrm>
                <a:off x="10771367" y="253872"/>
                <a:ext cx="383006" cy="322630"/>
              </a:xfrm>
              <a:prstGeom prst="rect">
                <a:avLst/>
              </a:prstGeom>
            </p:spPr>
          </p:pic>
          <p:sp>
            <p:nvSpPr>
              <p:cNvPr id="51" name="object 43">
                <a:extLst>
                  <a:ext uri="{FF2B5EF4-FFF2-40B4-BE49-F238E27FC236}">
                    <a16:creationId xmlns:a16="http://schemas.microsoft.com/office/drawing/2014/main" id="{555DE357-CDFD-41F7-8696-D395E3CA42B0}"/>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2" name="object 44">
                <a:extLst>
                  <a:ext uri="{FF2B5EF4-FFF2-40B4-BE49-F238E27FC236}">
                    <a16:creationId xmlns:a16="http://schemas.microsoft.com/office/drawing/2014/main" id="{AAC10DB7-1A0D-4472-A3EB-B0C6AADC46C4}"/>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3" name="object 45">
                <a:extLst>
                  <a:ext uri="{FF2B5EF4-FFF2-40B4-BE49-F238E27FC236}">
                    <a16:creationId xmlns:a16="http://schemas.microsoft.com/office/drawing/2014/main" id="{34984A24-6322-45BF-AAD8-1254E0858370}"/>
                  </a:ext>
                </a:extLst>
              </p:cNvPr>
              <p:cNvPicPr/>
              <p:nvPr/>
            </p:nvPicPr>
            <p:blipFill>
              <a:blip r:embed="rId10" cstate="print"/>
              <a:stretch>
                <a:fillRect/>
              </a:stretch>
            </p:blipFill>
            <p:spPr>
              <a:xfrm>
                <a:off x="10925962" y="472221"/>
                <a:ext cx="103212" cy="119964"/>
              </a:xfrm>
              <a:prstGeom prst="rect">
                <a:avLst/>
              </a:prstGeom>
            </p:spPr>
          </p:pic>
          <p:sp>
            <p:nvSpPr>
              <p:cNvPr id="54" name="object 46">
                <a:extLst>
                  <a:ext uri="{FF2B5EF4-FFF2-40B4-BE49-F238E27FC236}">
                    <a16:creationId xmlns:a16="http://schemas.microsoft.com/office/drawing/2014/main" id="{1040BAD4-C1F4-48BC-847F-D3A5B5EB82BB}"/>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5" name="object 47">
                <a:extLst>
                  <a:ext uri="{FF2B5EF4-FFF2-40B4-BE49-F238E27FC236}">
                    <a16:creationId xmlns:a16="http://schemas.microsoft.com/office/drawing/2014/main" id="{649D848D-93CF-466C-AB43-460E5B6165CE}"/>
                  </a:ext>
                </a:extLst>
              </p:cNvPr>
              <p:cNvPicPr/>
              <p:nvPr/>
            </p:nvPicPr>
            <p:blipFill>
              <a:blip r:embed="rId11" cstate="print"/>
              <a:stretch>
                <a:fillRect/>
              </a:stretch>
            </p:blipFill>
            <p:spPr>
              <a:xfrm>
                <a:off x="194951" y="260619"/>
                <a:ext cx="582104" cy="494753"/>
              </a:xfrm>
              <a:prstGeom prst="rect">
                <a:avLst/>
              </a:prstGeom>
            </p:spPr>
          </p:pic>
          <p:pic>
            <p:nvPicPr>
              <p:cNvPr id="56" name="object 48">
                <a:extLst>
                  <a:ext uri="{FF2B5EF4-FFF2-40B4-BE49-F238E27FC236}">
                    <a16:creationId xmlns:a16="http://schemas.microsoft.com/office/drawing/2014/main" id="{CB54FD53-740E-4EAA-9F73-0EC35AE020EC}"/>
                  </a:ext>
                </a:extLst>
              </p:cNvPr>
              <p:cNvPicPr/>
              <p:nvPr/>
            </p:nvPicPr>
            <p:blipFill>
              <a:blip r:embed="rId12" cstate="print"/>
              <a:stretch>
                <a:fillRect/>
              </a:stretch>
            </p:blipFill>
            <p:spPr>
              <a:xfrm>
                <a:off x="186258" y="251942"/>
                <a:ext cx="599490" cy="512114"/>
              </a:xfrm>
              <a:prstGeom prst="rect">
                <a:avLst/>
              </a:prstGeom>
            </p:spPr>
          </p:pic>
        </p:grpSp>
      </p:grpSp>
      <p:grpSp>
        <p:nvGrpSpPr>
          <p:cNvPr id="57" name="グループ化 56">
            <a:extLst>
              <a:ext uri="{FF2B5EF4-FFF2-40B4-BE49-F238E27FC236}">
                <a16:creationId xmlns:a16="http://schemas.microsoft.com/office/drawing/2014/main" id="{A165E4A7-5197-4405-BDE0-7C7F4C4BF8CF}"/>
              </a:ext>
            </a:extLst>
          </p:cNvPr>
          <p:cNvGrpSpPr/>
          <p:nvPr/>
        </p:nvGrpSpPr>
        <p:grpSpPr>
          <a:xfrm>
            <a:off x="819372" y="2997441"/>
            <a:ext cx="10553255" cy="1425711"/>
            <a:chOff x="819372" y="1259331"/>
            <a:chExt cx="10553255" cy="1425711"/>
          </a:xfrm>
        </p:grpSpPr>
        <p:sp>
          <p:nvSpPr>
            <p:cNvPr id="58" name="テキスト ボックス 57">
              <a:extLst>
                <a:ext uri="{FF2B5EF4-FFF2-40B4-BE49-F238E27FC236}">
                  <a16:creationId xmlns:a16="http://schemas.microsoft.com/office/drawing/2014/main" id="{6C5953CD-750C-417B-BD0C-EA19CA8512F5}"/>
                </a:ext>
              </a:extLst>
            </p:cNvPr>
            <p:cNvSpPr txBox="1"/>
            <p:nvPr/>
          </p:nvSpPr>
          <p:spPr>
            <a:xfrm>
              <a:off x="819372" y="1259331"/>
              <a:ext cx="10553255" cy="1425711"/>
            </a:xfrm>
            <a:prstGeom prst="rect">
              <a:avLst/>
            </a:prstGeom>
            <a:noFill/>
          </p:spPr>
          <p:txBody>
            <a:bodyPr wrap="square" rtlCol="0">
              <a:spAutoFit/>
            </a:bodyPr>
            <a:lstStyle/>
            <a:p>
              <a:pPr>
                <a:spcAft>
                  <a:spcPts val="18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２</a:t>
              </a:r>
              <a:r>
                <a:rPr lang="en-US" altLang="ja-JP"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.Stable Diffusion</a:t>
              </a:r>
            </a:p>
            <a:p>
              <a:pPr marL="309600">
                <a:lnSpc>
                  <a:spcPts val="2800"/>
                </a:lnSpc>
              </a:pPr>
              <a:r>
                <a:rPr lang="ja-JP" altLang="en-US" sz="2000" dirty="0">
                  <a:latin typeface="HGMaruGothicMPRO" panose="020F0600000000000000" pitchFamily="34" charset="-128"/>
                  <a:ea typeface="HGMaruGothicMPRO" panose="020F0600000000000000" pitchFamily="34" charset="-128"/>
                </a:rPr>
                <a:t>無料で試せて、自由度が高く、思い通りに作り込めます。</a:t>
              </a:r>
            </a:p>
            <a:p>
              <a:pPr marL="309600">
                <a:lnSpc>
                  <a:spcPts val="2800"/>
                </a:lnSpc>
              </a:pPr>
              <a:r>
                <a:rPr lang="ja-JP" altLang="en-US" sz="2000" dirty="0">
                  <a:latin typeface="HGMaruGothicMPRO" panose="020F0600000000000000" pitchFamily="34" charset="-128"/>
                  <a:ea typeface="HGMaruGothicMPRO" panose="020F0600000000000000" pitchFamily="34" charset="-128"/>
                </a:rPr>
                <a:t>学習、課題制作、趣味、ＳＮＳ、就職作品づくりなどに応用しやすいサービスです。</a:t>
              </a:r>
            </a:p>
          </p:txBody>
        </p:sp>
        <p:cxnSp>
          <p:nvCxnSpPr>
            <p:cNvPr id="59" name="直線コネクタ 58">
              <a:extLst>
                <a:ext uri="{FF2B5EF4-FFF2-40B4-BE49-F238E27FC236}">
                  <a16:creationId xmlns:a16="http://schemas.microsoft.com/office/drawing/2014/main" id="{9C02F015-DB73-4A06-B174-EC823FC70AC8}"/>
                </a:ext>
              </a:extLst>
            </p:cNvPr>
            <p:cNvCxnSpPr>
              <a:cxnSpLocks/>
            </p:cNvCxnSpPr>
            <p:nvPr/>
          </p:nvCxnSpPr>
          <p:spPr>
            <a:xfrm>
              <a:off x="923109" y="1760076"/>
              <a:ext cx="3660042"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60" name="グループ化 59">
            <a:extLst>
              <a:ext uri="{FF2B5EF4-FFF2-40B4-BE49-F238E27FC236}">
                <a16:creationId xmlns:a16="http://schemas.microsoft.com/office/drawing/2014/main" id="{3E0B6450-449B-47F3-A8DD-E3A872FC7F4C}"/>
              </a:ext>
            </a:extLst>
          </p:cNvPr>
          <p:cNvGrpSpPr/>
          <p:nvPr/>
        </p:nvGrpSpPr>
        <p:grpSpPr>
          <a:xfrm>
            <a:off x="819372" y="4562797"/>
            <a:ext cx="10553255" cy="1784784"/>
            <a:chOff x="819372" y="1259331"/>
            <a:chExt cx="10553255" cy="1784784"/>
          </a:xfrm>
        </p:grpSpPr>
        <p:sp>
          <p:nvSpPr>
            <p:cNvPr id="61" name="テキスト ボックス 60">
              <a:extLst>
                <a:ext uri="{FF2B5EF4-FFF2-40B4-BE49-F238E27FC236}">
                  <a16:creationId xmlns:a16="http://schemas.microsoft.com/office/drawing/2014/main" id="{07E38FD4-18B5-4B75-96E3-C4103DC9F6DD}"/>
                </a:ext>
              </a:extLst>
            </p:cNvPr>
            <p:cNvSpPr txBox="1"/>
            <p:nvPr/>
          </p:nvSpPr>
          <p:spPr>
            <a:xfrm>
              <a:off x="819372" y="1259331"/>
              <a:ext cx="10553255" cy="1784784"/>
            </a:xfrm>
            <a:prstGeom prst="rect">
              <a:avLst/>
            </a:prstGeom>
            <a:noFill/>
          </p:spPr>
          <p:txBody>
            <a:bodyPr wrap="square" rtlCol="0">
              <a:spAutoFit/>
            </a:bodyPr>
            <a:lstStyle/>
            <a:p>
              <a:pPr>
                <a:spcAft>
                  <a:spcPts val="18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３</a:t>
              </a:r>
              <a:r>
                <a:rPr lang="en-US" altLang="ja-JP"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.DALL-E</a:t>
              </a: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　</a:t>
              </a:r>
              <a:endParaRPr lang="en-US" altLang="ja-JP" sz="2800" b="1" dirty="0">
                <a:solidFill>
                  <a:schemeClr val="accent5">
                    <a:lumMod val="60000"/>
                    <a:lumOff val="40000"/>
                  </a:schemeClr>
                </a:solidFill>
                <a:latin typeface="BIZ UDPゴシック" panose="020B0400000000000000" pitchFamily="50" charset="-128"/>
                <a:ea typeface="BIZ UDPゴシック" panose="020B0400000000000000" pitchFamily="50" charset="-128"/>
              </a:endParaRPr>
            </a:p>
            <a:p>
              <a:pPr marL="309600">
                <a:lnSpc>
                  <a:spcPts val="2800"/>
                </a:lnSpc>
              </a:pPr>
              <a:r>
                <a:rPr lang="en-US" altLang="ja-JP" sz="2000" dirty="0" err="1">
                  <a:latin typeface="HGMaruGothicMPRO" panose="020F0600000000000000" pitchFamily="34" charset="-128"/>
                  <a:ea typeface="HGMaruGothicMPRO" panose="020F0600000000000000" pitchFamily="34" charset="-128"/>
                </a:rPr>
                <a:t>ChatGPT</a:t>
              </a:r>
              <a:r>
                <a:rPr lang="ja-JP" altLang="en-US" sz="2000" dirty="0">
                  <a:latin typeface="HGMaruGothicMPRO" panose="020F0600000000000000" pitchFamily="34" charset="-128"/>
                  <a:ea typeface="HGMaruGothicMPRO" panose="020F0600000000000000" pitchFamily="34" charset="-128"/>
                </a:rPr>
                <a:t>に組み込まれている画像生成ＡＩです。</a:t>
              </a:r>
            </a:p>
            <a:p>
              <a:pPr marL="309600">
                <a:lnSpc>
                  <a:spcPts val="2800"/>
                </a:lnSpc>
              </a:pPr>
              <a:r>
                <a:rPr lang="ja-JP" altLang="en-US" sz="2000" dirty="0">
                  <a:latin typeface="HGMaruGothicMPRO" panose="020F0600000000000000" pitchFamily="34" charset="-128"/>
                  <a:ea typeface="HGMaruGothicMPRO" panose="020F0600000000000000" pitchFamily="34" charset="-128"/>
                </a:rPr>
                <a:t>文章だけで高品質な画像が作れます。</a:t>
              </a:r>
            </a:p>
            <a:p>
              <a:pPr marL="309600">
                <a:lnSpc>
                  <a:spcPts val="2800"/>
                </a:lnSpc>
              </a:pPr>
              <a:r>
                <a:rPr lang="ja-JP" altLang="en-US" sz="2000" spc="-40" dirty="0">
                  <a:latin typeface="HGMaruGothicMPRO" panose="020F0600000000000000" pitchFamily="34" charset="-128"/>
                  <a:ea typeface="HGMaruGothicMPRO" panose="020F0600000000000000" pitchFamily="34" charset="-128"/>
                </a:rPr>
                <a:t>学生がレポート、課題、ＳＮＳなどあらゆる場面で「すぐ使える」実用的なサービスです。</a:t>
              </a:r>
              <a:endParaRPr lang="en-US" altLang="ja-JP" sz="2000" spc="-40" dirty="0">
                <a:latin typeface="HGMaruGothicMPRO" panose="020F0600000000000000" pitchFamily="34" charset="-128"/>
                <a:ea typeface="HGMaruGothicMPRO" panose="020F0600000000000000" pitchFamily="34" charset="-128"/>
              </a:endParaRPr>
            </a:p>
          </p:txBody>
        </p:sp>
        <p:cxnSp>
          <p:nvCxnSpPr>
            <p:cNvPr id="62" name="直線コネクタ 61">
              <a:extLst>
                <a:ext uri="{FF2B5EF4-FFF2-40B4-BE49-F238E27FC236}">
                  <a16:creationId xmlns:a16="http://schemas.microsoft.com/office/drawing/2014/main" id="{9635D526-01E6-4C32-8278-649AC853901D}"/>
                </a:ext>
              </a:extLst>
            </p:cNvPr>
            <p:cNvCxnSpPr>
              <a:cxnSpLocks/>
            </p:cNvCxnSpPr>
            <p:nvPr/>
          </p:nvCxnSpPr>
          <p:spPr>
            <a:xfrm>
              <a:off x="923109" y="1760076"/>
              <a:ext cx="1808940"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1552977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E44891-C841-2021-692D-A5A25E660363}"/>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790B08C6-C96F-9B8D-4D46-3A630989B95F}"/>
              </a:ext>
            </a:extLst>
          </p:cNvPr>
          <p:cNvSpPr txBox="1"/>
          <p:nvPr/>
        </p:nvSpPr>
        <p:spPr>
          <a:xfrm>
            <a:off x="806251" y="1312532"/>
            <a:ext cx="10440000" cy="3510576"/>
          </a:xfrm>
          <a:prstGeom prst="rect">
            <a:avLst/>
          </a:prstGeom>
          <a:noFill/>
        </p:spPr>
        <p:txBody>
          <a:bodyPr wrap="square" rtlCol="0">
            <a:spAutoFit/>
          </a:bodyPr>
          <a:lstStyle/>
          <a:p>
            <a:pPr marL="324000" indent="-324000" algn="just">
              <a:lnSpc>
                <a:spcPts val="3000"/>
              </a:lnSpc>
            </a:pPr>
            <a:r>
              <a:rPr lang="ja-JP" altLang="en-US" sz="2400" dirty="0">
                <a:latin typeface="HG丸ｺﾞｼｯｸM-PRO" panose="020F0600000000000000" pitchFamily="50" charset="-128"/>
                <a:ea typeface="HG丸ｺﾞｼｯｸM-PRO" panose="020F0600000000000000" pitchFamily="50" charset="-128"/>
              </a:rPr>
              <a:t>・画像生成ＡＩは公務員試験対策とは直接関係しませんが、</a:t>
            </a:r>
            <a:r>
              <a:rPr lang="ja-JP" altLang="en-US" sz="2400" dirty="0">
                <a:solidFill>
                  <a:srgbClr val="FF0000"/>
                </a:solidFill>
                <a:latin typeface="HG丸ｺﾞｼｯｸM-PRO" panose="020F0600000000000000" pitchFamily="50" charset="-128"/>
                <a:ea typeface="HG丸ｺﾞｼｯｸM-PRO" panose="020F0600000000000000" pitchFamily="50" charset="-128"/>
              </a:rPr>
              <a:t>将来の業務で</a:t>
            </a:r>
            <a:br>
              <a:rPr lang="en-US" altLang="ja-JP" sz="2400" dirty="0">
                <a:solidFill>
                  <a:srgbClr val="FF0000"/>
                </a:solidFill>
                <a:latin typeface="HG丸ｺﾞｼｯｸM-PRO" panose="020F0600000000000000" pitchFamily="50" charset="-128"/>
                <a:ea typeface="HG丸ｺﾞｼｯｸM-PRO" panose="020F0600000000000000" pitchFamily="50" charset="-128"/>
              </a:rPr>
            </a:br>
            <a:r>
              <a:rPr lang="ja-JP" altLang="en-US" sz="2400" dirty="0">
                <a:solidFill>
                  <a:srgbClr val="FF0000"/>
                </a:solidFill>
                <a:latin typeface="HG丸ｺﾞｼｯｸM-PRO" panose="020F0600000000000000" pitchFamily="50" charset="-128"/>
                <a:ea typeface="HG丸ｺﾞｼｯｸM-PRO" panose="020F0600000000000000" pitchFamily="50" charset="-128"/>
              </a:rPr>
              <a:t>役立つスキル</a:t>
            </a:r>
            <a:r>
              <a:rPr lang="ja-JP" altLang="en-US" sz="2400" dirty="0">
                <a:latin typeface="HG丸ｺﾞｼｯｸM-PRO" panose="020F0600000000000000" pitchFamily="50" charset="-128"/>
                <a:ea typeface="HG丸ｺﾞｼｯｸM-PRO" panose="020F0600000000000000" pitchFamily="50" charset="-128"/>
              </a:rPr>
              <a:t>であるため、理解しておきましょう。</a:t>
            </a:r>
            <a:endParaRPr lang="en-US" altLang="ja-JP" sz="2400" dirty="0">
              <a:latin typeface="HG丸ｺﾞｼｯｸM-PRO" panose="020F0600000000000000" pitchFamily="50" charset="-128"/>
              <a:ea typeface="HG丸ｺﾞｼｯｸM-PRO" panose="020F0600000000000000" pitchFamily="50" charset="-128"/>
            </a:endParaRPr>
          </a:p>
          <a:p>
            <a:pPr marL="324000" indent="-324000" algn="just">
              <a:lnSpc>
                <a:spcPts val="3000"/>
              </a:lnSpc>
            </a:pPr>
            <a:endParaRPr lang="en-US" altLang="ja-JP" sz="2400" dirty="0">
              <a:latin typeface="HG丸ｺﾞｼｯｸM-PRO" panose="020F0600000000000000" pitchFamily="50" charset="-128"/>
              <a:ea typeface="HG丸ｺﾞｼｯｸM-PRO" panose="020F0600000000000000" pitchFamily="50" charset="-128"/>
            </a:endParaRPr>
          </a:p>
          <a:p>
            <a:pPr marL="324000" indent="-324000" algn="just">
              <a:lnSpc>
                <a:spcPts val="3000"/>
              </a:lnSpc>
            </a:pPr>
            <a:r>
              <a:rPr lang="ja-JP" altLang="en-US" sz="2400" dirty="0">
                <a:latin typeface="HG丸ｺﾞｼｯｸM-PRO" panose="020F0600000000000000" pitchFamily="50" charset="-128"/>
                <a:ea typeface="HG丸ｺﾞｼｯｸM-PRO" panose="020F0600000000000000" pitchFamily="50" charset="-128"/>
              </a:rPr>
              <a:t>・公務員の仕事についた際、プレゼンテーション資料や掲示物など様々な場面でイラストを使う機会があります。学生のうちから画像生成ＡＩを理解しましょう。</a:t>
            </a:r>
            <a:endParaRPr lang="en-US" altLang="ja-JP" sz="2400" dirty="0">
              <a:latin typeface="HG丸ｺﾞｼｯｸM-PRO" panose="020F0600000000000000" pitchFamily="50" charset="-128"/>
              <a:ea typeface="HG丸ｺﾞｼｯｸM-PRO" panose="020F0600000000000000" pitchFamily="50" charset="-128"/>
            </a:endParaRPr>
          </a:p>
          <a:p>
            <a:pPr marL="324000" indent="-324000" algn="just">
              <a:lnSpc>
                <a:spcPts val="3000"/>
              </a:lnSpc>
            </a:pPr>
            <a:endParaRPr lang="en-US" altLang="ja-JP" sz="2400" dirty="0">
              <a:latin typeface="HG丸ｺﾞｼｯｸM-PRO" panose="020F0600000000000000" pitchFamily="50" charset="-128"/>
              <a:ea typeface="HG丸ｺﾞｼｯｸM-PRO" panose="020F0600000000000000" pitchFamily="50" charset="-128"/>
            </a:endParaRPr>
          </a:p>
          <a:p>
            <a:pPr marL="324000" indent="-324000" algn="just">
              <a:lnSpc>
                <a:spcPts val="3000"/>
              </a:lnSpc>
            </a:pPr>
            <a:r>
              <a:rPr lang="ja-JP" altLang="en-US" sz="2400" dirty="0">
                <a:latin typeface="HG丸ｺﾞｼｯｸM-PRO" panose="020F0600000000000000" pitchFamily="50" charset="-128"/>
                <a:ea typeface="HG丸ｺﾞｼｯｸM-PRO" panose="020F0600000000000000" pitchFamily="50" charset="-128"/>
              </a:rPr>
              <a:t>・</a:t>
            </a:r>
            <a:r>
              <a:rPr lang="ja-JP" altLang="en-US" sz="2400" spc="-50" dirty="0">
                <a:latin typeface="HG丸ｺﾞｼｯｸM-PRO" panose="020F0600000000000000" pitchFamily="50" charset="-128"/>
                <a:ea typeface="HG丸ｺﾞｼｯｸM-PRO" panose="020F0600000000000000" pitchFamily="50" charset="-128"/>
              </a:rPr>
              <a:t>画像生成ＡＩは画像生成以外にも、写真の不要物削除など、実用的な修正</a:t>
            </a:r>
            <a:r>
              <a:rPr lang="ja-JP" altLang="en-US" sz="2400" dirty="0">
                <a:latin typeface="HG丸ｺﾞｼｯｸM-PRO" panose="020F0600000000000000" pitchFamily="50" charset="-128"/>
                <a:ea typeface="HG丸ｺﾞｼｯｸM-PRO" panose="020F0600000000000000" pitchFamily="50" charset="-128"/>
              </a:rPr>
              <a:t>にも活用できます。普段の生活で画像生成ＡＩを活用すると便利です。</a:t>
            </a:r>
          </a:p>
        </p:txBody>
      </p:sp>
      <p:sp>
        <p:nvSpPr>
          <p:cNvPr id="4" name="テキスト ボックス 3">
            <a:extLst>
              <a:ext uri="{FF2B5EF4-FFF2-40B4-BE49-F238E27FC236}">
                <a16:creationId xmlns:a16="http://schemas.microsoft.com/office/drawing/2014/main" id="{91A38EC8-B5FC-BD1B-30C7-A9700CE55321}"/>
              </a:ext>
            </a:extLst>
          </p:cNvPr>
          <p:cNvSpPr txBox="1"/>
          <p:nvPr/>
        </p:nvSpPr>
        <p:spPr>
          <a:xfrm>
            <a:off x="806251" y="5501384"/>
            <a:ext cx="10726992" cy="461665"/>
          </a:xfrm>
          <a:prstGeom prst="rect">
            <a:avLst/>
          </a:prstGeom>
          <a:noFill/>
        </p:spPr>
        <p:txBody>
          <a:bodyPr wrap="square" rtlCol="0">
            <a:spAutoFit/>
          </a:bodyPr>
          <a:lstStyle/>
          <a:p>
            <a:r>
              <a:rPr lang="en-US" altLang="ja-JP" sz="2400" dirty="0">
                <a:uFill>
                  <a:solidFill>
                    <a:srgbClr val="FF0000"/>
                  </a:solidFill>
                </a:uFill>
                <a:latin typeface="HG丸ｺﾞｼｯｸM-PRO" panose="020F0600000000000000" pitchFamily="50" charset="-128"/>
                <a:ea typeface="HG丸ｺﾞｼｯｸM-PRO" panose="020F0600000000000000" pitchFamily="50" charset="-128"/>
              </a:rPr>
              <a:t>※</a:t>
            </a:r>
            <a:r>
              <a:rPr lang="ja-JP" altLang="en-US" sz="2400" dirty="0">
                <a:uFill>
                  <a:solidFill>
                    <a:srgbClr val="FF0000"/>
                  </a:solidFill>
                </a:uFill>
                <a:latin typeface="HG丸ｺﾞｼｯｸM-PRO" panose="020F0600000000000000" pitchFamily="50" charset="-128"/>
                <a:ea typeface="HG丸ｺﾞｼｯｸM-PRO" panose="020F0600000000000000" pitchFamily="50" charset="-128"/>
              </a:rPr>
              <a:t>　紹介した３つの画像生成ＡＩは、いずれも日本語に対応しています。</a:t>
            </a:r>
            <a:endParaRPr lang="en-US" altLang="ja-JP" sz="2400" dirty="0">
              <a:uFill>
                <a:solidFill>
                  <a:srgbClr val="FF0000"/>
                </a:solidFill>
              </a:uFill>
              <a:latin typeface="HG丸ｺﾞｼｯｸM-PRO" panose="020F0600000000000000" pitchFamily="50" charset="-128"/>
              <a:ea typeface="HG丸ｺﾞｼｯｸM-PRO" panose="020F0600000000000000" pitchFamily="50" charset="-128"/>
            </a:endParaRPr>
          </a:p>
        </p:txBody>
      </p:sp>
      <p:grpSp>
        <p:nvGrpSpPr>
          <p:cNvPr id="6" name="グループ化 5">
            <a:extLst>
              <a:ext uri="{FF2B5EF4-FFF2-40B4-BE49-F238E27FC236}">
                <a16:creationId xmlns:a16="http://schemas.microsoft.com/office/drawing/2014/main" id="{09B234C5-75BC-4374-8582-3DB2327AFF86}"/>
              </a:ext>
            </a:extLst>
          </p:cNvPr>
          <p:cNvGrpSpPr/>
          <p:nvPr/>
        </p:nvGrpSpPr>
        <p:grpSpPr>
          <a:xfrm>
            <a:off x="0" y="-47041"/>
            <a:ext cx="12192001" cy="6905041"/>
            <a:chOff x="0" y="-47041"/>
            <a:chExt cx="12192001" cy="6905041"/>
          </a:xfrm>
        </p:grpSpPr>
        <p:pic>
          <p:nvPicPr>
            <p:cNvPr id="8" name="object 3">
              <a:extLst>
                <a:ext uri="{FF2B5EF4-FFF2-40B4-BE49-F238E27FC236}">
                  <a16:creationId xmlns:a16="http://schemas.microsoft.com/office/drawing/2014/main" id="{11B65F97-2870-49CC-B93D-FB28285801D2}"/>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9" name="正方形/長方形 8">
              <a:extLst>
                <a:ext uri="{FF2B5EF4-FFF2-40B4-BE49-F238E27FC236}">
                  <a16:creationId xmlns:a16="http://schemas.microsoft.com/office/drawing/2014/main" id="{992FC8D6-FCF3-4351-AC79-D266ACDB7257}"/>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画像生成ＡＩのまとめ</a:t>
              </a:r>
            </a:p>
          </p:txBody>
        </p:sp>
        <p:pic>
          <p:nvPicPr>
            <p:cNvPr id="10" name="object 3">
              <a:extLst>
                <a:ext uri="{FF2B5EF4-FFF2-40B4-BE49-F238E27FC236}">
                  <a16:creationId xmlns:a16="http://schemas.microsoft.com/office/drawing/2014/main" id="{F2188BA2-498E-44C0-9023-1AC8E8AFDB1F}"/>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1" name="object 6">
              <a:extLst>
                <a:ext uri="{FF2B5EF4-FFF2-40B4-BE49-F238E27FC236}">
                  <a16:creationId xmlns:a16="http://schemas.microsoft.com/office/drawing/2014/main" id="{E84F1AA3-0610-4BF1-BE36-FAF17AD8991E}"/>
                </a:ext>
              </a:extLst>
            </p:cNvPr>
            <p:cNvGrpSpPr/>
            <p:nvPr/>
          </p:nvGrpSpPr>
          <p:grpSpPr>
            <a:xfrm>
              <a:off x="131445" y="203359"/>
              <a:ext cx="11929110" cy="657225"/>
              <a:chOff x="186258" y="210936"/>
              <a:chExt cx="11929110" cy="657225"/>
            </a:xfrm>
          </p:grpSpPr>
          <p:sp>
            <p:nvSpPr>
              <p:cNvPr id="12" name="object 7">
                <a:extLst>
                  <a:ext uri="{FF2B5EF4-FFF2-40B4-BE49-F238E27FC236}">
                    <a16:creationId xmlns:a16="http://schemas.microsoft.com/office/drawing/2014/main" id="{25A98C56-D54C-447D-A1FC-AD0CB83BEFDA}"/>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3" name="object 8">
                <a:extLst>
                  <a:ext uri="{FF2B5EF4-FFF2-40B4-BE49-F238E27FC236}">
                    <a16:creationId xmlns:a16="http://schemas.microsoft.com/office/drawing/2014/main" id="{FCE5AAB8-43C1-4C31-9BED-3CAC3652BA68}"/>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4" name="object 9">
                <a:extLst>
                  <a:ext uri="{FF2B5EF4-FFF2-40B4-BE49-F238E27FC236}">
                    <a16:creationId xmlns:a16="http://schemas.microsoft.com/office/drawing/2014/main" id="{FB5E6D6D-2FD9-494C-84B3-29EE90C3436E}"/>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5" name="object 10">
                <a:extLst>
                  <a:ext uri="{FF2B5EF4-FFF2-40B4-BE49-F238E27FC236}">
                    <a16:creationId xmlns:a16="http://schemas.microsoft.com/office/drawing/2014/main" id="{DD752CF4-FCCF-4D9B-ABA0-AA0C8CCEB7CD}"/>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6" name="object 11">
                <a:extLst>
                  <a:ext uri="{FF2B5EF4-FFF2-40B4-BE49-F238E27FC236}">
                    <a16:creationId xmlns:a16="http://schemas.microsoft.com/office/drawing/2014/main" id="{796DB0A7-A2D2-4135-A619-D35CC593E60E}"/>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7" name="object 12">
                <a:extLst>
                  <a:ext uri="{FF2B5EF4-FFF2-40B4-BE49-F238E27FC236}">
                    <a16:creationId xmlns:a16="http://schemas.microsoft.com/office/drawing/2014/main" id="{EC9C1838-E578-48A1-9C0E-E11FFB54A0E4}"/>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8" name="object 13">
                <a:extLst>
                  <a:ext uri="{FF2B5EF4-FFF2-40B4-BE49-F238E27FC236}">
                    <a16:creationId xmlns:a16="http://schemas.microsoft.com/office/drawing/2014/main" id="{25C1E45D-FECA-4690-999A-0C354F5D7850}"/>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19" name="object 14">
                <a:extLst>
                  <a:ext uri="{FF2B5EF4-FFF2-40B4-BE49-F238E27FC236}">
                    <a16:creationId xmlns:a16="http://schemas.microsoft.com/office/drawing/2014/main" id="{F00E2053-4A48-4B8A-B2F7-B9908AA63E28}"/>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0" name="object 15">
                <a:extLst>
                  <a:ext uri="{FF2B5EF4-FFF2-40B4-BE49-F238E27FC236}">
                    <a16:creationId xmlns:a16="http://schemas.microsoft.com/office/drawing/2014/main" id="{2C65A7B9-2A55-4DAE-A5E2-2EB7050012E4}"/>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1" name="object 16">
                <a:extLst>
                  <a:ext uri="{FF2B5EF4-FFF2-40B4-BE49-F238E27FC236}">
                    <a16:creationId xmlns:a16="http://schemas.microsoft.com/office/drawing/2014/main" id="{167EE8C4-B959-4111-B912-39F670F5F09A}"/>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2" name="object 17">
                <a:extLst>
                  <a:ext uri="{FF2B5EF4-FFF2-40B4-BE49-F238E27FC236}">
                    <a16:creationId xmlns:a16="http://schemas.microsoft.com/office/drawing/2014/main" id="{0495E821-09AD-4DF9-B778-37662AA269F5}"/>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3" name="object 18">
                <a:extLst>
                  <a:ext uri="{FF2B5EF4-FFF2-40B4-BE49-F238E27FC236}">
                    <a16:creationId xmlns:a16="http://schemas.microsoft.com/office/drawing/2014/main" id="{D2D34369-277D-4372-9D47-C0DA47D5A931}"/>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4" name="object 19">
                <a:extLst>
                  <a:ext uri="{FF2B5EF4-FFF2-40B4-BE49-F238E27FC236}">
                    <a16:creationId xmlns:a16="http://schemas.microsoft.com/office/drawing/2014/main" id="{5BA973DD-E473-48C0-B147-2D19CDC1465F}"/>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5" name="object 20">
                <a:extLst>
                  <a:ext uri="{FF2B5EF4-FFF2-40B4-BE49-F238E27FC236}">
                    <a16:creationId xmlns:a16="http://schemas.microsoft.com/office/drawing/2014/main" id="{D52B9F9E-FCA6-45DA-B0AA-D9B20F1FA2D5}"/>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6" name="object 21">
                <a:extLst>
                  <a:ext uri="{FF2B5EF4-FFF2-40B4-BE49-F238E27FC236}">
                    <a16:creationId xmlns:a16="http://schemas.microsoft.com/office/drawing/2014/main" id="{EE85CBD6-2C1A-4BFD-9173-93C388439E33}"/>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7" name="object 22">
                <a:extLst>
                  <a:ext uri="{FF2B5EF4-FFF2-40B4-BE49-F238E27FC236}">
                    <a16:creationId xmlns:a16="http://schemas.microsoft.com/office/drawing/2014/main" id="{A028DF71-5BE7-4535-B23F-353CB4ACA970}"/>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8" name="object 23">
                <a:extLst>
                  <a:ext uri="{FF2B5EF4-FFF2-40B4-BE49-F238E27FC236}">
                    <a16:creationId xmlns:a16="http://schemas.microsoft.com/office/drawing/2014/main" id="{3593F487-3088-4C95-8E94-00A1DA0210B2}"/>
                  </a:ext>
                </a:extLst>
              </p:cNvPr>
              <p:cNvPicPr/>
              <p:nvPr/>
            </p:nvPicPr>
            <p:blipFill>
              <a:blip r:embed="rId4" cstate="print"/>
              <a:stretch>
                <a:fillRect/>
              </a:stretch>
            </p:blipFill>
            <p:spPr>
              <a:xfrm>
                <a:off x="12026795" y="575918"/>
                <a:ext cx="88216" cy="97080"/>
              </a:xfrm>
              <a:prstGeom prst="rect">
                <a:avLst/>
              </a:prstGeom>
            </p:spPr>
          </p:pic>
          <p:sp>
            <p:nvSpPr>
              <p:cNvPr id="29" name="object 24">
                <a:extLst>
                  <a:ext uri="{FF2B5EF4-FFF2-40B4-BE49-F238E27FC236}">
                    <a16:creationId xmlns:a16="http://schemas.microsoft.com/office/drawing/2014/main" id="{C8A03C9C-BA87-4A60-B777-B762C576D3B4}"/>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0" name="object 25">
                <a:extLst>
                  <a:ext uri="{FF2B5EF4-FFF2-40B4-BE49-F238E27FC236}">
                    <a16:creationId xmlns:a16="http://schemas.microsoft.com/office/drawing/2014/main" id="{E95F98FA-43D6-4972-B0A6-C2897AD996B3}"/>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1" name="object 26">
                <a:extLst>
                  <a:ext uri="{FF2B5EF4-FFF2-40B4-BE49-F238E27FC236}">
                    <a16:creationId xmlns:a16="http://schemas.microsoft.com/office/drawing/2014/main" id="{C8EF136F-651C-45EB-95F4-25536FC20161}"/>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2" name="object 27">
                <a:extLst>
                  <a:ext uri="{FF2B5EF4-FFF2-40B4-BE49-F238E27FC236}">
                    <a16:creationId xmlns:a16="http://schemas.microsoft.com/office/drawing/2014/main" id="{6D6A26CA-0590-4538-AF1F-941C0ED04C0F}"/>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3" name="object 28">
                <a:extLst>
                  <a:ext uri="{FF2B5EF4-FFF2-40B4-BE49-F238E27FC236}">
                    <a16:creationId xmlns:a16="http://schemas.microsoft.com/office/drawing/2014/main" id="{8DFF4109-292F-4C6D-828C-26C84DEB821F}"/>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4" name="object 29">
                <a:extLst>
                  <a:ext uri="{FF2B5EF4-FFF2-40B4-BE49-F238E27FC236}">
                    <a16:creationId xmlns:a16="http://schemas.microsoft.com/office/drawing/2014/main" id="{BD021714-1D9F-420E-98C4-60320790A277}"/>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5" name="object 30">
                <a:extLst>
                  <a:ext uri="{FF2B5EF4-FFF2-40B4-BE49-F238E27FC236}">
                    <a16:creationId xmlns:a16="http://schemas.microsoft.com/office/drawing/2014/main" id="{9E5C6B3C-71A7-45B0-824C-BFAB8E3058A0}"/>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6" name="object 31">
                <a:extLst>
                  <a:ext uri="{FF2B5EF4-FFF2-40B4-BE49-F238E27FC236}">
                    <a16:creationId xmlns:a16="http://schemas.microsoft.com/office/drawing/2014/main" id="{1518337F-61A2-4EEC-B8A0-960B879050A8}"/>
                  </a:ext>
                </a:extLst>
              </p:cNvPr>
              <p:cNvPicPr/>
              <p:nvPr/>
            </p:nvPicPr>
            <p:blipFill>
              <a:blip r:embed="rId5" cstate="print"/>
              <a:stretch>
                <a:fillRect/>
              </a:stretch>
            </p:blipFill>
            <p:spPr>
              <a:xfrm>
                <a:off x="10546225" y="211835"/>
                <a:ext cx="139128" cy="139128"/>
              </a:xfrm>
              <a:prstGeom prst="rect">
                <a:avLst/>
              </a:prstGeom>
            </p:spPr>
          </p:pic>
          <p:pic>
            <p:nvPicPr>
              <p:cNvPr id="37" name="object 32">
                <a:extLst>
                  <a:ext uri="{FF2B5EF4-FFF2-40B4-BE49-F238E27FC236}">
                    <a16:creationId xmlns:a16="http://schemas.microsoft.com/office/drawing/2014/main" id="{5650F81F-914B-412A-9161-7053CC65A2F9}"/>
                  </a:ext>
                </a:extLst>
              </p:cNvPr>
              <p:cNvPicPr/>
              <p:nvPr/>
            </p:nvPicPr>
            <p:blipFill>
              <a:blip r:embed="rId6" cstate="print"/>
              <a:stretch>
                <a:fillRect/>
              </a:stretch>
            </p:blipFill>
            <p:spPr>
              <a:xfrm>
                <a:off x="9828669" y="360944"/>
                <a:ext cx="244449" cy="244449"/>
              </a:xfrm>
              <a:prstGeom prst="rect">
                <a:avLst/>
              </a:prstGeom>
            </p:spPr>
          </p:pic>
          <p:sp>
            <p:nvSpPr>
              <p:cNvPr id="38" name="object 33">
                <a:extLst>
                  <a:ext uri="{FF2B5EF4-FFF2-40B4-BE49-F238E27FC236}">
                    <a16:creationId xmlns:a16="http://schemas.microsoft.com/office/drawing/2014/main" id="{BF98DF11-A954-4FBF-B62F-1D17873EB944}"/>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39" name="object 34">
                <a:extLst>
                  <a:ext uri="{FF2B5EF4-FFF2-40B4-BE49-F238E27FC236}">
                    <a16:creationId xmlns:a16="http://schemas.microsoft.com/office/drawing/2014/main" id="{A46D03FE-217D-4B54-9B99-817622AC05B6}"/>
                  </a:ext>
                </a:extLst>
              </p:cNvPr>
              <p:cNvPicPr/>
              <p:nvPr/>
            </p:nvPicPr>
            <p:blipFill>
              <a:blip r:embed="rId7" cstate="print"/>
              <a:stretch>
                <a:fillRect/>
              </a:stretch>
            </p:blipFill>
            <p:spPr>
              <a:xfrm>
                <a:off x="9688294" y="622557"/>
                <a:ext cx="160297" cy="160395"/>
              </a:xfrm>
              <a:prstGeom prst="rect">
                <a:avLst/>
              </a:prstGeom>
            </p:spPr>
          </p:pic>
          <p:sp>
            <p:nvSpPr>
              <p:cNvPr id="40" name="object 35">
                <a:extLst>
                  <a:ext uri="{FF2B5EF4-FFF2-40B4-BE49-F238E27FC236}">
                    <a16:creationId xmlns:a16="http://schemas.microsoft.com/office/drawing/2014/main" id="{9EDF46CD-C320-4AD6-9D8A-7EED7A754444}"/>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1" name="object 36">
                <a:extLst>
                  <a:ext uri="{FF2B5EF4-FFF2-40B4-BE49-F238E27FC236}">
                    <a16:creationId xmlns:a16="http://schemas.microsoft.com/office/drawing/2014/main" id="{2093C895-ABD7-4731-ABB7-6C4C6CF7902B}"/>
                  </a:ext>
                </a:extLst>
              </p:cNvPr>
              <p:cNvPicPr/>
              <p:nvPr/>
            </p:nvPicPr>
            <p:blipFill>
              <a:blip r:embed="rId8" cstate="print"/>
              <a:stretch>
                <a:fillRect/>
              </a:stretch>
            </p:blipFill>
            <p:spPr>
              <a:xfrm>
                <a:off x="9648025" y="373900"/>
                <a:ext cx="90690" cy="68618"/>
              </a:xfrm>
              <a:prstGeom prst="rect">
                <a:avLst/>
              </a:prstGeom>
            </p:spPr>
          </p:pic>
          <p:sp>
            <p:nvSpPr>
              <p:cNvPr id="42" name="object 37">
                <a:extLst>
                  <a:ext uri="{FF2B5EF4-FFF2-40B4-BE49-F238E27FC236}">
                    <a16:creationId xmlns:a16="http://schemas.microsoft.com/office/drawing/2014/main" id="{55370CA2-76F9-41EE-B555-8C51F708B28B}"/>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3" name="object 38">
                <a:extLst>
                  <a:ext uri="{FF2B5EF4-FFF2-40B4-BE49-F238E27FC236}">
                    <a16:creationId xmlns:a16="http://schemas.microsoft.com/office/drawing/2014/main" id="{564DDBA6-05C3-4557-9E0C-5817032E575C}"/>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4" name="object 39">
                <a:extLst>
                  <a:ext uri="{FF2B5EF4-FFF2-40B4-BE49-F238E27FC236}">
                    <a16:creationId xmlns:a16="http://schemas.microsoft.com/office/drawing/2014/main" id="{D5F48446-5F7B-40AE-8035-002393B17DF7}"/>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5" name="object 40">
                <a:extLst>
                  <a:ext uri="{FF2B5EF4-FFF2-40B4-BE49-F238E27FC236}">
                    <a16:creationId xmlns:a16="http://schemas.microsoft.com/office/drawing/2014/main" id="{FCB4705E-FFC7-4A40-94BF-C9141C9D3ACA}"/>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6" name="object 41">
                <a:extLst>
                  <a:ext uri="{FF2B5EF4-FFF2-40B4-BE49-F238E27FC236}">
                    <a16:creationId xmlns:a16="http://schemas.microsoft.com/office/drawing/2014/main" id="{1E2767C2-C638-4392-BE30-E6A25551720B}"/>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7" name="object 42">
                <a:extLst>
                  <a:ext uri="{FF2B5EF4-FFF2-40B4-BE49-F238E27FC236}">
                    <a16:creationId xmlns:a16="http://schemas.microsoft.com/office/drawing/2014/main" id="{3AA7C9A2-836A-42EA-84C3-D74C39794C04}"/>
                  </a:ext>
                </a:extLst>
              </p:cNvPr>
              <p:cNvPicPr/>
              <p:nvPr/>
            </p:nvPicPr>
            <p:blipFill>
              <a:blip r:embed="rId9" cstate="print"/>
              <a:stretch>
                <a:fillRect/>
              </a:stretch>
            </p:blipFill>
            <p:spPr>
              <a:xfrm>
                <a:off x="10771367" y="253872"/>
                <a:ext cx="383006" cy="322630"/>
              </a:xfrm>
              <a:prstGeom prst="rect">
                <a:avLst/>
              </a:prstGeom>
            </p:spPr>
          </p:pic>
          <p:sp>
            <p:nvSpPr>
              <p:cNvPr id="48" name="object 43">
                <a:extLst>
                  <a:ext uri="{FF2B5EF4-FFF2-40B4-BE49-F238E27FC236}">
                    <a16:creationId xmlns:a16="http://schemas.microsoft.com/office/drawing/2014/main" id="{26256467-A57A-4630-8188-517DF558138E}"/>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49" name="object 44">
                <a:extLst>
                  <a:ext uri="{FF2B5EF4-FFF2-40B4-BE49-F238E27FC236}">
                    <a16:creationId xmlns:a16="http://schemas.microsoft.com/office/drawing/2014/main" id="{7B9296B7-05F0-47C5-83B6-279460C34F34}"/>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0" name="object 45">
                <a:extLst>
                  <a:ext uri="{FF2B5EF4-FFF2-40B4-BE49-F238E27FC236}">
                    <a16:creationId xmlns:a16="http://schemas.microsoft.com/office/drawing/2014/main" id="{03FBC175-6C17-443D-954B-86C89607359E}"/>
                  </a:ext>
                </a:extLst>
              </p:cNvPr>
              <p:cNvPicPr/>
              <p:nvPr/>
            </p:nvPicPr>
            <p:blipFill>
              <a:blip r:embed="rId10" cstate="print"/>
              <a:stretch>
                <a:fillRect/>
              </a:stretch>
            </p:blipFill>
            <p:spPr>
              <a:xfrm>
                <a:off x="10925962" y="472221"/>
                <a:ext cx="103212" cy="119964"/>
              </a:xfrm>
              <a:prstGeom prst="rect">
                <a:avLst/>
              </a:prstGeom>
            </p:spPr>
          </p:pic>
          <p:sp>
            <p:nvSpPr>
              <p:cNvPr id="51" name="object 46">
                <a:extLst>
                  <a:ext uri="{FF2B5EF4-FFF2-40B4-BE49-F238E27FC236}">
                    <a16:creationId xmlns:a16="http://schemas.microsoft.com/office/drawing/2014/main" id="{32B3CAB4-6992-4913-8BEB-A10A8CD8928C}"/>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2" name="object 47">
                <a:extLst>
                  <a:ext uri="{FF2B5EF4-FFF2-40B4-BE49-F238E27FC236}">
                    <a16:creationId xmlns:a16="http://schemas.microsoft.com/office/drawing/2014/main" id="{B493960D-081B-4920-A7D3-12E7D3B7AF11}"/>
                  </a:ext>
                </a:extLst>
              </p:cNvPr>
              <p:cNvPicPr/>
              <p:nvPr/>
            </p:nvPicPr>
            <p:blipFill>
              <a:blip r:embed="rId11" cstate="print"/>
              <a:stretch>
                <a:fillRect/>
              </a:stretch>
            </p:blipFill>
            <p:spPr>
              <a:xfrm>
                <a:off x="194951" y="260619"/>
                <a:ext cx="582104" cy="494753"/>
              </a:xfrm>
              <a:prstGeom prst="rect">
                <a:avLst/>
              </a:prstGeom>
            </p:spPr>
          </p:pic>
          <p:pic>
            <p:nvPicPr>
              <p:cNvPr id="53" name="object 48">
                <a:extLst>
                  <a:ext uri="{FF2B5EF4-FFF2-40B4-BE49-F238E27FC236}">
                    <a16:creationId xmlns:a16="http://schemas.microsoft.com/office/drawing/2014/main" id="{2D0398ED-D931-4BEE-AC52-7CC14EA6E227}"/>
                  </a:ext>
                </a:extLst>
              </p:cNvPr>
              <p:cNvPicPr/>
              <p:nvPr/>
            </p:nvPicPr>
            <p:blipFill>
              <a:blip r:embed="rId12" cstate="print"/>
              <a:stretch>
                <a:fillRect/>
              </a:stretch>
            </p:blipFill>
            <p:spPr>
              <a:xfrm>
                <a:off x="186258" y="251942"/>
                <a:ext cx="599490" cy="512114"/>
              </a:xfrm>
              <a:prstGeom prst="rect">
                <a:avLst/>
              </a:prstGeom>
            </p:spPr>
          </p:pic>
        </p:grpSp>
      </p:grpSp>
      <p:cxnSp>
        <p:nvCxnSpPr>
          <p:cNvPr id="54" name="直線コネクタ 53">
            <a:extLst>
              <a:ext uri="{FF2B5EF4-FFF2-40B4-BE49-F238E27FC236}">
                <a16:creationId xmlns:a16="http://schemas.microsoft.com/office/drawing/2014/main" id="{C9220B24-A653-4A82-8698-9149EB606BA5}"/>
              </a:ext>
            </a:extLst>
          </p:cNvPr>
          <p:cNvCxnSpPr>
            <a:cxnSpLocks/>
          </p:cNvCxnSpPr>
          <p:nvPr/>
        </p:nvCxnSpPr>
        <p:spPr>
          <a:xfrm>
            <a:off x="3971109" y="4779809"/>
            <a:ext cx="6090989" cy="0"/>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5" name="直線コネクタ 54">
            <a:extLst>
              <a:ext uri="{FF2B5EF4-FFF2-40B4-BE49-F238E27FC236}">
                <a16:creationId xmlns:a16="http://schemas.microsoft.com/office/drawing/2014/main" id="{0BCA8713-2700-43F5-9E39-234A81701733}"/>
              </a:ext>
            </a:extLst>
          </p:cNvPr>
          <p:cNvCxnSpPr>
            <a:cxnSpLocks/>
          </p:cNvCxnSpPr>
          <p:nvPr/>
        </p:nvCxnSpPr>
        <p:spPr>
          <a:xfrm>
            <a:off x="893335" y="5934021"/>
            <a:ext cx="9899385" cy="0"/>
          </a:xfrm>
          <a:prstGeom prst="line">
            <a:avLst/>
          </a:prstGeom>
          <a:ln w="254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661830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A0B18A-F41C-77CC-4034-F6507E35FA9C}"/>
            </a:ext>
          </a:extLst>
        </p:cNvPr>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8E502265-D342-4EE1-9AE8-A750DC4BF09D}"/>
              </a:ext>
            </a:extLst>
          </p:cNvPr>
          <p:cNvGrpSpPr/>
          <p:nvPr/>
        </p:nvGrpSpPr>
        <p:grpSpPr>
          <a:xfrm>
            <a:off x="0" y="0"/>
            <a:ext cx="12192001" cy="6858000"/>
            <a:chOff x="0" y="0"/>
            <a:chExt cx="12192001" cy="6858000"/>
          </a:xfrm>
        </p:grpSpPr>
        <p:pic>
          <p:nvPicPr>
            <p:cNvPr id="7" name="object 3">
              <a:extLst>
                <a:ext uri="{FF2B5EF4-FFF2-40B4-BE49-F238E27FC236}">
                  <a16:creationId xmlns:a16="http://schemas.microsoft.com/office/drawing/2014/main" id="{A1008A69-CBA1-4F12-A655-AB2BA533376C}"/>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8" name="object 3">
              <a:extLst>
                <a:ext uri="{FF2B5EF4-FFF2-40B4-BE49-F238E27FC236}">
                  <a16:creationId xmlns:a16="http://schemas.microsoft.com/office/drawing/2014/main" id="{BC6849FC-506E-4A37-9B4B-340BEFBF21FE}"/>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9" name="テキスト ボックス 8">
            <a:extLst>
              <a:ext uri="{FF2B5EF4-FFF2-40B4-BE49-F238E27FC236}">
                <a16:creationId xmlns:a16="http://schemas.microsoft.com/office/drawing/2014/main" id="{2CDFDCC1-3AE2-45F0-AF7E-CF7C7BCC4ED8}"/>
              </a:ext>
            </a:extLst>
          </p:cNvPr>
          <p:cNvSpPr txBox="1"/>
          <p:nvPr/>
        </p:nvSpPr>
        <p:spPr>
          <a:xfrm>
            <a:off x="695998" y="2921167"/>
            <a:ext cx="10800000" cy="1015663"/>
          </a:xfrm>
          <a:prstGeom prst="rect">
            <a:avLst/>
          </a:prstGeom>
          <a:noFill/>
        </p:spPr>
        <p:txBody>
          <a:bodyPr wrap="square" rtlCol="0">
            <a:spAutoFit/>
          </a:bodyPr>
          <a:lstStyle/>
          <a:p>
            <a:pPr algn="ctr"/>
            <a:r>
              <a:rPr kumimoji="1" lang="ja-JP" altLang="en-US" sz="6000" dirty="0">
                <a:latin typeface="ＭＳ ゴシック" panose="020B0609070205080204" pitchFamily="49" charset="-128"/>
                <a:ea typeface="ＭＳ ゴシック" panose="020B0609070205080204" pitchFamily="49" charset="-128"/>
              </a:rPr>
              <a:t>９</a:t>
            </a:r>
            <a:r>
              <a:rPr lang="en-US" altLang="ja-JP" sz="6000" dirty="0">
                <a:latin typeface="ＭＳ ゴシック" panose="020B0609070205080204" pitchFamily="49" charset="-128"/>
                <a:ea typeface="ＭＳ ゴシック" panose="020B0609070205080204" pitchFamily="49" charset="-128"/>
              </a:rPr>
              <a:t>.</a:t>
            </a:r>
            <a:r>
              <a:rPr lang="ja-JP" altLang="en-US" sz="6000" dirty="0">
                <a:latin typeface="ＭＳ ゴシック" panose="020B0609070205080204" pitchFamily="49" charset="-128"/>
                <a:ea typeface="ＭＳ ゴシック" panose="020B0609070205080204" pitchFamily="49" charset="-128"/>
              </a:rPr>
              <a:t>著作権</a:t>
            </a:r>
          </a:p>
        </p:txBody>
      </p:sp>
      <p:sp>
        <p:nvSpPr>
          <p:cNvPr id="10" name="テキスト ボックス 9">
            <a:extLst>
              <a:ext uri="{FF2B5EF4-FFF2-40B4-BE49-F238E27FC236}">
                <a16:creationId xmlns:a16="http://schemas.microsoft.com/office/drawing/2014/main" id="{86C1BC15-9664-48D0-BB5D-FE54F50670CA}"/>
              </a:ext>
            </a:extLst>
          </p:cNvPr>
          <p:cNvSpPr txBox="1"/>
          <p:nvPr/>
        </p:nvSpPr>
        <p:spPr>
          <a:xfrm>
            <a:off x="1595998" y="4860000"/>
            <a:ext cx="9000000" cy="1080000"/>
          </a:xfrm>
          <a:prstGeom prst="rect">
            <a:avLst/>
          </a:prstGeom>
          <a:noFill/>
          <a:ln w="38100" cap="rnd">
            <a:solidFill>
              <a:srgbClr val="156082"/>
            </a:solidFill>
          </a:ln>
        </p:spPr>
        <p:txBody>
          <a:bodyPr wrap="square" lIns="180000" tIns="180000" rIns="252000" bIns="180000" rtlCol="0" anchor="ctr" anchorCtr="0">
            <a:spAutoFit/>
          </a:bodyPr>
          <a:lstStyle/>
          <a:p>
            <a:pPr algn="just">
              <a:lnSpc>
                <a:spcPts val="2880"/>
              </a:lnSpc>
            </a:pPr>
            <a:r>
              <a:rPr lang="ja-JP" altLang="en-US" sz="2400" spc="-50" dirty="0">
                <a:solidFill>
                  <a:srgbClr val="156082"/>
                </a:solidFill>
                <a:latin typeface="HG丸ｺﾞｼｯｸM-PRO" panose="020F0600000000000000" pitchFamily="50" charset="-128"/>
                <a:ea typeface="HG丸ｺﾞｼｯｸM-PRO" panose="020F0600000000000000" pitchFamily="50" charset="-128"/>
              </a:rPr>
              <a:t>画像生成ＡＩを使う上で欠かせないのが「著作権」の知識です。</a:t>
            </a:r>
            <a:endParaRPr lang="en-US" altLang="ja-JP" sz="2400" spc="-50" dirty="0">
              <a:solidFill>
                <a:srgbClr val="156082"/>
              </a:solidFill>
              <a:latin typeface="HG丸ｺﾞｼｯｸM-PRO" panose="020F0600000000000000" pitchFamily="50" charset="-128"/>
              <a:ea typeface="HG丸ｺﾞｼｯｸM-PRO" panose="020F0600000000000000" pitchFamily="50" charset="-128"/>
            </a:endParaRPr>
          </a:p>
          <a:p>
            <a:pPr algn="just">
              <a:lnSpc>
                <a:spcPts val="2880"/>
              </a:lnSpc>
            </a:pPr>
            <a:r>
              <a:rPr lang="ja-JP" altLang="en-US" sz="2400" dirty="0">
                <a:solidFill>
                  <a:srgbClr val="156082"/>
                </a:solidFill>
                <a:latin typeface="HG丸ｺﾞｼｯｸM-PRO" panose="020F0600000000000000" pitchFamily="50" charset="-128"/>
                <a:ea typeface="HG丸ｺﾞｼｯｸM-PRO" panose="020F0600000000000000" pitchFamily="50" charset="-128"/>
              </a:rPr>
              <a:t>公的機関やＳＮＳで使用する際には特に注意が必要です。</a:t>
            </a:r>
          </a:p>
        </p:txBody>
      </p:sp>
    </p:spTree>
    <p:extLst>
      <p:ext uri="{BB962C8B-B14F-4D97-AF65-F5344CB8AC3E}">
        <p14:creationId xmlns:p14="http://schemas.microsoft.com/office/powerpoint/2010/main" val="30354200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23B7E6-8DE3-7A26-1FB5-9A4275D73A4F}"/>
            </a:ext>
          </a:extLst>
        </p:cNvPr>
        <p:cNvGrpSpPr/>
        <p:nvPr/>
      </p:nvGrpSpPr>
      <p:grpSpPr>
        <a:xfrm>
          <a:off x="0" y="0"/>
          <a:ext cx="0" cy="0"/>
          <a:chOff x="0" y="0"/>
          <a:chExt cx="0" cy="0"/>
        </a:xfrm>
      </p:grpSpPr>
      <p:grpSp>
        <p:nvGrpSpPr>
          <p:cNvPr id="58" name="グループ化 57">
            <a:extLst>
              <a:ext uri="{FF2B5EF4-FFF2-40B4-BE49-F238E27FC236}">
                <a16:creationId xmlns:a16="http://schemas.microsoft.com/office/drawing/2014/main" id="{471F18EE-CB68-4BD8-B5C5-4A1164E34585}"/>
              </a:ext>
            </a:extLst>
          </p:cNvPr>
          <p:cNvGrpSpPr/>
          <p:nvPr/>
        </p:nvGrpSpPr>
        <p:grpSpPr>
          <a:xfrm>
            <a:off x="819372" y="1259331"/>
            <a:ext cx="10553255" cy="1863972"/>
            <a:chOff x="819372" y="1259331"/>
            <a:chExt cx="10553255" cy="1863972"/>
          </a:xfrm>
        </p:grpSpPr>
        <p:sp>
          <p:nvSpPr>
            <p:cNvPr id="59" name="テキスト ボックス 58">
              <a:extLst>
                <a:ext uri="{FF2B5EF4-FFF2-40B4-BE49-F238E27FC236}">
                  <a16:creationId xmlns:a16="http://schemas.microsoft.com/office/drawing/2014/main" id="{B914EB3C-5126-41D4-B93D-845072FDBBAB}"/>
                </a:ext>
              </a:extLst>
            </p:cNvPr>
            <p:cNvSpPr txBox="1"/>
            <p:nvPr/>
          </p:nvSpPr>
          <p:spPr>
            <a:xfrm>
              <a:off x="819372" y="1259331"/>
              <a:ext cx="10553255" cy="1863972"/>
            </a:xfrm>
            <a:prstGeom prst="rect">
              <a:avLst/>
            </a:prstGeom>
            <a:noFill/>
          </p:spPr>
          <p:txBody>
            <a:bodyPr wrap="square" rtlCol="0">
              <a:spAutoFit/>
            </a:bodyPr>
            <a:lstStyle/>
            <a:p>
              <a:pPr>
                <a:spcAft>
                  <a:spcPts val="14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著作権とは</a:t>
              </a:r>
            </a:p>
            <a:p>
              <a:pPr indent="309600">
                <a:lnSpc>
                  <a:spcPts val="3400"/>
                </a:lnSpc>
              </a:pPr>
              <a:r>
                <a:rPr lang="ja-JP" altLang="en-US" sz="2400" dirty="0">
                  <a:latin typeface="HG丸ｺﾞｼｯｸM-PRO" panose="020F0600000000000000" pitchFamily="50" charset="-128"/>
                  <a:ea typeface="HG丸ｺﾞｼｯｸM-PRO" panose="020F0600000000000000" pitchFamily="50" charset="-128"/>
                </a:rPr>
                <a:t>創造された表現に自動的に発生する権利です。</a:t>
              </a:r>
              <a:endParaRPr lang="en-US" altLang="ja-JP" sz="2400" dirty="0">
                <a:latin typeface="HG丸ｺﾞｼｯｸM-PRO" panose="020F0600000000000000" pitchFamily="50" charset="-128"/>
                <a:ea typeface="HG丸ｺﾞｼｯｸM-PRO" panose="020F0600000000000000" pitchFamily="50" charset="-128"/>
              </a:endParaRPr>
            </a:p>
            <a:p>
              <a:pPr indent="309600">
                <a:lnSpc>
                  <a:spcPts val="3000"/>
                </a:lnSpc>
              </a:pPr>
              <a:r>
                <a:rPr lang="ja-JP" altLang="en-US" sz="2400" dirty="0">
                  <a:latin typeface="HG丸ｺﾞｼｯｸM-PRO" panose="020F0600000000000000" pitchFamily="50" charset="-128"/>
                  <a:ea typeface="HG丸ｺﾞｼｯｸM-PRO" panose="020F0600000000000000" pitchFamily="50" charset="-128"/>
                </a:rPr>
                <a:t>申請・登録しなくても</a:t>
              </a:r>
              <a:r>
                <a:rPr lang="ja-JP" altLang="en-US" sz="2400" dirty="0">
                  <a:solidFill>
                    <a:srgbClr val="FF0000"/>
                  </a:solidFill>
                  <a:latin typeface="HG丸ｺﾞｼｯｸM-PRO" panose="020F0600000000000000" pitchFamily="50" charset="-128"/>
                  <a:ea typeface="HG丸ｺﾞｼｯｸM-PRO" panose="020F0600000000000000" pitchFamily="50" charset="-128"/>
                </a:rPr>
                <a:t>作品を作った瞬間に発生します</a:t>
              </a:r>
              <a:r>
                <a:rPr lang="ja-JP" altLang="en-US" sz="2400" dirty="0">
                  <a:latin typeface="HG丸ｺﾞｼｯｸM-PRO" panose="020F0600000000000000" pitchFamily="50" charset="-128"/>
                  <a:ea typeface="HG丸ｺﾞｼｯｸM-PRO" panose="020F0600000000000000" pitchFamily="50" charset="-128"/>
                </a:rPr>
                <a:t>。</a:t>
              </a:r>
              <a:endParaRPr lang="en-US" altLang="ja-JP" sz="2400" dirty="0">
                <a:latin typeface="HG丸ｺﾞｼｯｸM-PRO" panose="020F0600000000000000" pitchFamily="50" charset="-128"/>
                <a:ea typeface="HG丸ｺﾞｼｯｸM-PRO" panose="020F0600000000000000" pitchFamily="50" charset="-128"/>
              </a:endParaRPr>
            </a:p>
            <a:p>
              <a:pPr indent="309600">
                <a:lnSpc>
                  <a:spcPts val="3000"/>
                </a:lnSpc>
              </a:pPr>
              <a:r>
                <a:rPr lang="ja-JP" altLang="en-US" sz="2400" dirty="0">
                  <a:latin typeface="HG丸ｺﾞｼｯｸM-PRO" panose="020F0600000000000000" pitchFamily="50" charset="-128"/>
                  <a:ea typeface="HG丸ｺﾞｼｯｸM-PRO" panose="020F0600000000000000" pitchFamily="50" charset="-128"/>
                </a:rPr>
                <a:t>誰が作った作品かを守り、無断利用を防ぐための仕組みです。</a:t>
              </a:r>
              <a:endParaRPr lang="en-US" altLang="ja-JP" sz="2400" dirty="0">
                <a:latin typeface="HG丸ｺﾞｼｯｸM-PRO" panose="020F0600000000000000" pitchFamily="50" charset="-128"/>
                <a:ea typeface="HG丸ｺﾞｼｯｸM-PRO" panose="020F0600000000000000" pitchFamily="50" charset="-128"/>
              </a:endParaRPr>
            </a:p>
          </p:txBody>
        </p:sp>
        <p:cxnSp>
          <p:nvCxnSpPr>
            <p:cNvPr id="60" name="直線コネクタ 59">
              <a:extLst>
                <a:ext uri="{FF2B5EF4-FFF2-40B4-BE49-F238E27FC236}">
                  <a16:creationId xmlns:a16="http://schemas.microsoft.com/office/drawing/2014/main" id="{339B2EFE-B45E-47DB-8E45-0F399165A7C7}"/>
                </a:ext>
              </a:extLst>
            </p:cNvPr>
            <p:cNvCxnSpPr>
              <a:cxnSpLocks/>
            </p:cNvCxnSpPr>
            <p:nvPr/>
          </p:nvCxnSpPr>
          <p:spPr>
            <a:xfrm>
              <a:off x="923109" y="1760076"/>
              <a:ext cx="1775486"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61" name="グループ化 60">
            <a:extLst>
              <a:ext uri="{FF2B5EF4-FFF2-40B4-BE49-F238E27FC236}">
                <a16:creationId xmlns:a16="http://schemas.microsoft.com/office/drawing/2014/main" id="{4872BE89-125E-4455-B4B9-4D763CE8DB8B}"/>
              </a:ext>
            </a:extLst>
          </p:cNvPr>
          <p:cNvGrpSpPr/>
          <p:nvPr/>
        </p:nvGrpSpPr>
        <p:grpSpPr>
          <a:xfrm>
            <a:off x="0" y="-47041"/>
            <a:ext cx="12192001" cy="6905041"/>
            <a:chOff x="0" y="-47041"/>
            <a:chExt cx="12192001" cy="6905041"/>
          </a:xfrm>
        </p:grpSpPr>
        <p:pic>
          <p:nvPicPr>
            <p:cNvPr id="62" name="object 3">
              <a:extLst>
                <a:ext uri="{FF2B5EF4-FFF2-40B4-BE49-F238E27FC236}">
                  <a16:creationId xmlns:a16="http://schemas.microsoft.com/office/drawing/2014/main" id="{4442C30C-7A52-4785-A4FC-5158BD422AEA}"/>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63" name="正方形/長方形 62">
              <a:extLst>
                <a:ext uri="{FF2B5EF4-FFF2-40B4-BE49-F238E27FC236}">
                  <a16:creationId xmlns:a16="http://schemas.microsoft.com/office/drawing/2014/main" id="{135FD687-D9DD-4B9E-A5AB-0234435318CB}"/>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著作権</a:t>
              </a:r>
            </a:p>
          </p:txBody>
        </p:sp>
        <p:pic>
          <p:nvPicPr>
            <p:cNvPr id="64" name="object 3">
              <a:extLst>
                <a:ext uri="{FF2B5EF4-FFF2-40B4-BE49-F238E27FC236}">
                  <a16:creationId xmlns:a16="http://schemas.microsoft.com/office/drawing/2014/main" id="{2E98A8D8-9CBB-4F4E-92B6-30D1B3C9D155}"/>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65" name="object 6">
              <a:extLst>
                <a:ext uri="{FF2B5EF4-FFF2-40B4-BE49-F238E27FC236}">
                  <a16:creationId xmlns:a16="http://schemas.microsoft.com/office/drawing/2014/main" id="{8F7D906F-6425-468B-9AC7-3BFCE8C36E44}"/>
                </a:ext>
              </a:extLst>
            </p:cNvPr>
            <p:cNvGrpSpPr/>
            <p:nvPr/>
          </p:nvGrpSpPr>
          <p:grpSpPr>
            <a:xfrm>
              <a:off x="131445" y="203359"/>
              <a:ext cx="11929110" cy="657225"/>
              <a:chOff x="186258" y="210936"/>
              <a:chExt cx="11929110" cy="657225"/>
            </a:xfrm>
          </p:grpSpPr>
          <p:sp>
            <p:nvSpPr>
              <p:cNvPr id="66" name="object 7">
                <a:extLst>
                  <a:ext uri="{FF2B5EF4-FFF2-40B4-BE49-F238E27FC236}">
                    <a16:creationId xmlns:a16="http://schemas.microsoft.com/office/drawing/2014/main" id="{227AA1B9-DBB4-46D9-BE20-5FEE1BE21249}"/>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67" name="object 8">
                <a:extLst>
                  <a:ext uri="{FF2B5EF4-FFF2-40B4-BE49-F238E27FC236}">
                    <a16:creationId xmlns:a16="http://schemas.microsoft.com/office/drawing/2014/main" id="{4BE0DADF-0051-48D3-8DCB-BB9D922E1E85}"/>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68" name="object 9">
                <a:extLst>
                  <a:ext uri="{FF2B5EF4-FFF2-40B4-BE49-F238E27FC236}">
                    <a16:creationId xmlns:a16="http://schemas.microsoft.com/office/drawing/2014/main" id="{FB532B0B-B1E9-4DB8-B92B-782BA9F2940A}"/>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69" name="object 10">
                <a:extLst>
                  <a:ext uri="{FF2B5EF4-FFF2-40B4-BE49-F238E27FC236}">
                    <a16:creationId xmlns:a16="http://schemas.microsoft.com/office/drawing/2014/main" id="{17D5F060-9330-45D9-B039-69C483FE2408}"/>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70" name="object 11">
                <a:extLst>
                  <a:ext uri="{FF2B5EF4-FFF2-40B4-BE49-F238E27FC236}">
                    <a16:creationId xmlns:a16="http://schemas.microsoft.com/office/drawing/2014/main" id="{96215067-E819-40F8-9988-FDE5E86DBDB6}"/>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71" name="object 12">
                <a:extLst>
                  <a:ext uri="{FF2B5EF4-FFF2-40B4-BE49-F238E27FC236}">
                    <a16:creationId xmlns:a16="http://schemas.microsoft.com/office/drawing/2014/main" id="{D565A081-3325-4AE7-BF19-0E6166FF6F13}"/>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72" name="object 13">
                <a:extLst>
                  <a:ext uri="{FF2B5EF4-FFF2-40B4-BE49-F238E27FC236}">
                    <a16:creationId xmlns:a16="http://schemas.microsoft.com/office/drawing/2014/main" id="{E937CFE4-9004-432A-9088-76E253072C6E}"/>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73" name="object 14">
                <a:extLst>
                  <a:ext uri="{FF2B5EF4-FFF2-40B4-BE49-F238E27FC236}">
                    <a16:creationId xmlns:a16="http://schemas.microsoft.com/office/drawing/2014/main" id="{F8983207-4492-41E9-A0C2-A02AA29C481C}"/>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74" name="object 15">
                <a:extLst>
                  <a:ext uri="{FF2B5EF4-FFF2-40B4-BE49-F238E27FC236}">
                    <a16:creationId xmlns:a16="http://schemas.microsoft.com/office/drawing/2014/main" id="{14F95730-FC20-4BA7-9211-0FCCE16D8E35}"/>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75" name="object 16">
                <a:extLst>
                  <a:ext uri="{FF2B5EF4-FFF2-40B4-BE49-F238E27FC236}">
                    <a16:creationId xmlns:a16="http://schemas.microsoft.com/office/drawing/2014/main" id="{4056D7B8-65C4-4ADE-AE01-6E5E66881666}"/>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76" name="object 17">
                <a:extLst>
                  <a:ext uri="{FF2B5EF4-FFF2-40B4-BE49-F238E27FC236}">
                    <a16:creationId xmlns:a16="http://schemas.microsoft.com/office/drawing/2014/main" id="{B1EB9FF9-3C70-4504-804C-DCAA2CC2E85A}"/>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77" name="object 18">
                <a:extLst>
                  <a:ext uri="{FF2B5EF4-FFF2-40B4-BE49-F238E27FC236}">
                    <a16:creationId xmlns:a16="http://schemas.microsoft.com/office/drawing/2014/main" id="{87807586-8F65-41D1-92B8-23CEA085E6E8}"/>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78" name="object 19">
                <a:extLst>
                  <a:ext uri="{FF2B5EF4-FFF2-40B4-BE49-F238E27FC236}">
                    <a16:creationId xmlns:a16="http://schemas.microsoft.com/office/drawing/2014/main" id="{FCB4ED76-9AD9-486E-AC8C-41070571528B}"/>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79" name="object 20">
                <a:extLst>
                  <a:ext uri="{FF2B5EF4-FFF2-40B4-BE49-F238E27FC236}">
                    <a16:creationId xmlns:a16="http://schemas.microsoft.com/office/drawing/2014/main" id="{71AE1BC2-1DE8-42CF-A31D-372E9AA3183D}"/>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80" name="object 21">
                <a:extLst>
                  <a:ext uri="{FF2B5EF4-FFF2-40B4-BE49-F238E27FC236}">
                    <a16:creationId xmlns:a16="http://schemas.microsoft.com/office/drawing/2014/main" id="{B0715525-9F87-4669-82E3-4F14608D6B51}"/>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81" name="object 22">
                <a:extLst>
                  <a:ext uri="{FF2B5EF4-FFF2-40B4-BE49-F238E27FC236}">
                    <a16:creationId xmlns:a16="http://schemas.microsoft.com/office/drawing/2014/main" id="{59727162-157B-49D8-B8B8-062E2846D113}"/>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82" name="object 23">
                <a:extLst>
                  <a:ext uri="{FF2B5EF4-FFF2-40B4-BE49-F238E27FC236}">
                    <a16:creationId xmlns:a16="http://schemas.microsoft.com/office/drawing/2014/main" id="{95913DE0-3508-4908-96BF-767DF18192CF}"/>
                  </a:ext>
                </a:extLst>
              </p:cNvPr>
              <p:cNvPicPr/>
              <p:nvPr/>
            </p:nvPicPr>
            <p:blipFill>
              <a:blip r:embed="rId4" cstate="print"/>
              <a:stretch>
                <a:fillRect/>
              </a:stretch>
            </p:blipFill>
            <p:spPr>
              <a:xfrm>
                <a:off x="12026795" y="575918"/>
                <a:ext cx="88216" cy="97080"/>
              </a:xfrm>
              <a:prstGeom prst="rect">
                <a:avLst/>
              </a:prstGeom>
            </p:spPr>
          </p:pic>
          <p:sp>
            <p:nvSpPr>
              <p:cNvPr id="83" name="object 24">
                <a:extLst>
                  <a:ext uri="{FF2B5EF4-FFF2-40B4-BE49-F238E27FC236}">
                    <a16:creationId xmlns:a16="http://schemas.microsoft.com/office/drawing/2014/main" id="{037CBE6C-596B-4716-86CD-3ECD6F22F0E5}"/>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84" name="object 25">
                <a:extLst>
                  <a:ext uri="{FF2B5EF4-FFF2-40B4-BE49-F238E27FC236}">
                    <a16:creationId xmlns:a16="http://schemas.microsoft.com/office/drawing/2014/main" id="{DA5E54A4-9E97-44D7-AD74-5E3AAA094BB5}"/>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85" name="object 26">
                <a:extLst>
                  <a:ext uri="{FF2B5EF4-FFF2-40B4-BE49-F238E27FC236}">
                    <a16:creationId xmlns:a16="http://schemas.microsoft.com/office/drawing/2014/main" id="{30F7370D-B324-45EF-B692-D28D91FACE54}"/>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86" name="object 27">
                <a:extLst>
                  <a:ext uri="{FF2B5EF4-FFF2-40B4-BE49-F238E27FC236}">
                    <a16:creationId xmlns:a16="http://schemas.microsoft.com/office/drawing/2014/main" id="{6F63B37D-1FD7-4848-A62B-D0B696601B6B}"/>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87" name="object 28">
                <a:extLst>
                  <a:ext uri="{FF2B5EF4-FFF2-40B4-BE49-F238E27FC236}">
                    <a16:creationId xmlns:a16="http://schemas.microsoft.com/office/drawing/2014/main" id="{2D4EA6F5-E68C-4426-A20B-3C85CAE4C8D8}"/>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88" name="object 29">
                <a:extLst>
                  <a:ext uri="{FF2B5EF4-FFF2-40B4-BE49-F238E27FC236}">
                    <a16:creationId xmlns:a16="http://schemas.microsoft.com/office/drawing/2014/main" id="{0B040D16-20B7-4996-A4A6-B08FD03EBEA9}"/>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89" name="object 30">
                <a:extLst>
                  <a:ext uri="{FF2B5EF4-FFF2-40B4-BE49-F238E27FC236}">
                    <a16:creationId xmlns:a16="http://schemas.microsoft.com/office/drawing/2014/main" id="{C6483F2E-5BC4-4097-974C-FBE3562A9942}"/>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90" name="object 31">
                <a:extLst>
                  <a:ext uri="{FF2B5EF4-FFF2-40B4-BE49-F238E27FC236}">
                    <a16:creationId xmlns:a16="http://schemas.microsoft.com/office/drawing/2014/main" id="{ACFAF36D-C233-4410-BE50-46196E7EAF01}"/>
                  </a:ext>
                </a:extLst>
              </p:cNvPr>
              <p:cNvPicPr/>
              <p:nvPr/>
            </p:nvPicPr>
            <p:blipFill>
              <a:blip r:embed="rId5" cstate="print"/>
              <a:stretch>
                <a:fillRect/>
              </a:stretch>
            </p:blipFill>
            <p:spPr>
              <a:xfrm>
                <a:off x="10546225" y="211835"/>
                <a:ext cx="139128" cy="139128"/>
              </a:xfrm>
              <a:prstGeom prst="rect">
                <a:avLst/>
              </a:prstGeom>
            </p:spPr>
          </p:pic>
          <p:pic>
            <p:nvPicPr>
              <p:cNvPr id="91" name="object 32">
                <a:extLst>
                  <a:ext uri="{FF2B5EF4-FFF2-40B4-BE49-F238E27FC236}">
                    <a16:creationId xmlns:a16="http://schemas.microsoft.com/office/drawing/2014/main" id="{246B9A5F-F32C-4EAD-93DA-6155A1FB23F6}"/>
                  </a:ext>
                </a:extLst>
              </p:cNvPr>
              <p:cNvPicPr/>
              <p:nvPr/>
            </p:nvPicPr>
            <p:blipFill>
              <a:blip r:embed="rId6" cstate="print"/>
              <a:stretch>
                <a:fillRect/>
              </a:stretch>
            </p:blipFill>
            <p:spPr>
              <a:xfrm>
                <a:off x="9828669" y="360944"/>
                <a:ext cx="244449" cy="244449"/>
              </a:xfrm>
              <a:prstGeom prst="rect">
                <a:avLst/>
              </a:prstGeom>
            </p:spPr>
          </p:pic>
          <p:sp>
            <p:nvSpPr>
              <p:cNvPr id="92" name="object 33">
                <a:extLst>
                  <a:ext uri="{FF2B5EF4-FFF2-40B4-BE49-F238E27FC236}">
                    <a16:creationId xmlns:a16="http://schemas.microsoft.com/office/drawing/2014/main" id="{6EB55B02-CAF4-4009-A79B-DEF9FAC716D6}"/>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93" name="object 34">
                <a:extLst>
                  <a:ext uri="{FF2B5EF4-FFF2-40B4-BE49-F238E27FC236}">
                    <a16:creationId xmlns:a16="http://schemas.microsoft.com/office/drawing/2014/main" id="{E0F947F4-3E78-4C48-BF99-CB5752A5873B}"/>
                  </a:ext>
                </a:extLst>
              </p:cNvPr>
              <p:cNvPicPr/>
              <p:nvPr/>
            </p:nvPicPr>
            <p:blipFill>
              <a:blip r:embed="rId7" cstate="print"/>
              <a:stretch>
                <a:fillRect/>
              </a:stretch>
            </p:blipFill>
            <p:spPr>
              <a:xfrm>
                <a:off x="9688294" y="622557"/>
                <a:ext cx="160297" cy="160395"/>
              </a:xfrm>
              <a:prstGeom prst="rect">
                <a:avLst/>
              </a:prstGeom>
            </p:spPr>
          </p:pic>
          <p:sp>
            <p:nvSpPr>
              <p:cNvPr id="94" name="object 35">
                <a:extLst>
                  <a:ext uri="{FF2B5EF4-FFF2-40B4-BE49-F238E27FC236}">
                    <a16:creationId xmlns:a16="http://schemas.microsoft.com/office/drawing/2014/main" id="{EF5596B3-F5E6-49B9-AFF0-C05DE08E7CF4}"/>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95" name="object 36">
                <a:extLst>
                  <a:ext uri="{FF2B5EF4-FFF2-40B4-BE49-F238E27FC236}">
                    <a16:creationId xmlns:a16="http://schemas.microsoft.com/office/drawing/2014/main" id="{68A82FF1-2058-4D49-AF46-6A942521744D}"/>
                  </a:ext>
                </a:extLst>
              </p:cNvPr>
              <p:cNvPicPr/>
              <p:nvPr/>
            </p:nvPicPr>
            <p:blipFill>
              <a:blip r:embed="rId8" cstate="print"/>
              <a:stretch>
                <a:fillRect/>
              </a:stretch>
            </p:blipFill>
            <p:spPr>
              <a:xfrm>
                <a:off x="9648025" y="373900"/>
                <a:ext cx="90690" cy="68618"/>
              </a:xfrm>
              <a:prstGeom prst="rect">
                <a:avLst/>
              </a:prstGeom>
            </p:spPr>
          </p:pic>
          <p:sp>
            <p:nvSpPr>
              <p:cNvPr id="96" name="object 37">
                <a:extLst>
                  <a:ext uri="{FF2B5EF4-FFF2-40B4-BE49-F238E27FC236}">
                    <a16:creationId xmlns:a16="http://schemas.microsoft.com/office/drawing/2014/main" id="{2899212D-E404-4A60-9D56-16FF718FC66C}"/>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97" name="object 38">
                <a:extLst>
                  <a:ext uri="{FF2B5EF4-FFF2-40B4-BE49-F238E27FC236}">
                    <a16:creationId xmlns:a16="http://schemas.microsoft.com/office/drawing/2014/main" id="{A5F9D21C-03D8-40CD-91E7-4DE515DB89CA}"/>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98" name="object 39">
                <a:extLst>
                  <a:ext uri="{FF2B5EF4-FFF2-40B4-BE49-F238E27FC236}">
                    <a16:creationId xmlns:a16="http://schemas.microsoft.com/office/drawing/2014/main" id="{5B4F6E42-1789-4B96-91C8-F8D60F9F1C87}"/>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99" name="object 40">
                <a:extLst>
                  <a:ext uri="{FF2B5EF4-FFF2-40B4-BE49-F238E27FC236}">
                    <a16:creationId xmlns:a16="http://schemas.microsoft.com/office/drawing/2014/main" id="{899D33BB-DD6A-4651-9DBC-2E04CEFE1FE9}"/>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100" name="object 41">
                <a:extLst>
                  <a:ext uri="{FF2B5EF4-FFF2-40B4-BE49-F238E27FC236}">
                    <a16:creationId xmlns:a16="http://schemas.microsoft.com/office/drawing/2014/main" id="{84A27193-58B6-4FEE-92B7-312A7705EB84}"/>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101" name="object 42">
                <a:extLst>
                  <a:ext uri="{FF2B5EF4-FFF2-40B4-BE49-F238E27FC236}">
                    <a16:creationId xmlns:a16="http://schemas.microsoft.com/office/drawing/2014/main" id="{8A2E9354-C393-4921-899C-700759312681}"/>
                  </a:ext>
                </a:extLst>
              </p:cNvPr>
              <p:cNvPicPr/>
              <p:nvPr/>
            </p:nvPicPr>
            <p:blipFill>
              <a:blip r:embed="rId9" cstate="print"/>
              <a:stretch>
                <a:fillRect/>
              </a:stretch>
            </p:blipFill>
            <p:spPr>
              <a:xfrm>
                <a:off x="10771367" y="253872"/>
                <a:ext cx="383006" cy="322630"/>
              </a:xfrm>
              <a:prstGeom prst="rect">
                <a:avLst/>
              </a:prstGeom>
            </p:spPr>
          </p:pic>
          <p:sp>
            <p:nvSpPr>
              <p:cNvPr id="102" name="object 43">
                <a:extLst>
                  <a:ext uri="{FF2B5EF4-FFF2-40B4-BE49-F238E27FC236}">
                    <a16:creationId xmlns:a16="http://schemas.microsoft.com/office/drawing/2014/main" id="{629CC526-E693-4C77-BEB4-BC90EAA09B8E}"/>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103" name="object 44">
                <a:extLst>
                  <a:ext uri="{FF2B5EF4-FFF2-40B4-BE49-F238E27FC236}">
                    <a16:creationId xmlns:a16="http://schemas.microsoft.com/office/drawing/2014/main" id="{053587E6-DE73-4313-9486-38D03FFD684C}"/>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104" name="object 45">
                <a:extLst>
                  <a:ext uri="{FF2B5EF4-FFF2-40B4-BE49-F238E27FC236}">
                    <a16:creationId xmlns:a16="http://schemas.microsoft.com/office/drawing/2014/main" id="{70422D00-C01C-4E3F-8225-0486AB32F8AF}"/>
                  </a:ext>
                </a:extLst>
              </p:cNvPr>
              <p:cNvPicPr/>
              <p:nvPr/>
            </p:nvPicPr>
            <p:blipFill>
              <a:blip r:embed="rId10" cstate="print"/>
              <a:stretch>
                <a:fillRect/>
              </a:stretch>
            </p:blipFill>
            <p:spPr>
              <a:xfrm>
                <a:off x="10925962" y="472221"/>
                <a:ext cx="103212" cy="119964"/>
              </a:xfrm>
              <a:prstGeom prst="rect">
                <a:avLst/>
              </a:prstGeom>
            </p:spPr>
          </p:pic>
          <p:sp>
            <p:nvSpPr>
              <p:cNvPr id="105" name="object 46">
                <a:extLst>
                  <a:ext uri="{FF2B5EF4-FFF2-40B4-BE49-F238E27FC236}">
                    <a16:creationId xmlns:a16="http://schemas.microsoft.com/office/drawing/2014/main" id="{E3F90E86-8A1E-497D-9076-BC2AB5CC601D}"/>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106" name="object 47">
                <a:extLst>
                  <a:ext uri="{FF2B5EF4-FFF2-40B4-BE49-F238E27FC236}">
                    <a16:creationId xmlns:a16="http://schemas.microsoft.com/office/drawing/2014/main" id="{1862F193-8AC0-4CA0-A99D-52FE15D971EA}"/>
                  </a:ext>
                </a:extLst>
              </p:cNvPr>
              <p:cNvPicPr/>
              <p:nvPr/>
            </p:nvPicPr>
            <p:blipFill>
              <a:blip r:embed="rId11" cstate="print"/>
              <a:stretch>
                <a:fillRect/>
              </a:stretch>
            </p:blipFill>
            <p:spPr>
              <a:xfrm>
                <a:off x="194951" y="260619"/>
                <a:ext cx="582104" cy="494753"/>
              </a:xfrm>
              <a:prstGeom prst="rect">
                <a:avLst/>
              </a:prstGeom>
            </p:spPr>
          </p:pic>
          <p:pic>
            <p:nvPicPr>
              <p:cNvPr id="107" name="object 48">
                <a:extLst>
                  <a:ext uri="{FF2B5EF4-FFF2-40B4-BE49-F238E27FC236}">
                    <a16:creationId xmlns:a16="http://schemas.microsoft.com/office/drawing/2014/main" id="{48FEF736-F285-4788-9995-3708D4FB2183}"/>
                  </a:ext>
                </a:extLst>
              </p:cNvPr>
              <p:cNvPicPr/>
              <p:nvPr/>
            </p:nvPicPr>
            <p:blipFill>
              <a:blip r:embed="rId12" cstate="print"/>
              <a:stretch>
                <a:fillRect/>
              </a:stretch>
            </p:blipFill>
            <p:spPr>
              <a:xfrm>
                <a:off x="186258" y="251942"/>
                <a:ext cx="599490" cy="512114"/>
              </a:xfrm>
              <a:prstGeom prst="rect">
                <a:avLst/>
              </a:prstGeom>
            </p:spPr>
          </p:pic>
        </p:grpSp>
      </p:grpSp>
      <p:grpSp>
        <p:nvGrpSpPr>
          <p:cNvPr id="3" name="グループ化 2">
            <a:extLst>
              <a:ext uri="{FF2B5EF4-FFF2-40B4-BE49-F238E27FC236}">
                <a16:creationId xmlns:a16="http://schemas.microsoft.com/office/drawing/2014/main" id="{D07FC216-014C-4E50-8F0F-0DE3CEEEA443}"/>
              </a:ext>
            </a:extLst>
          </p:cNvPr>
          <p:cNvGrpSpPr/>
          <p:nvPr/>
        </p:nvGrpSpPr>
        <p:grpSpPr>
          <a:xfrm>
            <a:off x="819372" y="3398178"/>
            <a:ext cx="10553255" cy="3043782"/>
            <a:chOff x="819372" y="3429000"/>
            <a:chExt cx="10553255" cy="3043782"/>
          </a:xfrm>
        </p:grpSpPr>
        <p:grpSp>
          <p:nvGrpSpPr>
            <p:cNvPr id="108" name="グループ化 107">
              <a:extLst>
                <a:ext uri="{FF2B5EF4-FFF2-40B4-BE49-F238E27FC236}">
                  <a16:creationId xmlns:a16="http://schemas.microsoft.com/office/drawing/2014/main" id="{AFAE3888-F30E-4010-A6D7-485F13BE58F3}"/>
                </a:ext>
              </a:extLst>
            </p:cNvPr>
            <p:cNvGrpSpPr/>
            <p:nvPr/>
          </p:nvGrpSpPr>
          <p:grpSpPr>
            <a:xfrm>
              <a:off x="819372" y="3429000"/>
              <a:ext cx="10553255" cy="3043782"/>
              <a:chOff x="819372" y="1259331"/>
              <a:chExt cx="10553255" cy="3043782"/>
            </a:xfrm>
          </p:grpSpPr>
          <p:sp>
            <p:nvSpPr>
              <p:cNvPr id="109" name="テキスト ボックス 108">
                <a:extLst>
                  <a:ext uri="{FF2B5EF4-FFF2-40B4-BE49-F238E27FC236}">
                    <a16:creationId xmlns:a16="http://schemas.microsoft.com/office/drawing/2014/main" id="{C0B94508-139D-442B-958B-DE0E87D53C08}"/>
                  </a:ext>
                </a:extLst>
              </p:cNvPr>
              <p:cNvSpPr txBox="1"/>
              <p:nvPr/>
            </p:nvSpPr>
            <p:spPr>
              <a:xfrm>
                <a:off x="819372" y="1259331"/>
                <a:ext cx="10553255" cy="3043782"/>
              </a:xfrm>
              <a:prstGeom prst="rect">
                <a:avLst/>
              </a:prstGeom>
              <a:noFill/>
            </p:spPr>
            <p:txBody>
              <a:bodyPr wrap="square" rtlCol="0">
                <a:spAutoFit/>
              </a:bodyPr>
              <a:lstStyle/>
              <a:p>
                <a:pPr>
                  <a:spcAft>
                    <a:spcPts val="20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著作権の２つの権利</a:t>
                </a:r>
                <a:endParaRPr lang="en-US" altLang="ja-JP" sz="2400" dirty="0">
                  <a:latin typeface="HGMaruGothicMPRO" panose="020F0600000000000000" pitchFamily="34" charset="-128"/>
                  <a:ea typeface="HGMaruGothicMPRO" panose="020F0600000000000000" pitchFamily="34" charset="-128"/>
                </a:endParaRPr>
              </a:p>
              <a:p>
                <a:pPr indent="309600">
                  <a:lnSpc>
                    <a:spcPts val="3000"/>
                  </a:lnSpc>
                </a:pPr>
                <a:r>
                  <a:rPr lang="ja-JP" altLang="en-US" sz="2400" b="1" dirty="0">
                    <a:latin typeface="HG丸ｺﾞｼｯｸM-PRO" panose="020F0600000000000000" pitchFamily="50" charset="-128"/>
                    <a:ea typeface="HG丸ｺﾞｼｯｸM-PRO" panose="020F0600000000000000" pitchFamily="50" charset="-128"/>
                  </a:rPr>
                  <a:t>１</a:t>
                </a:r>
                <a:r>
                  <a:rPr lang="en-US" altLang="ja-JP" sz="2400" b="1" dirty="0">
                    <a:latin typeface="HG丸ｺﾞｼｯｸM-PRO" panose="020F0600000000000000" pitchFamily="50" charset="-128"/>
                    <a:ea typeface="HG丸ｺﾞｼｯｸM-PRO" panose="020F0600000000000000" pitchFamily="50" charset="-128"/>
                  </a:rPr>
                  <a:t>.</a:t>
                </a:r>
                <a:r>
                  <a:rPr lang="ja-JP" altLang="en-US" sz="2400" b="1" dirty="0">
                    <a:latin typeface="HG丸ｺﾞｼｯｸM-PRO" panose="020F0600000000000000" pitchFamily="50" charset="-128"/>
                    <a:ea typeface="HG丸ｺﾞｼｯｸM-PRO" panose="020F0600000000000000" pitchFamily="50" charset="-128"/>
                  </a:rPr>
                  <a:t>著作財産権</a:t>
                </a:r>
                <a:endParaRPr lang="en-US" altLang="ja-JP" sz="2400" b="1" dirty="0">
                  <a:latin typeface="HG丸ｺﾞｼｯｸM-PRO" panose="020F0600000000000000" pitchFamily="50" charset="-128"/>
                  <a:ea typeface="HG丸ｺﾞｼｯｸM-PRO" panose="020F0600000000000000" pitchFamily="50" charset="-128"/>
                </a:endParaRPr>
              </a:p>
              <a:p>
                <a:pPr indent="309600">
                  <a:lnSpc>
                    <a:spcPts val="3000"/>
                  </a:lnSpc>
                </a:pPr>
                <a:r>
                  <a:rPr lang="ja-JP" altLang="en-US" sz="2400" dirty="0">
                    <a:latin typeface="HG丸ｺﾞｼｯｸM-PRO" panose="020F0600000000000000" pitchFamily="50" charset="-128"/>
                    <a:ea typeface="HG丸ｺﾞｼｯｸM-PRO" panose="020F0600000000000000" pitchFamily="50" charset="-128"/>
                  </a:rPr>
                  <a:t>　作品をコピー、販売、公開できる権利</a:t>
                </a:r>
                <a:endParaRPr lang="en-US" altLang="ja-JP" sz="2400" dirty="0">
                  <a:latin typeface="HG丸ｺﾞｼｯｸM-PRO" panose="020F0600000000000000" pitchFamily="50" charset="-128"/>
                  <a:ea typeface="HG丸ｺﾞｼｯｸM-PRO" panose="020F0600000000000000" pitchFamily="50" charset="-128"/>
                </a:endParaRPr>
              </a:p>
              <a:p>
                <a:pPr indent="309600">
                  <a:lnSpc>
                    <a:spcPts val="3000"/>
                  </a:lnSpc>
                  <a:spcBef>
                    <a:spcPts val="1200"/>
                  </a:spcBef>
                </a:pPr>
                <a:r>
                  <a:rPr lang="ja-JP" altLang="en-US" sz="2400" b="1" dirty="0">
                    <a:latin typeface="HG丸ｺﾞｼｯｸM-PRO" panose="020F0600000000000000" pitchFamily="50" charset="-128"/>
                    <a:ea typeface="HG丸ｺﾞｼｯｸM-PRO" panose="020F0600000000000000" pitchFamily="50" charset="-128"/>
                  </a:rPr>
                  <a:t>２</a:t>
                </a:r>
                <a:r>
                  <a:rPr lang="en-US" altLang="ja-JP" sz="2400" b="1" dirty="0">
                    <a:latin typeface="HG丸ｺﾞｼｯｸM-PRO" panose="020F0600000000000000" pitchFamily="50" charset="-128"/>
                    <a:ea typeface="HG丸ｺﾞｼｯｸM-PRO" panose="020F0600000000000000" pitchFamily="50" charset="-128"/>
                  </a:rPr>
                  <a:t>.</a:t>
                </a:r>
                <a:r>
                  <a:rPr lang="ja-JP" altLang="en-US" sz="2400" b="1" dirty="0">
                    <a:latin typeface="HG丸ｺﾞｼｯｸM-PRO" panose="020F0600000000000000" pitchFamily="50" charset="-128"/>
                    <a:ea typeface="HG丸ｺﾞｼｯｸM-PRO" panose="020F0600000000000000" pitchFamily="50" charset="-128"/>
                  </a:rPr>
                  <a:t>著作者人格権</a:t>
                </a:r>
                <a:endParaRPr lang="en-US" altLang="ja-JP" sz="2400" b="1" dirty="0">
                  <a:latin typeface="HG丸ｺﾞｼｯｸM-PRO" panose="020F0600000000000000" pitchFamily="50" charset="-128"/>
                  <a:ea typeface="HG丸ｺﾞｼｯｸM-PRO" panose="020F0600000000000000" pitchFamily="50" charset="-128"/>
                </a:endParaRPr>
              </a:p>
              <a:p>
                <a:pPr indent="309600">
                  <a:lnSpc>
                    <a:spcPts val="3000"/>
                  </a:lnSpc>
                  <a:spcAft>
                    <a:spcPts val="1800"/>
                  </a:spcAft>
                </a:pPr>
                <a:r>
                  <a:rPr lang="ja-JP" altLang="en-US" sz="2400" dirty="0">
                    <a:latin typeface="HG丸ｺﾞｼｯｸM-PRO" panose="020F0600000000000000" pitchFamily="50" charset="-128"/>
                    <a:ea typeface="HG丸ｺﾞｼｯｸM-PRO" panose="020F0600000000000000" pitchFamily="50" charset="-128"/>
                  </a:rPr>
                  <a:t>　勝手に改変されたり、名前を変えられない権利</a:t>
                </a:r>
                <a:endParaRPr lang="en-US" altLang="ja-JP" sz="2400" dirty="0">
                  <a:latin typeface="HG丸ｺﾞｼｯｸM-PRO" panose="020F0600000000000000" pitchFamily="50" charset="-128"/>
                  <a:ea typeface="HG丸ｺﾞｼｯｸM-PRO" panose="020F0600000000000000" pitchFamily="50" charset="-128"/>
                </a:endParaRPr>
              </a:p>
              <a:p>
                <a:pPr indent="309600">
                  <a:lnSpc>
                    <a:spcPts val="3000"/>
                  </a:lnSpc>
                </a:pPr>
                <a:r>
                  <a:rPr lang="ja-JP" altLang="en-US" sz="2400" dirty="0">
                    <a:uFill>
                      <a:solidFill>
                        <a:srgbClr val="FF0000"/>
                      </a:solidFill>
                    </a:uFill>
                    <a:latin typeface="HG丸ｺﾞｼｯｸM-PRO" panose="020F0600000000000000" pitchFamily="50" charset="-128"/>
                    <a:ea typeface="HG丸ｺﾞｼｯｸM-PRO" panose="020F0600000000000000" pitchFamily="50" charset="-128"/>
                  </a:rPr>
                  <a:t>ネットで拾った画像を無断でＳＮＳに投稿　→　著作権侵害の恐れ</a:t>
                </a:r>
                <a:endParaRPr lang="en-US" altLang="ja-JP" sz="2400" dirty="0">
                  <a:latin typeface="HGMaruGothicMPRO" panose="020F0600000000000000" pitchFamily="34" charset="-128"/>
                  <a:ea typeface="HGMaruGothicMPRO" panose="020F0600000000000000" pitchFamily="34" charset="-128"/>
                </a:endParaRPr>
              </a:p>
            </p:txBody>
          </p:sp>
          <p:cxnSp>
            <p:nvCxnSpPr>
              <p:cNvPr id="110" name="直線コネクタ 109">
                <a:extLst>
                  <a:ext uri="{FF2B5EF4-FFF2-40B4-BE49-F238E27FC236}">
                    <a16:creationId xmlns:a16="http://schemas.microsoft.com/office/drawing/2014/main" id="{E2C6869C-CC0D-4C2E-AD48-57E60F3C421A}"/>
                  </a:ext>
                </a:extLst>
              </p:cNvPr>
              <p:cNvCxnSpPr>
                <a:cxnSpLocks/>
              </p:cNvCxnSpPr>
              <p:nvPr/>
            </p:nvCxnSpPr>
            <p:spPr>
              <a:xfrm>
                <a:off x="923109" y="1760076"/>
                <a:ext cx="3091330"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cxnSp>
          <p:nvCxnSpPr>
            <p:cNvPr id="56" name="直線コネクタ 55">
              <a:extLst>
                <a:ext uri="{FF2B5EF4-FFF2-40B4-BE49-F238E27FC236}">
                  <a16:creationId xmlns:a16="http://schemas.microsoft.com/office/drawing/2014/main" id="{212FD6A2-DD08-4143-8D9E-A87F18193EF9}"/>
                </a:ext>
              </a:extLst>
            </p:cNvPr>
            <p:cNvCxnSpPr>
              <a:cxnSpLocks/>
            </p:cNvCxnSpPr>
            <p:nvPr/>
          </p:nvCxnSpPr>
          <p:spPr>
            <a:xfrm>
              <a:off x="1200175" y="6425947"/>
              <a:ext cx="9163577" cy="12781"/>
            </a:xfrm>
            <a:prstGeom prst="line">
              <a:avLst/>
            </a:prstGeom>
            <a:ln w="25400">
              <a:solidFill>
                <a:srgbClr val="FF0000"/>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1817685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D2C173-03B5-CA31-2C17-91B99B2D7FC5}"/>
            </a:ext>
          </a:extLst>
        </p:cNvPr>
        <p:cNvGrpSpPr/>
        <p:nvPr/>
      </p:nvGrpSpPr>
      <p:grpSpPr>
        <a:xfrm>
          <a:off x="0" y="0"/>
          <a:ext cx="0" cy="0"/>
          <a:chOff x="0" y="0"/>
          <a:chExt cx="0" cy="0"/>
        </a:xfrm>
      </p:grpSpPr>
      <p:sp>
        <p:nvSpPr>
          <p:cNvPr id="11" name="テキスト ボックス 10">
            <a:extLst>
              <a:ext uri="{FF2B5EF4-FFF2-40B4-BE49-F238E27FC236}">
                <a16:creationId xmlns:a16="http://schemas.microsoft.com/office/drawing/2014/main" id="{DAD971C1-63B3-C671-EBDD-5BBD1BF34EF6}"/>
              </a:ext>
            </a:extLst>
          </p:cNvPr>
          <p:cNvSpPr txBox="1"/>
          <p:nvPr/>
        </p:nvSpPr>
        <p:spPr>
          <a:xfrm>
            <a:off x="812480" y="1326159"/>
            <a:ext cx="10547027" cy="907300"/>
          </a:xfrm>
          <a:prstGeom prst="rect">
            <a:avLst/>
          </a:prstGeom>
          <a:noFill/>
        </p:spPr>
        <p:txBody>
          <a:bodyPr wrap="square" rtlCol="0">
            <a:spAutoFit/>
          </a:bodyPr>
          <a:lstStyle/>
          <a:p>
            <a:pPr>
              <a:lnSpc>
                <a:spcPts val="3400"/>
              </a:lnSpc>
            </a:pPr>
            <a:r>
              <a:rPr lang="ja-JP" altLang="en-US" sz="2400" dirty="0">
                <a:latin typeface="HG丸ｺﾞｼｯｸM-PRO" panose="020F0600000000000000" pitchFamily="50" charset="-128"/>
                <a:ea typeface="HG丸ｺﾞｼｯｸM-PRO" panose="020F0600000000000000" pitchFamily="50" charset="-128"/>
              </a:rPr>
              <a:t>生成画像を商用利用する場合、著作権を侵害しないよう、</a:t>
            </a:r>
            <a:r>
              <a:rPr lang="ja-JP" altLang="en-US" sz="2400" b="1" dirty="0">
                <a:latin typeface="HG丸ｺﾞｼｯｸM-PRO" panose="020F0600000000000000" pitchFamily="50" charset="-128"/>
                <a:ea typeface="HG丸ｺﾞｼｯｸM-PRO" panose="020F0600000000000000" pitchFamily="50" charset="-128"/>
              </a:rPr>
              <a:t>各サービスの</a:t>
            </a:r>
            <a:endParaRPr lang="en-US" altLang="ja-JP" sz="2400" b="1" dirty="0">
              <a:latin typeface="HG丸ｺﾞｼｯｸM-PRO" panose="020F0600000000000000" pitchFamily="50" charset="-128"/>
              <a:ea typeface="HG丸ｺﾞｼｯｸM-PRO" panose="020F0600000000000000" pitchFamily="50" charset="-128"/>
            </a:endParaRPr>
          </a:p>
          <a:p>
            <a:pPr>
              <a:lnSpc>
                <a:spcPts val="3400"/>
              </a:lnSpc>
            </a:pPr>
            <a:r>
              <a:rPr lang="ja-JP" altLang="en-US" sz="2400" b="1" dirty="0">
                <a:latin typeface="HG丸ｺﾞｼｯｸM-PRO" panose="020F0600000000000000" pitchFamily="50" charset="-128"/>
                <a:ea typeface="HG丸ｺﾞｼｯｸM-PRO" panose="020F0600000000000000" pitchFamily="50" charset="-128"/>
              </a:rPr>
              <a:t>規約で商用利用の可否を必ず確認</a:t>
            </a:r>
            <a:r>
              <a:rPr lang="ja-JP" altLang="en-US" sz="2400" dirty="0">
                <a:latin typeface="HG丸ｺﾞｼｯｸM-PRO" panose="020F0600000000000000" pitchFamily="50" charset="-128"/>
                <a:ea typeface="HG丸ｺﾞｼｯｸM-PRO" panose="020F0600000000000000" pitchFamily="50" charset="-128"/>
              </a:rPr>
              <a:t>してください。</a:t>
            </a:r>
            <a:endParaRPr lang="en-US" altLang="ja-JP" sz="2400" dirty="0">
              <a:latin typeface="HG丸ｺﾞｼｯｸM-PRO" panose="020F0600000000000000" pitchFamily="50" charset="-128"/>
              <a:ea typeface="HG丸ｺﾞｼｯｸM-PRO" panose="020F0600000000000000" pitchFamily="50" charset="-128"/>
            </a:endParaRPr>
          </a:p>
        </p:txBody>
      </p:sp>
      <p:grpSp>
        <p:nvGrpSpPr>
          <p:cNvPr id="14" name="グループ化 13">
            <a:extLst>
              <a:ext uri="{FF2B5EF4-FFF2-40B4-BE49-F238E27FC236}">
                <a16:creationId xmlns:a16="http://schemas.microsoft.com/office/drawing/2014/main" id="{ED59250F-4A26-3F8F-796D-493DDFF19F54}"/>
              </a:ext>
            </a:extLst>
          </p:cNvPr>
          <p:cNvGrpSpPr/>
          <p:nvPr/>
        </p:nvGrpSpPr>
        <p:grpSpPr>
          <a:xfrm>
            <a:off x="816713" y="2634082"/>
            <a:ext cx="10620000" cy="3600000"/>
            <a:chOff x="632514" y="2697156"/>
            <a:chExt cx="10620000" cy="3600000"/>
          </a:xfrm>
        </p:grpSpPr>
        <p:sp>
          <p:nvSpPr>
            <p:cNvPr id="5" name="正方形/長方形 4">
              <a:extLst>
                <a:ext uri="{FF2B5EF4-FFF2-40B4-BE49-F238E27FC236}">
                  <a16:creationId xmlns:a16="http://schemas.microsoft.com/office/drawing/2014/main" id="{8C7C274C-EEC2-7D70-CDE1-76A0E637FD28}"/>
                </a:ext>
              </a:extLst>
            </p:cNvPr>
            <p:cNvSpPr/>
            <p:nvPr/>
          </p:nvSpPr>
          <p:spPr>
            <a:xfrm>
              <a:off x="632514" y="2697156"/>
              <a:ext cx="10620000" cy="360000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lIns="288000" tIns="720000" rIns="108000" bIns="180000" rtlCol="0" anchor="ctr"/>
            <a:lstStyle/>
            <a:p>
              <a:pPr>
                <a:spcAft>
                  <a:spcPts val="600"/>
                </a:spcAft>
              </a:pPr>
              <a:r>
                <a:rPr lang="ja-JP" altLang="en-US" sz="2400" b="1" dirty="0">
                  <a:solidFill>
                    <a:schemeClr val="tx1"/>
                  </a:solidFill>
                  <a:latin typeface="HG丸ｺﾞｼｯｸM-PRO" panose="020F0600000000000000" pitchFamily="50" charset="-128"/>
                  <a:ea typeface="HG丸ｺﾞｼｯｸM-PRO" panose="020F0600000000000000" pitchFamily="50" charset="-128"/>
                </a:rPr>
                <a:t>＜生成したイラストに著作権が発生する？＞</a:t>
              </a:r>
              <a:endParaRPr lang="en-US" altLang="ja-JP" sz="2400" b="1" dirty="0">
                <a:solidFill>
                  <a:schemeClr val="tx1"/>
                </a:solidFill>
                <a:latin typeface="HG丸ｺﾞｼｯｸM-PRO" panose="020F0600000000000000" pitchFamily="50" charset="-128"/>
                <a:ea typeface="HG丸ｺﾞｼｯｸM-PRO" panose="020F0600000000000000" pitchFamily="50" charset="-128"/>
              </a:endParaRPr>
            </a:p>
            <a:p>
              <a:pPr>
                <a:lnSpc>
                  <a:spcPts val="28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「創作的な意図がある」＋「プロンプトが創作的寄与である」</a:t>
              </a:r>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a:p>
              <a:pPr>
                <a:lnSpc>
                  <a:spcPts val="28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→両方を満たす場合、著作権が発生します。</a:t>
              </a:r>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a:p>
              <a:pPr>
                <a:spcAft>
                  <a:spcPts val="600"/>
                </a:spcAft>
              </a:pPr>
              <a:r>
                <a:rPr lang="ja-JP" altLang="en-US" sz="2400" b="1" dirty="0">
                  <a:solidFill>
                    <a:schemeClr val="tx1"/>
                  </a:solidFill>
                  <a:latin typeface="HG丸ｺﾞｼｯｸM-PRO" panose="020F0600000000000000" pitchFamily="50" charset="-128"/>
                  <a:ea typeface="HG丸ｺﾞｼｯｸM-PRO" panose="020F0600000000000000" pitchFamily="50" charset="-128"/>
                </a:rPr>
                <a:t>＜既存の著作物に類似している場合、著作権を侵害する？＞</a:t>
              </a:r>
              <a:endParaRPr lang="en-US" altLang="ja-JP" sz="2400" b="1" dirty="0">
                <a:solidFill>
                  <a:schemeClr val="tx1"/>
                </a:solidFill>
                <a:latin typeface="HG丸ｺﾞｼｯｸM-PRO" panose="020F0600000000000000" pitchFamily="50" charset="-128"/>
                <a:ea typeface="HG丸ｺﾞｼｯｸM-PRO" panose="020F0600000000000000" pitchFamily="50" charset="-128"/>
              </a:endParaRPr>
            </a:p>
            <a:p>
              <a:pPr>
                <a:lnSpc>
                  <a:spcPts val="28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a:t>
              </a:r>
              <a:r>
                <a:rPr lang="ja-JP" altLang="en-US" sz="2000" spc="-40" dirty="0">
                  <a:solidFill>
                    <a:schemeClr val="tx1"/>
                  </a:solidFill>
                  <a:latin typeface="HG丸ｺﾞｼｯｸM-PRO" panose="020F0600000000000000" pitchFamily="50" charset="-128"/>
                  <a:ea typeface="HG丸ｺﾞｼｯｸM-PRO" panose="020F0600000000000000" pitchFamily="50" charset="-128"/>
                </a:rPr>
                <a:t>「類似性（一目で見て判断できる）」＋「依拠性（プロンプトで既存の著作物を利用）」</a:t>
              </a:r>
              <a:endParaRPr lang="en-US" altLang="ja-JP" sz="2000" spc="-40" dirty="0">
                <a:solidFill>
                  <a:schemeClr val="tx1"/>
                </a:solidFill>
                <a:latin typeface="HG丸ｺﾞｼｯｸM-PRO" panose="020F0600000000000000" pitchFamily="50" charset="-128"/>
                <a:ea typeface="HG丸ｺﾞｼｯｸM-PRO" panose="020F0600000000000000" pitchFamily="50" charset="-128"/>
              </a:endParaRPr>
            </a:p>
            <a:p>
              <a:pPr>
                <a:lnSpc>
                  <a:spcPts val="28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→両方を満たす場合、侵害にあたります。　</a:t>
              </a:r>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a:p>
              <a:pPr algn="ct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7" name="正方形/長方形 6">
              <a:extLst>
                <a:ext uri="{FF2B5EF4-FFF2-40B4-BE49-F238E27FC236}">
                  <a16:creationId xmlns:a16="http://schemas.microsoft.com/office/drawing/2014/main" id="{9F4BC82B-CD53-2154-E078-9062E9B30A54}"/>
                </a:ext>
              </a:extLst>
            </p:cNvPr>
            <p:cNvSpPr/>
            <p:nvPr/>
          </p:nvSpPr>
          <p:spPr>
            <a:xfrm>
              <a:off x="633001" y="2697156"/>
              <a:ext cx="1673452" cy="471948"/>
            </a:xfrm>
            <a:prstGeom prst="rect">
              <a:avLst/>
            </a:prstGeom>
            <a:solidFill>
              <a:schemeClr val="accent4">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latin typeface="HGPｺﾞｼｯｸE" panose="020B0900000000000000" pitchFamily="50" charset="-128"/>
                  <a:ea typeface="HGPｺﾞｼｯｸE" panose="020B0900000000000000" pitchFamily="50" charset="-128"/>
                </a:rPr>
                <a:t>Ｑ＆Ａ</a:t>
              </a:r>
            </a:p>
          </p:txBody>
        </p:sp>
      </p:grpSp>
      <p:grpSp>
        <p:nvGrpSpPr>
          <p:cNvPr id="59" name="グループ化 58">
            <a:extLst>
              <a:ext uri="{FF2B5EF4-FFF2-40B4-BE49-F238E27FC236}">
                <a16:creationId xmlns:a16="http://schemas.microsoft.com/office/drawing/2014/main" id="{A3358303-9943-4004-BA24-A041DBFD6BE2}"/>
              </a:ext>
            </a:extLst>
          </p:cNvPr>
          <p:cNvGrpSpPr/>
          <p:nvPr/>
        </p:nvGrpSpPr>
        <p:grpSpPr>
          <a:xfrm>
            <a:off x="0" y="-47041"/>
            <a:ext cx="12192001" cy="6905041"/>
            <a:chOff x="0" y="-47041"/>
            <a:chExt cx="12192001" cy="6905041"/>
          </a:xfrm>
        </p:grpSpPr>
        <p:pic>
          <p:nvPicPr>
            <p:cNvPr id="60" name="object 3">
              <a:extLst>
                <a:ext uri="{FF2B5EF4-FFF2-40B4-BE49-F238E27FC236}">
                  <a16:creationId xmlns:a16="http://schemas.microsoft.com/office/drawing/2014/main" id="{39D714DC-552A-4B7D-A256-E4D3A0C7649F}"/>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61" name="正方形/長方形 60">
              <a:extLst>
                <a:ext uri="{FF2B5EF4-FFF2-40B4-BE49-F238E27FC236}">
                  <a16:creationId xmlns:a16="http://schemas.microsoft.com/office/drawing/2014/main" id="{DD6F3D37-7C64-49AB-B342-873714F3B233}"/>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生成画像の商用利用</a:t>
              </a:r>
            </a:p>
          </p:txBody>
        </p:sp>
        <p:pic>
          <p:nvPicPr>
            <p:cNvPr id="62" name="object 3">
              <a:extLst>
                <a:ext uri="{FF2B5EF4-FFF2-40B4-BE49-F238E27FC236}">
                  <a16:creationId xmlns:a16="http://schemas.microsoft.com/office/drawing/2014/main" id="{93B1DE03-C484-4FAF-8BBD-EAB640BDD825}"/>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63" name="object 6">
              <a:extLst>
                <a:ext uri="{FF2B5EF4-FFF2-40B4-BE49-F238E27FC236}">
                  <a16:creationId xmlns:a16="http://schemas.microsoft.com/office/drawing/2014/main" id="{E4F962E3-548A-4D22-93D6-573D0FE2B5E5}"/>
                </a:ext>
              </a:extLst>
            </p:cNvPr>
            <p:cNvGrpSpPr/>
            <p:nvPr/>
          </p:nvGrpSpPr>
          <p:grpSpPr>
            <a:xfrm>
              <a:off x="131445" y="203359"/>
              <a:ext cx="11929110" cy="657225"/>
              <a:chOff x="186258" y="210936"/>
              <a:chExt cx="11929110" cy="657225"/>
            </a:xfrm>
          </p:grpSpPr>
          <p:sp>
            <p:nvSpPr>
              <p:cNvPr id="64" name="object 7">
                <a:extLst>
                  <a:ext uri="{FF2B5EF4-FFF2-40B4-BE49-F238E27FC236}">
                    <a16:creationId xmlns:a16="http://schemas.microsoft.com/office/drawing/2014/main" id="{C8610190-9422-4720-BEDF-2156589C5E4B}"/>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65" name="object 8">
                <a:extLst>
                  <a:ext uri="{FF2B5EF4-FFF2-40B4-BE49-F238E27FC236}">
                    <a16:creationId xmlns:a16="http://schemas.microsoft.com/office/drawing/2014/main" id="{928D12CB-6800-4F65-B43F-F61BD485F53B}"/>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66" name="object 9">
                <a:extLst>
                  <a:ext uri="{FF2B5EF4-FFF2-40B4-BE49-F238E27FC236}">
                    <a16:creationId xmlns:a16="http://schemas.microsoft.com/office/drawing/2014/main" id="{A5495711-0A2F-400D-BBF3-6397DC30F768}"/>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67" name="object 10">
                <a:extLst>
                  <a:ext uri="{FF2B5EF4-FFF2-40B4-BE49-F238E27FC236}">
                    <a16:creationId xmlns:a16="http://schemas.microsoft.com/office/drawing/2014/main" id="{8C3CB09F-51A2-45CB-8248-A3ED48772732}"/>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68" name="object 11">
                <a:extLst>
                  <a:ext uri="{FF2B5EF4-FFF2-40B4-BE49-F238E27FC236}">
                    <a16:creationId xmlns:a16="http://schemas.microsoft.com/office/drawing/2014/main" id="{64B1BA70-B227-4D0F-9552-F5D8CEA1C413}"/>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69" name="object 12">
                <a:extLst>
                  <a:ext uri="{FF2B5EF4-FFF2-40B4-BE49-F238E27FC236}">
                    <a16:creationId xmlns:a16="http://schemas.microsoft.com/office/drawing/2014/main" id="{E0D339A4-03DE-419A-B871-F6F2EF98A3DA}"/>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70" name="object 13">
                <a:extLst>
                  <a:ext uri="{FF2B5EF4-FFF2-40B4-BE49-F238E27FC236}">
                    <a16:creationId xmlns:a16="http://schemas.microsoft.com/office/drawing/2014/main" id="{A8CD070A-825A-433B-A06F-CA2B536B834E}"/>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71" name="object 14">
                <a:extLst>
                  <a:ext uri="{FF2B5EF4-FFF2-40B4-BE49-F238E27FC236}">
                    <a16:creationId xmlns:a16="http://schemas.microsoft.com/office/drawing/2014/main" id="{12D7462F-0377-4160-97DB-817C017BB862}"/>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72" name="object 15">
                <a:extLst>
                  <a:ext uri="{FF2B5EF4-FFF2-40B4-BE49-F238E27FC236}">
                    <a16:creationId xmlns:a16="http://schemas.microsoft.com/office/drawing/2014/main" id="{520B56A9-A6C2-41A9-87A5-343A8F6B6920}"/>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73" name="object 16">
                <a:extLst>
                  <a:ext uri="{FF2B5EF4-FFF2-40B4-BE49-F238E27FC236}">
                    <a16:creationId xmlns:a16="http://schemas.microsoft.com/office/drawing/2014/main" id="{2115B82D-3D5A-460D-B7D1-53DBB5DE07BB}"/>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74" name="object 17">
                <a:extLst>
                  <a:ext uri="{FF2B5EF4-FFF2-40B4-BE49-F238E27FC236}">
                    <a16:creationId xmlns:a16="http://schemas.microsoft.com/office/drawing/2014/main" id="{B6D2B28F-AEAB-4441-A388-2BBC25141ACB}"/>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75" name="object 18">
                <a:extLst>
                  <a:ext uri="{FF2B5EF4-FFF2-40B4-BE49-F238E27FC236}">
                    <a16:creationId xmlns:a16="http://schemas.microsoft.com/office/drawing/2014/main" id="{B7289000-C95D-4E4F-9F35-032AEEA25CB4}"/>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76" name="object 19">
                <a:extLst>
                  <a:ext uri="{FF2B5EF4-FFF2-40B4-BE49-F238E27FC236}">
                    <a16:creationId xmlns:a16="http://schemas.microsoft.com/office/drawing/2014/main" id="{DBAE4ED4-23F6-417A-843D-238F0A369E28}"/>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77" name="object 20">
                <a:extLst>
                  <a:ext uri="{FF2B5EF4-FFF2-40B4-BE49-F238E27FC236}">
                    <a16:creationId xmlns:a16="http://schemas.microsoft.com/office/drawing/2014/main" id="{B370A00C-A3D7-42D9-883C-4D175E35749A}"/>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78" name="object 21">
                <a:extLst>
                  <a:ext uri="{FF2B5EF4-FFF2-40B4-BE49-F238E27FC236}">
                    <a16:creationId xmlns:a16="http://schemas.microsoft.com/office/drawing/2014/main" id="{12B5A8D9-237D-45B6-9B72-76BE6F3041B4}"/>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79" name="object 22">
                <a:extLst>
                  <a:ext uri="{FF2B5EF4-FFF2-40B4-BE49-F238E27FC236}">
                    <a16:creationId xmlns:a16="http://schemas.microsoft.com/office/drawing/2014/main" id="{76CFA213-E715-4B3B-8D8F-AF348F796008}"/>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80" name="object 23">
                <a:extLst>
                  <a:ext uri="{FF2B5EF4-FFF2-40B4-BE49-F238E27FC236}">
                    <a16:creationId xmlns:a16="http://schemas.microsoft.com/office/drawing/2014/main" id="{DE925215-0DCF-4697-A36A-635FA6796589}"/>
                  </a:ext>
                </a:extLst>
              </p:cNvPr>
              <p:cNvPicPr/>
              <p:nvPr/>
            </p:nvPicPr>
            <p:blipFill>
              <a:blip r:embed="rId4" cstate="print"/>
              <a:stretch>
                <a:fillRect/>
              </a:stretch>
            </p:blipFill>
            <p:spPr>
              <a:xfrm>
                <a:off x="12026795" y="575918"/>
                <a:ext cx="88216" cy="97080"/>
              </a:xfrm>
              <a:prstGeom prst="rect">
                <a:avLst/>
              </a:prstGeom>
            </p:spPr>
          </p:pic>
          <p:sp>
            <p:nvSpPr>
              <p:cNvPr id="81" name="object 24">
                <a:extLst>
                  <a:ext uri="{FF2B5EF4-FFF2-40B4-BE49-F238E27FC236}">
                    <a16:creationId xmlns:a16="http://schemas.microsoft.com/office/drawing/2014/main" id="{86B29751-22FB-4146-8F8C-09001858FF4A}"/>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82" name="object 25">
                <a:extLst>
                  <a:ext uri="{FF2B5EF4-FFF2-40B4-BE49-F238E27FC236}">
                    <a16:creationId xmlns:a16="http://schemas.microsoft.com/office/drawing/2014/main" id="{0609C4C0-583B-4D2D-8C16-69954AFC9C6D}"/>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83" name="object 26">
                <a:extLst>
                  <a:ext uri="{FF2B5EF4-FFF2-40B4-BE49-F238E27FC236}">
                    <a16:creationId xmlns:a16="http://schemas.microsoft.com/office/drawing/2014/main" id="{C68D432B-E1A4-4526-862A-628312E86BCC}"/>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84" name="object 27">
                <a:extLst>
                  <a:ext uri="{FF2B5EF4-FFF2-40B4-BE49-F238E27FC236}">
                    <a16:creationId xmlns:a16="http://schemas.microsoft.com/office/drawing/2014/main" id="{33548500-4ECE-46C0-A8E9-1193C894F4A4}"/>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85" name="object 28">
                <a:extLst>
                  <a:ext uri="{FF2B5EF4-FFF2-40B4-BE49-F238E27FC236}">
                    <a16:creationId xmlns:a16="http://schemas.microsoft.com/office/drawing/2014/main" id="{B69F7886-6780-42BA-9376-A00B2A4AE3B9}"/>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86" name="object 29">
                <a:extLst>
                  <a:ext uri="{FF2B5EF4-FFF2-40B4-BE49-F238E27FC236}">
                    <a16:creationId xmlns:a16="http://schemas.microsoft.com/office/drawing/2014/main" id="{A3D66753-252E-40BC-8E9E-54B17D59A378}"/>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87" name="object 30">
                <a:extLst>
                  <a:ext uri="{FF2B5EF4-FFF2-40B4-BE49-F238E27FC236}">
                    <a16:creationId xmlns:a16="http://schemas.microsoft.com/office/drawing/2014/main" id="{21B93D47-6ABE-4732-B0A4-6EA6D92BBFCE}"/>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88" name="object 31">
                <a:extLst>
                  <a:ext uri="{FF2B5EF4-FFF2-40B4-BE49-F238E27FC236}">
                    <a16:creationId xmlns:a16="http://schemas.microsoft.com/office/drawing/2014/main" id="{9E60C83F-3CA2-44C1-882A-943D59C4E60A}"/>
                  </a:ext>
                </a:extLst>
              </p:cNvPr>
              <p:cNvPicPr/>
              <p:nvPr/>
            </p:nvPicPr>
            <p:blipFill>
              <a:blip r:embed="rId5" cstate="print"/>
              <a:stretch>
                <a:fillRect/>
              </a:stretch>
            </p:blipFill>
            <p:spPr>
              <a:xfrm>
                <a:off x="10546225" y="211835"/>
                <a:ext cx="139128" cy="139128"/>
              </a:xfrm>
              <a:prstGeom prst="rect">
                <a:avLst/>
              </a:prstGeom>
            </p:spPr>
          </p:pic>
          <p:pic>
            <p:nvPicPr>
              <p:cNvPr id="89" name="object 32">
                <a:extLst>
                  <a:ext uri="{FF2B5EF4-FFF2-40B4-BE49-F238E27FC236}">
                    <a16:creationId xmlns:a16="http://schemas.microsoft.com/office/drawing/2014/main" id="{4C9C1830-CBD6-4548-A89F-870D34448E0B}"/>
                  </a:ext>
                </a:extLst>
              </p:cNvPr>
              <p:cNvPicPr/>
              <p:nvPr/>
            </p:nvPicPr>
            <p:blipFill>
              <a:blip r:embed="rId6" cstate="print"/>
              <a:stretch>
                <a:fillRect/>
              </a:stretch>
            </p:blipFill>
            <p:spPr>
              <a:xfrm>
                <a:off x="9828669" y="360944"/>
                <a:ext cx="244449" cy="244449"/>
              </a:xfrm>
              <a:prstGeom prst="rect">
                <a:avLst/>
              </a:prstGeom>
            </p:spPr>
          </p:pic>
          <p:sp>
            <p:nvSpPr>
              <p:cNvPr id="90" name="object 33">
                <a:extLst>
                  <a:ext uri="{FF2B5EF4-FFF2-40B4-BE49-F238E27FC236}">
                    <a16:creationId xmlns:a16="http://schemas.microsoft.com/office/drawing/2014/main" id="{9AA47360-682D-4FC8-A89A-F03556CBCFDB}"/>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91" name="object 34">
                <a:extLst>
                  <a:ext uri="{FF2B5EF4-FFF2-40B4-BE49-F238E27FC236}">
                    <a16:creationId xmlns:a16="http://schemas.microsoft.com/office/drawing/2014/main" id="{7902B1BF-6079-4696-9664-A8DE316458F6}"/>
                  </a:ext>
                </a:extLst>
              </p:cNvPr>
              <p:cNvPicPr/>
              <p:nvPr/>
            </p:nvPicPr>
            <p:blipFill>
              <a:blip r:embed="rId7" cstate="print"/>
              <a:stretch>
                <a:fillRect/>
              </a:stretch>
            </p:blipFill>
            <p:spPr>
              <a:xfrm>
                <a:off x="9688294" y="622557"/>
                <a:ext cx="160297" cy="160395"/>
              </a:xfrm>
              <a:prstGeom prst="rect">
                <a:avLst/>
              </a:prstGeom>
            </p:spPr>
          </p:pic>
          <p:sp>
            <p:nvSpPr>
              <p:cNvPr id="92" name="object 35">
                <a:extLst>
                  <a:ext uri="{FF2B5EF4-FFF2-40B4-BE49-F238E27FC236}">
                    <a16:creationId xmlns:a16="http://schemas.microsoft.com/office/drawing/2014/main" id="{B941F6FF-0764-4FE5-A556-A1595E0BADEA}"/>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93" name="object 36">
                <a:extLst>
                  <a:ext uri="{FF2B5EF4-FFF2-40B4-BE49-F238E27FC236}">
                    <a16:creationId xmlns:a16="http://schemas.microsoft.com/office/drawing/2014/main" id="{D94CDD51-FD18-4230-9A24-92CA29F15F2A}"/>
                  </a:ext>
                </a:extLst>
              </p:cNvPr>
              <p:cNvPicPr/>
              <p:nvPr/>
            </p:nvPicPr>
            <p:blipFill>
              <a:blip r:embed="rId8" cstate="print"/>
              <a:stretch>
                <a:fillRect/>
              </a:stretch>
            </p:blipFill>
            <p:spPr>
              <a:xfrm>
                <a:off x="9648025" y="373900"/>
                <a:ext cx="90690" cy="68618"/>
              </a:xfrm>
              <a:prstGeom prst="rect">
                <a:avLst/>
              </a:prstGeom>
            </p:spPr>
          </p:pic>
          <p:sp>
            <p:nvSpPr>
              <p:cNvPr id="94" name="object 37">
                <a:extLst>
                  <a:ext uri="{FF2B5EF4-FFF2-40B4-BE49-F238E27FC236}">
                    <a16:creationId xmlns:a16="http://schemas.microsoft.com/office/drawing/2014/main" id="{32FB643C-5124-4B91-8053-7697CAF0D6BB}"/>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95" name="object 38">
                <a:extLst>
                  <a:ext uri="{FF2B5EF4-FFF2-40B4-BE49-F238E27FC236}">
                    <a16:creationId xmlns:a16="http://schemas.microsoft.com/office/drawing/2014/main" id="{34FF585E-FE83-4325-8BE3-311859D091C2}"/>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96" name="object 39">
                <a:extLst>
                  <a:ext uri="{FF2B5EF4-FFF2-40B4-BE49-F238E27FC236}">
                    <a16:creationId xmlns:a16="http://schemas.microsoft.com/office/drawing/2014/main" id="{959EE99B-F679-4AA3-9DE0-CECADD35A5A3}"/>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97" name="object 40">
                <a:extLst>
                  <a:ext uri="{FF2B5EF4-FFF2-40B4-BE49-F238E27FC236}">
                    <a16:creationId xmlns:a16="http://schemas.microsoft.com/office/drawing/2014/main" id="{46D20F52-82E3-4A11-9170-5FA6E77948D7}"/>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98" name="object 41">
                <a:extLst>
                  <a:ext uri="{FF2B5EF4-FFF2-40B4-BE49-F238E27FC236}">
                    <a16:creationId xmlns:a16="http://schemas.microsoft.com/office/drawing/2014/main" id="{6E778888-67C7-4F4D-92CE-9CA06354E415}"/>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99" name="object 42">
                <a:extLst>
                  <a:ext uri="{FF2B5EF4-FFF2-40B4-BE49-F238E27FC236}">
                    <a16:creationId xmlns:a16="http://schemas.microsoft.com/office/drawing/2014/main" id="{F730A7B0-C4B2-4F95-8800-F1D8E984C65A}"/>
                  </a:ext>
                </a:extLst>
              </p:cNvPr>
              <p:cNvPicPr/>
              <p:nvPr/>
            </p:nvPicPr>
            <p:blipFill>
              <a:blip r:embed="rId9" cstate="print"/>
              <a:stretch>
                <a:fillRect/>
              </a:stretch>
            </p:blipFill>
            <p:spPr>
              <a:xfrm>
                <a:off x="10771367" y="253872"/>
                <a:ext cx="383006" cy="322630"/>
              </a:xfrm>
              <a:prstGeom prst="rect">
                <a:avLst/>
              </a:prstGeom>
            </p:spPr>
          </p:pic>
          <p:sp>
            <p:nvSpPr>
              <p:cNvPr id="100" name="object 43">
                <a:extLst>
                  <a:ext uri="{FF2B5EF4-FFF2-40B4-BE49-F238E27FC236}">
                    <a16:creationId xmlns:a16="http://schemas.microsoft.com/office/drawing/2014/main" id="{927EB795-AB48-4E6C-994C-455462CFC166}"/>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101" name="object 44">
                <a:extLst>
                  <a:ext uri="{FF2B5EF4-FFF2-40B4-BE49-F238E27FC236}">
                    <a16:creationId xmlns:a16="http://schemas.microsoft.com/office/drawing/2014/main" id="{3357174F-1877-42B6-9F19-2AF3F324B457}"/>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102" name="object 45">
                <a:extLst>
                  <a:ext uri="{FF2B5EF4-FFF2-40B4-BE49-F238E27FC236}">
                    <a16:creationId xmlns:a16="http://schemas.microsoft.com/office/drawing/2014/main" id="{ECB86AB8-3464-4EE9-A520-9B85C0FEF898}"/>
                  </a:ext>
                </a:extLst>
              </p:cNvPr>
              <p:cNvPicPr/>
              <p:nvPr/>
            </p:nvPicPr>
            <p:blipFill>
              <a:blip r:embed="rId10" cstate="print"/>
              <a:stretch>
                <a:fillRect/>
              </a:stretch>
            </p:blipFill>
            <p:spPr>
              <a:xfrm>
                <a:off x="10925962" y="472221"/>
                <a:ext cx="103212" cy="119964"/>
              </a:xfrm>
              <a:prstGeom prst="rect">
                <a:avLst/>
              </a:prstGeom>
            </p:spPr>
          </p:pic>
          <p:sp>
            <p:nvSpPr>
              <p:cNvPr id="103" name="object 46">
                <a:extLst>
                  <a:ext uri="{FF2B5EF4-FFF2-40B4-BE49-F238E27FC236}">
                    <a16:creationId xmlns:a16="http://schemas.microsoft.com/office/drawing/2014/main" id="{B2C8FF73-66D4-42A0-AFF0-3855728FFE45}"/>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104" name="object 47">
                <a:extLst>
                  <a:ext uri="{FF2B5EF4-FFF2-40B4-BE49-F238E27FC236}">
                    <a16:creationId xmlns:a16="http://schemas.microsoft.com/office/drawing/2014/main" id="{5DB2952E-C7A6-4773-90C6-AE5F5EF69BDE}"/>
                  </a:ext>
                </a:extLst>
              </p:cNvPr>
              <p:cNvPicPr/>
              <p:nvPr/>
            </p:nvPicPr>
            <p:blipFill>
              <a:blip r:embed="rId11" cstate="print"/>
              <a:stretch>
                <a:fillRect/>
              </a:stretch>
            </p:blipFill>
            <p:spPr>
              <a:xfrm>
                <a:off x="194951" y="260619"/>
                <a:ext cx="582104" cy="494753"/>
              </a:xfrm>
              <a:prstGeom prst="rect">
                <a:avLst/>
              </a:prstGeom>
            </p:spPr>
          </p:pic>
          <p:pic>
            <p:nvPicPr>
              <p:cNvPr id="105" name="object 48">
                <a:extLst>
                  <a:ext uri="{FF2B5EF4-FFF2-40B4-BE49-F238E27FC236}">
                    <a16:creationId xmlns:a16="http://schemas.microsoft.com/office/drawing/2014/main" id="{643B94B7-35FB-4B99-AF22-DA2CDFF91392}"/>
                  </a:ext>
                </a:extLst>
              </p:cNvPr>
              <p:cNvPicPr/>
              <p:nvPr/>
            </p:nvPicPr>
            <p:blipFill>
              <a:blip r:embed="rId12" cstate="print"/>
              <a:stretch>
                <a:fillRect/>
              </a:stretch>
            </p:blipFill>
            <p:spPr>
              <a:xfrm>
                <a:off x="186258" y="251942"/>
                <a:ext cx="599490" cy="512114"/>
              </a:xfrm>
              <a:prstGeom prst="rect">
                <a:avLst/>
              </a:prstGeom>
            </p:spPr>
          </p:pic>
        </p:grpSp>
      </p:grpSp>
    </p:spTree>
    <p:extLst>
      <p:ext uri="{BB962C8B-B14F-4D97-AF65-F5344CB8AC3E}">
        <p14:creationId xmlns:p14="http://schemas.microsoft.com/office/powerpoint/2010/main" val="20640744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EFEEE0-FA07-2F49-CA18-85BA0E3FB5FA}"/>
            </a:ext>
          </a:extLst>
        </p:cNvPr>
        <p:cNvGrpSpPr/>
        <p:nvPr/>
      </p:nvGrpSpPr>
      <p:grpSpPr>
        <a:xfrm>
          <a:off x="0" y="0"/>
          <a:ext cx="0" cy="0"/>
          <a:chOff x="0" y="0"/>
          <a:chExt cx="0" cy="0"/>
        </a:xfrm>
      </p:grpSpPr>
      <p:sp>
        <p:nvSpPr>
          <p:cNvPr id="11" name="テキスト ボックス 10">
            <a:extLst>
              <a:ext uri="{FF2B5EF4-FFF2-40B4-BE49-F238E27FC236}">
                <a16:creationId xmlns:a16="http://schemas.microsoft.com/office/drawing/2014/main" id="{C37FE377-77E9-12D8-43DD-D118B68B5408}"/>
              </a:ext>
            </a:extLst>
          </p:cNvPr>
          <p:cNvSpPr txBox="1"/>
          <p:nvPr/>
        </p:nvSpPr>
        <p:spPr>
          <a:xfrm>
            <a:off x="812480" y="1326159"/>
            <a:ext cx="10547027" cy="2631490"/>
          </a:xfrm>
          <a:prstGeom prst="rect">
            <a:avLst/>
          </a:prstGeom>
          <a:noFill/>
        </p:spPr>
        <p:txBody>
          <a:bodyPr wrap="square" rtlCol="0">
            <a:spAutoFit/>
          </a:bodyPr>
          <a:lstStyle/>
          <a:p>
            <a:pPr>
              <a:spcAft>
                <a:spcPts val="1800"/>
              </a:spcAft>
            </a:pPr>
            <a:r>
              <a:rPr lang="ja-JP" altLang="en-US" sz="2400" dirty="0">
                <a:latin typeface="HG丸ｺﾞｼｯｸM-PRO" panose="020F0600000000000000" pitchFamily="50" charset="-128"/>
                <a:ea typeface="HG丸ｺﾞｼｯｸM-PRO" panose="020F0600000000000000" pitchFamily="50" charset="-128"/>
              </a:rPr>
              <a:t>個人利用なら問題ありませんが</a:t>
            </a:r>
            <a:r>
              <a:rPr lang="en-US" altLang="ja-JP" sz="2400" dirty="0">
                <a:latin typeface="HG丸ｺﾞｼｯｸM-PRO" panose="020F0600000000000000" pitchFamily="50" charset="-128"/>
                <a:ea typeface="HG丸ｺﾞｼｯｸM-PRO" panose="020F0600000000000000" pitchFamily="50" charset="-128"/>
              </a:rPr>
              <a:t>...</a:t>
            </a:r>
          </a:p>
          <a:p>
            <a:r>
              <a:rPr lang="ja-JP" altLang="en-US" sz="2400" dirty="0">
                <a:latin typeface="HG丸ｺﾞｼｯｸM-PRO" panose="020F0600000000000000" pitchFamily="50" charset="-128"/>
                <a:ea typeface="HG丸ｺﾞｼｯｸM-PRO" panose="020F0600000000000000" pitchFamily="50" charset="-128"/>
              </a:rPr>
              <a:t>　→ＳＮＳを含め、公に人の目に触れる場合は注意が必要です。</a:t>
            </a:r>
            <a:endParaRPr lang="en-US" altLang="ja-JP" sz="2400" dirty="0">
              <a:latin typeface="HG丸ｺﾞｼｯｸM-PRO" panose="020F0600000000000000" pitchFamily="50" charset="-128"/>
              <a:ea typeface="HG丸ｺﾞｼｯｸM-PRO" panose="020F0600000000000000" pitchFamily="50" charset="-128"/>
            </a:endParaRPr>
          </a:p>
          <a:p>
            <a:endParaRPr lang="en-US" altLang="ja-JP" sz="2400" dirty="0">
              <a:latin typeface="HG丸ｺﾞｼｯｸM-PRO" panose="020F0600000000000000" pitchFamily="50" charset="-128"/>
              <a:ea typeface="HG丸ｺﾞｼｯｸM-PRO" panose="020F0600000000000000" pitchFamily="50" charset="-128"/>
            </a:endParaRPr>
          </a:p>
          <a:p>
            <a:pPr>
              <a:spcBef>
                <a:spcPts val="1800"/>
              </a:spcBef>
              <a:spcAft>
                <a:spcPts val="1800"/>
              </a:spcAft>
            </a:pPr>
            <a:r>
              <a:rPr lang="ja-JP" altLang="en-US" sz="2400" dirty="0">
                <a:latin typeface="HG丸ｺﾞｼｯｸM-PRO" panose="020F0600000000000000" pitchFamily="50" charset="-128"/>
                <a:ea typeface="HG丸ｺﾞｼｯｸM-PRO" panose="020F0600000000000000" pitchFamily="50" charset="-128"/>
              </a:rPr>
              <a:t>行政機関で使用する場合は</a:t>
            </a:r>
            <a:r>
              <a:rPr lang="en-US" altLang="ja-JP" sz="2400" dirty="0">
                <a:latin typeface="HG丸ｺﾞｼｯｸM-PRO" panose="020F0600000000000000" pitchFamily="50" charset="-128"/>
                <a:ea typeface="HG丸ｺﾞｼｯｸM-PRO" panose="020F0600000000000000" pitchFamily="50" charset="-128"/>
              </a:rPr>
              <a:t>...</a:t>
            </a:r>
          </a:p>
          <a:p>
            <a:r>
              <a:rPr lang="ja-JP" altLang="en-US" sz="2400" dirty="0">
                <a:latin typeface="HG丸ｺﾞｼｯｸM-PRO" panose="020F0600000000000000" pitchFamily="50" charset="-128"/>
                <a:ea typeface="HG丸ｺﾞｼｯｸM-PRO" panose="020F0600000000000000" pitchFamily="50" charset="-128"/>
              </a:rPr>
              <a:t>　→著作権によらず、信頼性の観点から問題視されることがあります。</a:t>
            </a:r>
            <a:endParaRPr lang="en-US" altLang="ja-JP" sz="2400" dirty="0">
              <a:latin typeface="HG丸ｺﾞｼｯｸM-PRO" panose="020F0600000000000000" pitchFamily="50" charset="-128"/>
              <a:ea typeface="HG丸ｺﾞｼｯｸM-PRO" panose="020F0600000000000000" pitchFamily="50" charset="-128"/>
            </a:endParaRPr>
          </a:p>
        </p:txBody>
      </p:sp>
      <p:grpSp>
        <p:nvGrpSpPr>
          <p:cNvPr id="7" name="グループ化 6">
            <a:extLst>
              <a:ext uri="{FF2B5EF4-FFF2-40B4-BE49-F238E27FC236}">
                <a16:creationId xmlns:a16="http://schemas.microsoft.com/office/drawing/2014/main" id="{3BF5A0F4-8FB6-4CD2-8427-33D5E329D3E3}"/>
              </a:ext>
            </a:extLst>
          </p:cNvPr>
          <p:cNvGrpSpPr/>
          <p:nvPr/>
        </p:nvGrpSpPr>
        <p:grpSpPr>
          <a:xfrm>
            <a:off x="0" y="-47041"/>
            <a:ext cx="12192001" cy="6905041"/>
            <a:chOff x="0" y="-47041"/>
            <a:chExt cx="12192001" cy="6905041"/>
          </a:xfrm>
        </p:grpSpPr>
        <p:pic>
          <p:nvPicPr>
            <p:cNvPr id="8" name="object 3">
              <a:extLst>
                <a:ext uri="{FF2B5EF4-FFF2-40B4-BE49-F238E27FC236}">
                  <a16:creationId xmlns:a16="http://schemas.microsoft.com/office/drawing/2014/main" id="{E2C73211-3BD6-49CB-8F80-730EA0160C0A}"/>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0" name="正方形/長方形 9">
              <a:extLst>
                <a:ext uri="{FF2B5EF4-FFF2-40B4-BE49-F238E27FC236}">
                  <a16:creationId xmlns:a16="http://schemas.microsoft.com/office/drawing/2014/main" id="{E46E9EAA-176A-4CAD-B241-83A95CC6217E}"/>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著作権の落とし穴</a:t>
              </a:r>
            </a:p>
          </p:txBody>
        </p:sp>
        <p:pic>
          <p:nvPicPr>
            <p:cNvPr id="12" name="object 3">
              <a:extLst>
                <a:ext uri="{FF2B5EF4-FFF2-40B4-BE49-F238E27FC236}">
                  <a16:creationId xmlns:a16="http://schemas.microsoft.com/office/drawing/2014/main" id="{18F9718C-9D30-4E20-9747-A65B1560FEA9}"/>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3" name="object 6">
              <a:extLst>
                <a:ext uri="{FF2B5EF4-FFF2-40B4-BE49-F238E27FC236}">
                  <a16:creationId xmlns:a16="http://schemas.microsoft.com/office/drawing/2014/main" id="{2DAA2513-9137-41E7-BEFF-E5EEEE27AB02}"/>
                </a:ext>
              </a:extLst>
            </p:cNvPr>
            <p:cNvGrpSpPr/>
            <p:nvPr/>
          </p:nvGrpSpPr>
          <p:grpSpPr>
            <a:xfrm>
              <a:off x="131445" y="203359"/>
              <a:ext cx="11929110" cy="657225"/>
              <a:chOff x="186258" y="210936"/>
              <a:chExt cx="11929110" cy="657225"/>
            </a:xfrm>
          </p:grpSpPr>
          <p:sp>
            <p:nvSpPr>
              <p:cNvPr id="14" name="object 7">
                <a:extLst>
                  <a:ext uri="{FF2B5EF4-FFF2-40B4-BE49-F238E27FC236}">
                    <a16:creationId xmlns:a16="http://schemas.microsoft.com/office/drawing/2014/main" id="{F6B53C07-640F-4889-AAE0-1F16C044489F}"/>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5" name="object 8">
                <a:extLst>
                  <a:ext uri="{FF2B5EF4-FFF2-40B4-BE49-F238E27FC236}">
                    <a16:creationId xmlns:a16="http://schemas.microsoft.com/office/drawing/2014/main" id="{52C75529-134A-4F28-8190-3936634752D9}"/>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6" name="object 9">
                <a:extLst>
                  <a:ext uri="{FF2B5EF4-FFF2-40B4-BE49-F238E27FC236}">
                    <a16:creationId xmlns:a16="http://schemas.microsoft.com/office/drawing/2014/main" id="{4CF0A70F-830D-4B92-93A8-97EDB66D5ABD}"/>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7" name="object 10">
                <a:extLst>
                  <a:ext uri="{FF2B5EF4-FFF2-40B4-BE49-F238E27FC236}">
                    <a16:creationId xmlns:a16="http://schemas.microsoft.com/office/drawing/2014/main" id="{09B6063C-744B-4ADB-8463-4866A83676A3}"/>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8" name="object 11">
                <a:extLst>
                  <a:ext uri="{FF2B5EF4-FFF2-40B4-BE49-F238E27FC236}">
                    <a16:creationId xmlns:a16="http://schemas.microsoft.com/office/drawing/2014/main" id="{0680C10C-C7C4-41BB-B6A6-5C78BD42BA1E}"/>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9" name="object 12">
                <a:extLst>
                  <a:ext uri="{FF2B5EF4-FFF2-40B4-BE49-F238E27FC236}">
                    <a16:creationId xmlns:a16="http://schemas.microsoft.com/office/drawing/2014/main" id="{BCD6301B-9CFB-442B-8843-55B7370FBF7E}"/>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20" name="object 13">
                <a:extLst>
                  <a:ext uri="{FF2B5EF4-FFF2-40B4-BE49-F238E27FC236}">
                    <a16:creationId xmlns:a16="http://schemas.microsoft.com/office/drawing/2014/main" id="{C58A67B5-9388-49AF-ABF0-68A3527662FD}"/>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1" name="object 14">
                <a:extLst>
                  <a:ext uri="{FF2B5EF4-FFF2-40B4-BE49-F238E27FC236}">
                    <a16:creationId xmlns:a16="http://schemas.microsoft.com/office/drawing/2014/main" id="{A25B68D8-7D3B-4C82-8A61-E09C08C6E92A}"/>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2" name="object 15">
                <a:extLst>
                  <a:ext uri="{FF2B5EF4-FFF2-40B4-BE49-F238E27FC236}">
                    <a16:creationId xmlns:a16="http://schemas.microsoft.com/office/drawing/2014/main" id="{8A83D357-D16B-4E68-8CEA-5BDC41C166F8}"/>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3" name="object 16">
                <a:extLst>
                  <a:ext uri="{FF2B5EF4-FFF2-40B4-BE49-F238E27FC236}">
                    <a16:creationId xmlns:a16="http://schemas.microsoft.com/office/drawing/2014/main" id="{23F761F9-FBE1-4BB2-90FA-E11CD13D1369}"/>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4" name="object 17">
                <a:extLst>
                  <a:ext uri="{FF2B5EF4-FFF2-40B4-BE49-F238E27FC236}">
                    <a16:creationId xmlns:a16="http://schemas.microsoft.com/office/drawing/2014/main" id="{5D055522-B0B4-47B0-96BF-5EB016B16A79}"/>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5" name="object 18">
                <a:extLst>
                  <a:ext uri="{FF2B5EF4-FFF2-40B4-BE49-F238E27FC236}">
                    <a16:creationId xmlns:a16="http://schemas.microsoft.com/office/drawing/2014/main" id="{5961F4DA-6A8B-4C6F-B90E-4232D2EB168F}"/>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6" name="object 19">
                <a:extLst>
                  <a:ext uri="{FF2B5EF4-FFF2-40B4-BE49-F238E27FC236}">
                    <a16:creationId xmlns:a16="http://schemas.microsoft.com/office/drawing/2014/main" id="{BFF06C5F-5BD8-4F4D-A8DC-69E4F2249A70}"/>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7" name="object 20">
                <a:extLst>
                  <a:ext uri="{FF2B5EF4-FFF2-40B4-BE49-F238E27FC236}">
                    <a16:creationId xmlns:a16="http://schemas.microsoft.com/office/drawing/2014/main" id="{E8DA55F4-7905-4456-AC55-1070F849E593}"/>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8" name="object 21">
                <a:extLst>
                  <a:ext uri="{FF2B5EF4-FFF2-40B4-BE49-F238E27FC236}">
                    <a16:creationId xmlns:a16="http://schemas.microsoft.com/office/drawing/2014/main" id="{2CF58261-F2BA-463F-9FDC-C81EE0F2A27D}"/>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9" name="object 22">
                <a:extLst>
                  <a:ext uri="{FF2B5EF4-FFF2-40B4-BE49-F238E27FC236}">
                    <a16:creationId xmlns:a16="http://schemas.microsoft.com/office/drawing/2014/main" id="{C924FCAD-B79E-4F8F-A04F-DEB5D7502B49}"/>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30" name="object 23">
                <a:extLst>
                  <a:ext uri="{FF2B5EF4-FFF2-40B4-BE49-F238E27FC236}">
                    <a16:creationId xmlns:a16="http://schemas.microsoft.com/office/drawing/2014/main" id="{2E174942-2928-40DC-A1BC-25F01CDE53E6}"/>
                  </a:ext>
                </a:extLst>
              </p:cNvPr>
              <p:cNvPicPr/>
              <p:nvPr/>
            </p:nvPicPr>
            <p:blipFill>
              <a:blip r:embed="rId4" cstate="print"/>
              <a:stretch>
                <a:fillRect/>
              </a:stretch>
            </p:blipFill>
            <p:spPr>
              <a:xfrm>
                <a:off x="12026795" y="575918"/>
                <a:ext cx="88216" cy="97080"/>
              </a:xfrm>
              <a:prstGeom prst="rect">
                <a:avLst/>
              </a:prstGeom>
            </p:spPr>
          </p:pic>
          <p:sp>
            <p:nvSpPr>
              <p:cNvPr id="31" name="object 24">
                <a:extLst>
                  <a:ext uri="{FF2B5EF4-FFF2-40B4-BE49-F238E27FC236}">
                    <a16:creationId xmlns:a16="http://schemas.microsoft.com/office/drawing/2014/main" id="{C011B26F-9E14-45DB-86EE-70B52AEFF7B3}"/>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2" name="object 25">
                <a:extLst>
                  <a:ext uri="{FF2B5EF4-FFF2-40B4-BE49-F238E27FC236}">
                    <a16:creationId xmlns:a16="http://schemas.microsoft.com/office/drawing/2014/main" id="{99BF6471-4470-4827-A601-2D638391ABD8}"/>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3" name="object 26">
                <a:extLst>
                  <a:ext uri="{FF2B5EF4-FFF2-40B4-BE49-F238E27FC236}">
                    <a16:creationId xmlns:a16="http://schemas.microsoft.com/office/drawing/2014/main" id="{19B6AA4E-0A96-4C73-B51D-A0FAA0B99A68}"/>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4" name="object 27">
                <a:extLst>
                  <a:ext uri="{FF2B5EF4-FFF2-40B4-BE49-F238E27FC236}">
                    <a16:creationId xmlns:a16="http://schemas.microsoft.com/office/drawing/2014/main" id="{92F10509-CF6F-43AC-B66C-D24F5B10E2A5}"/>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5" name="object 28">
                <a:extLst>
                  <a:ext uri="{FF2B5EF4-FFF2-40B4-BE49-F238E27FC236}">
                    <a16:creationId xmlns:a16="http://schemas.microsoft.com/office/drawing/2014/main" id="{3FCB1983-10BF-4626-B411-DDE792B5D6FF}"/>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6" name="object 29">
                <a:extLst>
                  <a:ext uri="{FF2B5EF4-FFF2-40B4-BE49-F238E27FC236}">
                    <a16:creationId xmlns:a16="http://schemas.microsoft.com/office/drawing/2014/main" id="{090A064F-1876-48FE-930C-62C5D4DBE4A6}"/>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7" name="object 30">
                <a:extLst>
                  <a:ext uri="{FF2B5EF4-FFF2-40B4-BE49-F238E27FC236}">
                    <a16:creationId xmlns:a16="http://schemas.microsoft.com/office/drawing/2014/main" id="{6F1C71A8-049A-40E5-8A3B-BE930D4D77E1}"/>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8" name="object 31">
                <a:extLst>
                  <a:ext uri="{FF2B5EF4-FFF2-40B4-BE49-F238E27FC236}">
                    <a16:creationId xmlns:a16="http://schemas.microsoft.com/office/drawing/2014/main" id="{71C8F5A9-1D78-4C1D-9B01-AA8C683B2A4B}"/>
                  </a:ext>
                </a:extLst>
              </p:cNvPr>
              <p:cNvPicPr/>
              <p:nvPr/>
            </p:nvPicPr>
            <p:blipFill>
              <a:blip r:embed="rId5" cstate="print"/>
              <a:stretch>
                <a:fillRect/>
              </a:stretch>
            </p:blipFill>
            <p:spPr>
              <a:xfrm>
                <a:off x="10546225" y="211835"/>
                <a:ext cx="139128" cy="139128"/>
              </a:xfrm>
              <a:prstGeom prst="rect">
                <a:avLst/>
              </a:prstGeom>
            </p:spPr>
          </p:pic>
          <p:pic>
            <p:nvPicPr>
              <p:cNvPr id="39" name="object 32">
                <a:extLst>
                  <a:ext uri="{FF2B5EF4-FFF2-40B4-BE49-F238E27FC236}">
                    <a16:creationId xmlns:a16="http://schemas.microsoft.com/office/drawing/2014/main" id="{46C8B91B-35DD-4345-8BF8-D891FD742E55}"/>
                  </a:ext>
                </a:extLst>
              </p:cNvPr>
              <p:cNvPicPr/>
              <p:nvPr/>
            </p:nvPicPr>
            <p:blipFill>
              <a:blip r:embed="rId6" cstate="print"/>
              <a:stretch>
                <a:fillRect/>
              </a:stretch>
            </p:blipFill>
            <p:spPr>
              <a:xfrm>
                <a:off x="9828669" y="360944"/>
                <a:ext cx="244449" cy="244449"/>
              </a:xfrm>
              <a:prstGeom prst="rect">
                <a:avLst/>
              </a:prstGeom>
            </p:spPr>
          </p:pic>
          <p:sp>
            <p:nvSpPr>
              <p:cNvPr id="40" name="object 33">
                <a:extLst>
                  <a:ext uri="{FF2B5EF4-FFF2-40B4-BE49-F238E27FC236}">
                    <a16:creationId xmlns:a16="http://schemas.microsoft.com/office/drawing/2014/main" id="{AAD5772D-CA37-41A5-ABA7-3E4C18C3B060}"/>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1" name="object 34">
                <a:extLst>
                  <a:ext uri="{FF2B5EF4-FFF2-40B4-BE49-F238E27FC236}">
                    <a16:creationId xmlns:a16="http://schemas.microsoft.com/office/drawing/2014/main" id="{B668715C-35C8-4E70-901A-C1D473C24539}"/>
                  </a:ext>
                </a:extLst>
              </p:cNvPr>
              <p:cNvPicPr/>
              <p:nvPr/>
            </p:nvPicPr>
            <p:blipFill>
              <a:blip r:embed="rId7" cstate="print"/>
              <a:stretch>
                <a:fillRect/>
              </a:stretch>
            </p:blipFill>
            <p:spPr>
              <a:xfrm>
                <a:off x="9688294" y="622557"/>
                <a:ext cx="160297" cy="160395"/>
              </a:xfrm>
              <a:prstGeom prst="rect">
                <a:avLst/>
              </a:prstGeom>
            </p:spPr>
          </p:pic>
          <p:sp>
            <p:nvSpPr>
              <p:cNvPr id="42" name="object 35">
                <a:extLst>
                  <a:ext uri="{FF2B5EF4-FFF2-40B4-BE49-F238E27FC236}">
                    <a16:creationId xmlns:a16="http://schemas.microsoft.com/office/drawing/2014/main" id="{C36D6ED3-55C2-4FCE-BFE4-6AC1A2CFBE01}"/>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3" name="object 36">
                <a:extLst>
                  <a:ext uri="{FF2B5EF4-FFF2-40B4-BE49-F238E27FC236}">
                    <a16:creationId xmlns:a16="http://schemas.microsoft.com/office/drawing/2014/main" id="{2AD096EB-7636-4E7F-A981-062B7DB43F7E}"/>
                  </a:ext>
                </a:extLst>
              </p:cNvPr>
              <p:cNvPicPr/>
              <p:nvPr/>
            </p:nvPicPr>
            <p:blipFill>
              <a:blip r:embed="rId8" cstate="print"/>
              <a:stretch>
                <a:fillRect/>
              </a:stretch>
            </p:blipFill>
            <p:spPr>
              <a:xfrm>
                <a:off x="9648025" y="373900"/>
                <a:ext cx="90690" cy="68618"/>
              </a:xfrm>
              <a:prstGeom prst="rect">
                <a:avLst/>
              </a:prstGeom>
            </p:spPr>
          </p:pic>
          <p:sp>
            <p:nvSpPr>
              <p:cNvPr id="44" name="object 37">
                <a:extLst>
                  <a:ext uri="{FF2B5EF4-FFF2-40B4-BE49-F238E27FC236}">
                    <a16:creationId xmlns:a16="http://schemas.microsoft.com/office/drawing/2014/main" id="{91C8E300-F699-48D4-8B7B-874001712CDB}"/>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5" name="object 38">
                <a:extLst>
                  <a:ext uri="{FF2B5EF4-FFF2-40B4-BE49-F238E27FC236}">
                    <a16:creationId xmlns:a16="http://schemas.microsoft.com/office/drawing/2014/main" id="{42257CCC-ED4F-4663-82EF-DED59F9F7B27}"/>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6" name="object 39">
                <a:extLst>
                  <a:ext uri="{FF2B5EF4-FFF2-40B4-BE49-F238E27FC236}">
                    <a16:creationId xmlns:a16="http://schemas.microsoft.com/office/drawing/2014/main" id="{95F61393-ABF7-4DEB-995D-2B32898006DC}"/>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7" name="object 40">
                <a:extLst>
                  <a:ext uri="{FF2B5EF4-FFF2-40B4-BE49-F238E27FC236}">
                    <a16:creationId xmlns:a16="http://schemas.microsoft.com/office/drawing/2014/main" id="{72662BFB-BE99-417A-9FD4-4AD3074AC0A9}"/>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8" name="object 41">
                <a:extLst>
                  <a:ext uri="{FF2B5EF4-FFF2-40B4-BE49-F238E27FC236}">
                    <a16:creationId xmlns:a16="http://schemas.microsoft.com/office/drawing/2014/main" id="{2D4A7E79-2B9A-46AD-9206-428B5E50C53D}"/>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9" name="object 42">
                <a:extLst>
                  <a:ext uri="{FF2B5EF4-FFF2-40B4-BE49-F238E27FC236}">
                    <a16:creationId xmlns:a16="http://schemas.microsoft.com/office/drawing/2014/main" id="{3A154F7F-2437-47EB-9D5C-5CD33CD06389}"/>
                  </a:ext>
                </a:extLst>
              </p:cNvPr>
              <p:cNvPicPr/>
              <p:nvPr/>
            </p:nvPicPr>
            <p:blipFill>
              <a:blip r:embed="rId9" cstate="print"/>
              <a:stretch>
                <a:fillRect/>
              </a:stretch>
            </p:blipFill>
            <p:spPr>
              <a:xfrm>
                <a:off x="10771367" y="253872"/>
                <a:ext cx="383006" cy="322630"/>
              </a:xfrm>
              <a:prstGeom prst="rect">
                <a:avLst/>
              </a:prstGeom>
            </p:spPr>
          </p:pic>
          <p:sp>
            <p:nvSpPr>
              <p:cNvPr id="50" name="object 43">
                <a:extLst>
                  <a:ext uri="{FF2B5EF4-FFF2-40B4-BE49-F238E27FC236}">
                    <a16:creationId xmlns:a16="http://schemas.microsoft.com/office/drawing/2014/main" id="{8495A7F7-3B27-4043-8D8F-A1543D80F407}"/>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1" name="object 44">
                <a:extLst>
                  <a:ext uri="{FF2B5EF4-FFF2-40B4-BE49-F238E27FC236}">
                    <a16:creationId xmlns:a16="http://schemas.microsoft.com/office/drawing/2014/main" id="{64C8BB44-1C59-4977-9B7A-98B5BC269854}"/>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2" name="object 45">
                <a:extLst>
                  <a:ext uri="{FF2B5EF4-FFF2-40B4-BE49-F238E27FC236}">
                    <a16:creationId xmlns:a16="http://schemas.microsoft.com/office/drawing/2014/main" id="{5920364D-AF4A-4C93-8518-E8AAB9D26126}"/>
                  </a:ext>
                </a:extLst>
              </p:cNvPr>
              <p:cNvPicPr/>
              <p:nvPr/>
            </p:nvPicPr>
            <p:blipFill>
              <a:blip r:embed="rId10" cstate="print"/>
              <a:stretch>
                <a:fillRect/>
              </a:stretch>
            </p:blipFill>
            <p:spPr>
              <a:xfrm>
                <a:off x="10925962" y="472221"/>
                <a:ext cx="103212" cy="119964"/>
              </a:xfrm>
              <a:prstGeom prst="rect">
                <a:avLst/>
              </a:prstGeom>
            </p:spPr>
          </p:pic>
          <p:sp>
            <p:nvSpPr>
              <p:cNvPr id="53" name="object 46">
                <a:extLst>
                  <a:ext uri="{FF2B5EF4-FFF2-40B4-BE49-F238E27FC236}">
                    <a16:creationId xmlns:a16="http://schemas.microsoft.com/office/drawing/2014/main" id="{A73CD492-12F9-4587-B98A-C745BFF33A77}"/>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4" name="object 47">
                <a:extLst>
                  <a:ext uri="{FF2B5EF4-FFF2-40B4-BE49-F238E27FC236}">
                    <a16:creationId xmlns:a16="http://schemas.microsoft.com/office/drawing/2014/main" id="{7EE94A42-D9E5-4F04-967A-34B45C87E6E5}"/>
                  </a:ext>
                </a:extLst>
              </p:cNvPr>
              <p:cNvPicPr/>
              <p:nvPr/>
            </p:nvPicPr>
            <p:blipFill>
              <a:blip r:embed="rId11" cstate="print"/>
              <a:stretch>
                <a:fillRect/>
              </a:stretch>
            </p:blipFill>
            <p:spPr>
              <a:xfrm>
                <a:off x="194951" y="260619"/>
                <a:ext cx="582104" cy="494753"/>
              </a:xfrm>
              <a:prstGeom prst="rect">
                <a:avLst/>
              </a:prstGeom>
            </p:spPr>
          </p:pic>
          <p:pic>
            <p:nvPicPr>
              <p:cNvPr id="55" name="object 48">
                <a:extLst>
                  <a:ext uri="{FF2B5EF4-FFF2-40B4-BE49-F238E27FC236}">
                    <a16:creationId xmlns:a16="http://schemas.microsoft.com/office/drawing/2014/main" id="{342870DF-721C-45FB-9427-AEE41D4E59A6}"/>
                  </a:ext>
                </a:extLst>
              </p:cNvPr>
              <p:cNvPicPr/>
              <p:nvPr/>
            </p:nvPicPr>
            <p:blipFill>
              <a:blip r:embed="rId12" cstate="print"/>
              <a:stretch>
                <a:fillRect/>
              </a:stretch>
            </p:blipFill>
            <p:spPr>
              <a:xfrm>
                <a:off x="186258" y="251942"/>
                <a:ext cx="599490" cy="512114"/>
              </a:xfrm>
              <a:prstGeom prst="rect">
                <a:avLst/>
              </a:prstGeom>
            </p:spPr>
          </p:pic>
        </p:grpSp>
      </p:grpSp>
      <p:grpSp>
        <p:nvGrpSpPr>
          <p:cNvPr id="60" name="グループ化 59">
            <a:extLst>
              <a:ext uri="{FF2B5EF4-FFF2-40B4-BE49-F238E27FC236}">
                <a16:creationId xmlns:a16="http://schemas.microsoft.com/office/drawing/2014/main" id="{F7F50B01-2ADF-461C-8E02-8FE1C582AD43}"/>
              </a:ext>
            </a:extLst>
          </p:cNvPr>
          <p:cNvGrpSpPr/>
          <p:nvPr/>
        </p:nvGrpSpPr>
        <p:grpSpPr>
          <a:xfrm>
            <a:off x="812479" y="4489917"/>
            <a:ext cx="10547027" cy="1661993"/>
            <a:chOff x="812479" y="4420642"/>
            <a:chExt cx="10547027" cy="1661993"/>
          </a:xfrm>
        </p:grpSpPr>
        <p:sp>
          <p:nvSpPr>
            <p:cNvPr id="2" name="テキスト ボックス 1">
              <a:extLst>
                <a:ext uri="{FF2B5EF4-FFF2-40B4-BE49-F238E27FC236}">
                  <a16:creationId xmlns:a16="http://schemas.microsoft.com/office/drawing/2014/main" id="{BA15EA78-C789-9DAA-8CC7-01603DBD6417}"/>
                </a:ext>
              </a:extLst>
            </p:cNvPr>
            <p:cNvSpPr txBox="1"/>
            <p:nvPr/>
          </p:nvSpPr>
          <p:spPr>
            <a:xfrm>
              <a:off x="812479" y="4420642"/>
              <a:ext cx="10547027" cy="1661993"/>
            </a:xfrm>
            <a:prstGeom prst="rect">
              <a:avLst/>
            </a:prstGeom>
            <a:noFill/>
          </p:spPr>
          <p:txBody>
            <a:bodyPr wrap="square" rtlCol="0">
              <a:spAutoFit/>
            </a:bodyPr>
            <a:lstStyle/>
            <a:p>
              <a:pPr>
                <a:spcAft>
                  <a:spcPts val="1800"/>
                </a:spcAft>
              </a:pPr>
              <a:r>
                <a:rPr lang="ja-JP" altLang="en-US" sz="2400" dirty="0">
                  <a:latin typeface="HG丸ｺﾞｼｯｸM-PRO" panose="020F0600000000000000" pitchFamily="50" charset="-128"/>
                  <a:ea typeface="HG丸ｺﾞｼｯｸM-PRO" panose="020F0600000000000000" pitchFamily="50" charset="-128"/>
                </a:rPr>
                <a:t>次のページから画像生成ＡＩで作成した画像の　</a:t>
              </a:r>
              <a:endParaRPr lang="en-US" altLang="ja-JP" sz="2400" dirty="0">
                <a:latin typeface="HG丸ｺﾞｼｯｸM-PRO" panose="020F0600000000000000" pitchFamily="50" charset="-128"/>
                <a:ea typeface="HG丸ｺﾞｼｯｸM-PRO" panose="020F0600000000000000" pitchFamily="50" charset="-128"/>
              </a:endParaRPr>
            </a:p>
            <a:p>
              <a:pPr>
                <a:spcAft>
                  <a:spcPts val="1800"/>
                </a:spcAft>
              </a:pPr>
              <a:r>
                <a:rPr lang="ja-JP" altLang="en-US" sz="2400" dirty="0">
                  <a:latin typeface="HG丸ｺﾞｼｯｸM-PRO" panose="020F0600000000000000" pitchFamily="50" charset="-128"/>
                  <a:ea typeface="HG丸ｺﾞｼｯｸM-PRO" panose="020F0600000000000000" pitchFamily="50" charset="-128"/>
                </a:rPr>
                <a:t>　　「商用利用での著作権侵害事例」と「行政機関でのトラブル事例」　　</a:t>
              </a:r>
              <a:endParaRPr lang="en-US" altLang="ja-JP" sz="2400" dirty="0">
                <a:latin typeface="HG丸ｺﾞｼｯｸM-PRO" panose="020F0600000000000000" pitchFamily="50" charset="-128"/>
                <a:ea typeface="HG丸ｺﾞｼｯｸM-PRO" panose="020F0600000000000000" pitchFamily="50" charset="-128"/>
              </a:endParaRPr>
            </a:p>
            <a:p>
              <a:pPr>
                <a:spcAft>
                  <a:spcPts val="1800"/>
                </a:spcAft>
              </a:pPr>
              <a:r>
                <a:rPr lang="ja-JP" altLang="en-US" sz="2400" dirty="0">
                  <a:latin typeface="HG丸ｺﾞｼｯｸM-PRO" panose="020F0600000000000000" pitchFamily="50" charset="-128"/>
                  <a:ea typeface="HG丸ｺﾞｼｯｸM-PRO" panose="020F0600000000000000" pitchFamily="50" charset="-128"/>
                </a:rPr>
                <a:t>　　　　　　　　　　　　　　　　　　　　をそれぞれ見ていきましょう！</a:t>
              </a:r>
              <a:endParaRPr lang="en-US" altLang="ja-JP" sz="2400" dirty="0">
                <a:latin typeface="HG丸ｺﾞｼｯｸM-PRO" panose="020F0600000000000000" pitchFamily="50" charset="-128"/>
                <a:ea typeface="HG丸ｺﾞｼｯｸM-PRO" panose="020F0600000000000000" pitchFamily="50" charset="-128"/>
              </a:endParaRPr>
            </a:p>
          </p:txBody>
        </p:sp>
        <p:cxnSp>
          <p:nvCxnSpPr>
            <p:cNvPr id="56" name="直線コネクタ 55">
              <a:extLst>
                <a:ext uri="{FF2B5EF4-FFF2-40B4-BE49-F238E27FC236}">
                  <a16:creationId xmlns:a16="http://schemas.microsoft.com/office/drawing/2014/main" id="{9B8F6867-95CE-4235-B1EF-E0C301997857}"/>
                </a:ext>
              </a:extLst>
            </p:cNvPr>
            <p:cNvCxnSpPr>
              <a:cxnSpLocks/>
            </p:cNvCxnSpPr>
            <p:nvPr/>
          </p:nvCxnSpPr>
          <p:spPr>
            <a:xfrm>
              <a:off x="1809775" y="5439621"/>
              <a:ext cx="3960000" cy="5605"/>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8" name="直線コネクタ 57">
              <a:extLst>
                <a:ext uri="{FF2B5EF4-FFF2-40B4-BE49-F238E27FC236}">
                  <a16:creationId xmlns:a16="http://schemas.microsoft.com/office/drawing/2014/main" id="{32D78361-73F7-44E3-AE63-87DEBB8944D5}"/>
                </a:ext>
              </a:extLst>
            </p:cNvPr>
            <p:cNvCxnSpPr>
              <a:cxnSpLocks/>
            </p:cNvCxnSpPr>
            <p:nvPr/>
          </p:nvCxnSpPr>
          <p:spPr>
            <a:xfrm>
              <a:off x="6684171" y="5441450"/>
              <a:ext cx="3636000" cy="0"/>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2250926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05B8A-5059-E8D2-6100-2A4DE32C4087}"/>
            </a:ext>
          </a:extLst>
        </p:cNvPr>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E809527F-0193-0150-B870-BE051E1A6545}"/>
              </a:ext>
            </a:extLst>
          </p:cNvPr>
          <p:cNvSpPr txBox="1"/>
          <p:nvPr/>
        </p:nvSpPr>
        <p:spPr>
          <a:xfrm>
            <a:off x="809338" y="4743202"/>
            <a:ext cx="10267200" cy="1779333"/>
          </a:xfrm>
          <a:prstGeom prst="rect">
            <a:avLst/>
          </a:prstGeom>
          <a:noFill/>
        </p:spPr>
        <p:txBody>
          <a:bodyPr wrap="square" rtlCol="0">
            <a:spAutoFit/>
          </a:bodyPr>
          <a:lstStyle/>
          <a:p>
            <a:pPr algn="just">
              <a:lnSpc>
                <a:spcPts val="3400"/>
              </a:lnSpc>
            </a:pPr>
            <a:r>
              <a:rPr lang="ja-JP" altLang="en-US" sz="2400" spc="30" dirty="0">
                <a:latin typeface="HG丸ｺﾞｼｯｸM-PRO" panose="020F0600000000000000" pitchFamily="50" charset="-128"/>
                <a:ea typeface="HG丸ｺﾞｼｯｸM-PRO" panose="020F0600000000000000" pitchFamily="50" charset="-128"/>
              </a:rPr>
              <a:t>大量のデータから学習し、人間の脳（思考）を模倣して、</a:t>
            </a:r>
            <a:r>
              <a:rPr lang="ja-JP" altLang="en-US" sz="2400" b="1" spc="30" dirty="0">
                <a:solidFill>
                  <a:srgbClr val="FF0000"/>
                </a:solidFill>
                <a:latin typeface="HG丸ｺﾞｼｯｸM-PRO" panose="020F0600000000000000" pitchFamily="50" charset="-128"/>
                <a:ea typeface="HG丸ｺﾞｼｯｸM-PRO" panose="020F0600000000000000" pitchFamily="50" charset="-128"/>
              </a:rPr>
              <a:t>新しいものを</a:t>
            </a:r>
            <a:r>
              <a:rPr lang="ja-JP" altLang="en-US" sz="2400" b="1" dirty="0">
                <a:solidFill>
                  <a:srgbClr val="FF0000"/>
                </a:solidFill>
                <a:latin typeface="HG丸ｺﾞｼｯｸM-PRO" panose="020F0600000000000000" pitchFamily="50" charset="-128"/>
                <a:ea typeface="HG丸ｺﾞｼｯｸM-PRO" panose="020F0600000000000000" pitchFamily="50" charset="-128"/>
              </a:rPr>
              <a:t>作り出す技術</a:t>
            </a:r>
            <a:r>
              <a:rPr lang="ja-JP" altLang="en-US" sz="2400" dirty="0">
                <a:latin typeface="HG丸ｺﾞｼｯｸM-PRO" panose="020F0600000000000000" pitchFamily="50" charset="-128"/>
                <a:ea typeface="HG丸ｺﾞｼｯｸM-PRO" panose="020F0600000000000000" pitchFamily="50" charset="-128"/>
              </a:rPr>
              <a:t>です。</a:t>
            </a:r>
            <a:endParaRPr lang="en-US" altLang="ja-JP" sz="2400" dirty="0">
              <a:latin typeface="HG丸ｺﾞｼｯｸM-PRO" panose="020F0600000000000000" pitchFamily="50" charset="-128"/>
              <a:ea typeface="HG丸ｺﾞｼｯｸM-PRO" panose="020F0600000000000000" pitchFamily="50" charset="-128"/>
            </a:endParaRPr>
          </a:p>
          <a:p>
            <a:pPr>
              <a:lnSpc>
                <a:spcPts val="3400"/>
              </a:lnSpc>
            </a:pPr>
            <a:r>
              <a:rPr lang="ja-JP" altLang="en-US" sz="2400" dirty="0">
                <a:latin typeface="HG丸ｺﾞｼｯｸM-PRO" panose="020F0600000000000000" pitchFamily="50" charset="-128"/>
                <a:ea typeface="HG丸ｺﾞｼｯｸM-PRO" panose="020F0600000000000000" pitchFamily="50" charset="-128"/>
              </a:rPr>
              <a:t>近年では画像や音声の認識、文書の作成、自動運転など、私たちの生活や仕事のあらゆる場面で生成ＡＩが活用され始めています。</a:t>
            </a:r>
            <a:endParaRPr lang="en-US" altLang="ja-JP" sz="2400" dirty="0">
              <a:latin typeface="HG丸ｺﾞｼｯｸM-PRO" panose="020F0600000000000000" pitchFamily="50" charset="-128"/>
              <a:ea typeface="HG丸ｺﾞｼｯｸM-PRO" panose="020F0600000000000000" pitchFamily="50" charset="-128"/>
            </a:endParaRPr>
          </a:p>
        </p:txBody>
      </p:sp>
      <p:grpSp>
        <p:nvGrpSpPr>
          <p:cNvPr id="2" name="グループ化 1">
            <a:extLst>
              <a:ext uri="{FF2B5EF4-FFF2-40B4-BE49-F238E27FC236}">
                <a16:creationId xmlns:a16="http://schemas.microsoft.com/office/drawing/2014/main" id="{5EBF91DA-4420-4DA4-B7FD-7C12B73518EA}"/>
              </a:ext>
            </a:extLst>
          </p:cNvPr>
          <p:cNvGrpSpPr/>
          <p:nvPr/>
        </p:nvGrpSpPr>
        <p:grpSpPr>
          <a:xfrm>
            <a:off x="2221167" y="1875680"/>
            <a:ext cx="7761033" cy="2566071"/>
            <a:chOff x="1555096" y="1680550"/>
            <a:chExt cx="9148366" cy="3024772"/>
          </a:xfrm>
        </p:grpSpPr>
        <p:pic>
          <p:nvPicPr>
            <p:cNvPr id="4" name="図 3">
              <a:extLst>
                <a:ext uri="{FF2B5EF4-FFF2-40B4-BE49-F238E27FC236}">
                  <a16:creationId xmlns:a16="http://schemas.microsoft.com/office/drawing/2014/main" id="{1C51562E-831F-430A-BC37-C9A1FF594C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6714" y="3650187"/>
              <a:ext cx="540355" cy="540000"/>
            </a:xfrm>
            <a:prstGeom prst="rect">
              <a:avLst/>
            </a:prstGeom>
          </p:spPr>
        </p:pic>
        <p:pic>
          <p:nvPicPr>
            <p:cNvPr id="6" name="図 5">
              <a:extLst>
                <a:ext uri="{FF2B5EF4-FFF2-40B4-BE49-F238E27FC236}">
                  <a16:creationId xmlns:a16="http://schemas.microsoft.com/office/drawing/2014/main" id="{B9B51063-E150-4A39-93DC-576C86B573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8388" y="3635580"/>
              <a:ext cx="540000" cy="540000"/>
            </a:xfrm>
            <a:prstGeom prst="rect">
              <a:avLst/>
            </a:prstGeom>
          </p:spPr>
        </p:pic>
        <p:pic>
          <p:nvPicPr>
            <p:cNvPr id="13" name="図 12">
              <a:extLst>
                <a:ext uri="{FF2B5EF4-FFF2-40B4-BE49-F238E27FC236}">
                  <a16:creationId xmlns:a16="http://schemas.microsoft.com/office/drawing/2014/main" id="{CB659DA3-0EB4-409B-9793-89AC3F0F7B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07922" y="3598666"/>
              <a:ext cx="612000" cy="612000"/>
            </a:xfrm>
            <a:prstGeom prst="rect">
              <a:avLst/>
            </a:prstGeom>
          </p:spPr>
        </p:pic>
        <p:pic>
          <p:nvPicPr>
            <p:cNvPr id="70" name="図 69">
              <a:extLst>
                <a:ext uri="{FF2B5EF4-FFF2-40B4-BE49-F238E27FC236}">
                  <a16:creationId xmlns:a16="http://schemas.microsoft.com/office/drawing/2014/main" id="{75A71A85-701A-4EF1-ACC0-99BCE994CFD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91127" y="3650187"/>
              <a:ext cx="539640" cy="540000"/>
            </a:xfrm>
            <a:prstGeom prst="rect">
              <a:avLst/>
            </a:prstGeom>
          </p:spPr>
        </p:pic>
        <p:sp>
          <p:nvSpPr>
            <p:cNvPr id="3" name="楕円 2">
              <a:extLst>
                <a:ext uri="{FF2B5EF4-FFF2-40B4-BE49-F238E27FC236}">
                  <a16:creationId xmlns:a16="http://schemas.microsoft.com/office/drawing/2014/main" id="{5EE064B8-3088-F997-501B-0991A505CA1B}"/>
                </a:ext>
              </a:extLst>
            </p:cNvPr>
            <p:cNvSpPr/>
            <p:nvPr/>
          </p:nvSpPr>
          <p:spPr>
            <a:xfrm>
              <a:off x="1555096" y="3620783"/>
              <a:ext cx="1824431" cy="1084537"/>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324000" rtlCol="0" anchor="ctr"/>
            <a:lstStyle/>
            <a:p>
              <a:pPr algn="ctr"/>
              <a:r>
                <a:rPr lang="ja-JP" altLang="en-US" sz="2000" dirty="0">
                  <a:solidFill>
                    <a:schemeClr val="tx1"/>
                  </a:solidFill>
                  <a:latin typeface="HGPｺﾞｼｯｸE" panose="020B0900000000000000" pitchFamily="50" charset="-128"/>
                  <a:ea typeface="HGPｺﾞｼｯｸE" panose="020B0900000000000000" pitchFamily="50" charset="-128"/>
                </a:rPr>
                <a:t>文　章</a:t>
              </a:r>
              <a:endParaRPr kumimoji="1" lang="ja-JP" altLang="en-US" sz="2000" dirty="0">
                <a:solidFill>
                  <a:schemeClr val="tx1"/>
                </a:solidFill>
                <a:latin typeface="HGPｺﾞｼｯｸE" panose="020B0900000000000000" pitchFamily="50" charset="-128"/>
                <a:ea typeface="HGPｺﾞｼｯｸE" panose="020B0900000000000000" pitchFamily="50" charset="-128"/>
              </a:endParaRPr>
            </a:p>
          </p:txBody>
        </p:sp>
        <p:sp>
          <p:nvSpPr>
            <p:cNvPr id="10" name="四角形: 角を丸くする 9">
              <a:extLst>
                <a:ext uri="{FF2B5EF4-FFF2-40B4-BE49-F238E27FC236}">
                  <a16:creationId xmlns:a16="http://schemas.microsoft.com/office/drawing/2014/main" id="{60EB576D-A4DA-4C4D-BD46-8594741CC889}"/>
                </a:ext>
              </a:extLst>
            </p:cNvPr>
            <p:cNvSpPr/>
            <p:nvPr/>
          </p:nvSpPr>
          <p:spPr>
            <a:xfrm>
              <a:off x="4406272" y="1680550"/>
              <a:ext cx="3073706" cy="102456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square" tIns="0" bIns="72000" rtlCol="0" anchor="ctr" anchorCtr="0"/>
            <a:lstStyle/>
            <a:p>
              <a:pPr algn="ctr">
                <a:lnSpc>
                  <a:spcPts val="2400"/>
                </a:lnSpc>
              </a:pPr>
              <a:r>
                <a:rPr kumimoji="1" lang="ja-JP" altLang="en-US" sz="2000" dirty="0">
                  <a:solidFill>
                    <a:schemeClr val="tx1"/>
                  </a:solidFill>
                  <a:latin typeface="HGPｺﾞｼｯｸE" panose="020B0900000000000000" pitchFamily="50" charset="-128"/>
                  <a:ea typeface="HGPｺﾞｼｯｸE" panose="020B0900000000000000" pitchFamily="50" charset="-128"/>
                </a:rPr>
                <a:t>生成ＡＩ</a:t>
              </a:r>
              <a:endParaRPr kumimoji="1" lang="en-US" altLang="ja-JP" sz="2000" dirty="0">
                <a:solidFill>
                  <a:schemeClr val="tx1"/>
                </a:solidFill>
                <a:latin typeface="HGPｺﾞｼｯｸE" panose="020B0900000000000000" pitchFamily="50" charset="-128"/>
                <a:ea typeface="HGPｺﾞｼｯｸE" panose="020B0900000000000000" pitchFamily="50" charset="-128"/>
              </a:endParaRPr>
            </a:p>
            <a:p>
              <a:pPr algn="ctr">
                <a:lnSpc>
                  <a:spcPts val="2400"/>
                </a:lnSpc>
              </a:pPr>
              <a:r>
                <a:rPr lang="ja-JP" altLang="en-US" sz="2000" dirty="0">
                  <a:solidFill>
                    <a:schemeClr val="tx1"/>
                  </a:solidFill>
                  <a:latin typeface="HGPｺﾞｼｯｸE" panose="020B0900000000000000" pitchFamily="50" charset="-128"/>
                  <a:ea typeface="HGPｺﾞｼｯｸE" panose="020B0900000000000000" pitchFamily="50" charset="-128"/>
                </a:rPr>
                <a:t>（人間の脳を模倣）</a:t>
              </a:r>
              <a:endParaRPr kumimoji="1" lang="ja-JP" altLang="en-US" sz="2000" dirty="0">
                <a:solidFill>
                  <a:schemeClr val="tx1"/>
                </a:solidFill>
                <a:latin typeface="HGPｺﾞｼｯｸE" panose="020B0900000000000000" pitchFamily="50" charset="-128"/>
                <a:ea typeface="HGPｺﾞｼｯｸE" panose="020B0900000000000000" pitchFamily="50" charset="-128"/>
              </a:endParaRPr>
            </a:p>
          </p:txBody>
        </p:sp>
        <p:sp>
          <p:nvSpPr>
            <p:cNvPr id="11" name="楕円 10">
              <a:extLst>
                <a:ext uri="{FF2B5EF4-FFF2-40B4-BE49-F238E27FC236}">
                  <a16:creationId xmlns:a16="http://schemas.microsoft.com/office/drawing/2014/main" id="{390549D1-860C-D501-7CF1-2F99F1045929}"/>
                </a:ext>
              </a:extLst>
            </p:cNvPr>
            <p:cNvSpPr/>
            <p:nvPr/>
          </p:nvSpPr>
          <p:spPr>
            <a:xfrm>
              <a:off x="3970322" y="3620785"/>
              <a:ext cx="1824431" cy="1084537"/>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324000" rtlCol="0" anchor="ctr"/>
            <a:lstStyle/>
            <a:p>
              <a:pPr algn="ctr"/>
              <a:r>
                <a:rPr kumimoji="1" lang="ja-JP" altLang="en-US" sz="2000" dirty="0">
                  <a:solidFill>
                    <a:schemeClr val="tx1"/>
                  </a:solidFill>
                  <a:latin typeface="HGPｺﾞｼｯｸE" panose="020B0900000000000000" pitchFamily="50" charset="-128"/>
                  <a:ea typeface="HGPｺﾞｼｯｸE" panose="020B0900000000000000" pitchFamily="50" charset="-128"/>
                </a:rPr>
                <a:t>画　像</a:t>
              </a:r>
            </a:p>
          </p:txBody>
        </p:sp>
        <p:sp>
          <p:nvSpPr>
            <p:cNvPr id="12" name="楕円 11">
              <a:extLst>
                <a:ext uri="{FF2B5EF4-FFF2-40B4-BE49-F238E27FC236}">
                  <a16:creationId xmlns:a16="http://schemas.microsoft.com/office/drawing/2014/main" id="{31AF8F37-E419-3190-910F-FFCF92708828}"/>
                </a:ext>
              </a:extLst>
            </p:cNvPr>
            <p:cNvSpPr/>
            <p:nvPr/>
          </p:nvSpPr>
          <p:spPr>
            <a:xfrm>
              <a:off x="6397249" y="3618692"/>
              <a:ext cx="1824431" cy="1084537"/>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324000" rtlCol="0" anchor="ctr"/>
            <a:lstStyle/>
            <a:p>
              <a:pPr algn="ctr"/>
              <a:r>
                <a:rPr lang="ja-JP" altLang="en-US" sz="2000" dirty="0">
                  <a:solidFill>
                    <a:schemeClr val="tx1"/>
                  </a:solidFill>
                  <a:latin typeface="HGPｺﾞｼｯｸE" panose="020B0900000000000000" pitchFamily="50" charset="-128"/>
                  <a:ea typeface="HGPｺﾞｼｯｸE" panose="020B0900000000000000" pitchFamily="50" charset="-128"/>
                </a:rPr>
                <a:t>音　声</a:t>
              </a:r>
              <a:endParaRPr kumimoji="1" lang="ja-JP" altLang="en-US" sz="2000" dirty="0">
                <a:solidFill>
                  <a:schemeClr val="tx1"/>
                </a:solidFill>
                <a:latin typeface="HGPｺﾞｼｯｸE" panose="020B0900000000000000" pitchFamily="50" charset="-128"/>
                <a:ea typeface="HGPｺﾞｼｯｸE" panose="020B0900000000000000" pitchFamily="50" charset="-128"/>
              </a:endParaRPr>
            </a:p>
          </p:txBody>
        </p:sp>
        <p:sp>
          <p:nvSpPr>
            <p:cNvPr id="14" name="楕円 13">
              <a:extLst>
                <a:ext uri="{FF2B5EF4-FFF2-40B4-BE49-F238E27FC236}">
                  <a16:creationId xmlns:a16="http://schemas.microsoft.com/office/drawing/2014/main" id="{FDE05015-2EBC-ABD0-B427-675327A61802}"/>
                </a:ext>
              </a:extLst>
            </p:cNvPr>
            <p:cNvSpPr/>
            <p:nvPr/>
          </p:nvSpPr>
          <p:spPr>
            <a:xfrm>
              <a:off x="8879031" y="3618692"/>
              <a:ext cx="1824431" cy="1084537"/>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324000" rtlCol="0" anchor="ctr"/>
            <a:lstStyle/>
            <a:p>
              <a:pPr algn="ctr"/>
              <a:r>
                <a:rPr lang="ja-JP" altLang="en-US" sz="2000" dirty="0">
                  <a:solidFill>
                    <a:schemeClr val="tx1"/>
                  </a:solidFill>
                  <a:latin typeface="HGPｺﾞｼｯｸE" panose="020B0900000000000000" pitchFamily="50" charset="-128"/>
                  <a:ea typeface="HGPｺﾞｼｯｸE" panose="020B0900000000000000" pitchFamily="50" charset="-128"/>
                </a:rPr>
                <a:t>動　画</a:t>
              </a:r>
              <a:endParaRPr lang="en-US" altLang="ja-JP" sz="2000" dirty="0">
                <a:solidFill>
                  <a:schemeClr val="tx1"/>
                </a:solidFill>
                <a:latin typeface="HGPｺﾞｼｯｸE" panose="020B0900000000000000" pitchFamily="50" charset="-128"/>
                <a:ea typeface="HGPｺﾞｼｯｸE" panose="020B0900000000000000" pitchFamily="50" charset="-128"/>
              </a:endParaRPr>
            </a:p>
          </p:txBody>
        </p:sp>
        <p:cxnSp>
          <p:nvCxnSpPr>
            <p:cNvPr id="22" name="直線コネクタ 21">
              <a:extLst>
                <a:ext uri="{FF2B5EF4-FFF2-40B4-BE49-F238E27FC236}">
                  <a16:creationId xmlns:a16="http://schemas.microsoft.com/office/drawing/2014/main" id="{0C76D750-2A9D-6E79-E0DC-0124A787418B}"/>
                </a:ext>
              </a:extLst>
            </p:cNvPr>
            <p:cNvCxnSpPr>
              <a:cxnSpLocks/>
              <a:endCxn id="3" idx="0"/>
            </p:cNvCxnSpPr>
            <p:nvPr/>
          </p:nvCxnSpPr>
          <p:spPr>
            <a:xfrm flipH="1">
              <a:off x="2467312" y="2775904"/>
              <a:ext cx="3464012" cy="844879"/>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24" name="直線コネクタ 23">
              <a:extLst>
                <a:ext uri="{FF2B5EF4-FFF2-40B4-BE49-F238E27FC236}">
                  <a16:creationId xmlns:a16="http://schemas.microsoft.com/office/drawing/2014/main" id="{1E430F1B-E803-FC0F-3C20-24EABEDB976C}"/>
                </a:ext>
              </a:extLst>
            </p:cNvPr>
            <p:cNvCxnSpPr>
              <a:cxnSpLocks/>
              <a:stCxn id="14" idx="0"/>
            </p:cNvCxnSpPr>
            <p:nvPr/>
          </p:nvCxnSpPr>
          <p:spPr>
            <a:xfrm flipH="1" flipV="1">
              <a:off x="5943125" y="2773811"/>
              <a:ext cx="3848122" cy="844881"/>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26" name="直線コネクタ 25">
              <a:extLst>
                <a:ext uri="{FF2B5EF4-FFF2-40B4-BE49-F238E27FC236}">
                  <a16:creationId xmlns:a16="http://schemas.microsoft.com/office/drawing/2014/main" id="{4711627C-CF57-FE52-AAA0-A845A7760934}"/>
                </a:ext>
              </a:extLst>
            </p:cNvPr>
            <p:cNvCxnSpPr>
              <a:cxnSpLocks/>
              <a:stCxn id="12" idx="0"/>
            </p:cNvCxnSpPr>
            <p:nvPr/>
          </p:nvCxnSpPr>
          <p:spPr>
            <a:xfrm flipH="1" flipV="1">
              <a:off x="5931324" y="2784526"/>
              <a:ext cx="1378141" cy="834166"/>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29" name="直線コネクタ 28">
              <a:extLst>
                <a:ext uri="{FF2B5EF4-FFF2-40B4-BE49-F238E27FC236}">
                  <a16:creationId xmlns:a16="http://schemas.microsoft.com/office/drawing/2014/main" id="{72DA6947-F37C-4621-3973-DC556255A9DA}"/>
                </a:ext>
              </a:extLst>
            </p:cNvPr>
            <p:cNvCxnSpPr>
              <a:cxnSpLocks/>
              <a:stCxn id="11" idx="0"/>
            </p:cNvCxnSpPr>
            <p:nvPr/>
          </p:nvCxnSpPr>
          <p:spPr>
            <a:xfrm flipV="1">
              <a:off x="4882538" y="2784526"/>
              <a:ext cx="1060587" cy="836259"/>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grpSp>
      <p:grpSp>
        <p:nvGrpSpPr>
          <p:cNvPr id="16" name="グループ化 15">
            <a:extLst>
              <a:ext uri="{FF2B5EF4-FFF2-40B4-BE49-F238E27FC236}">
                <a16:creationId xmlns:a16="http://schemas.microsoft.com/office/drawing/2014/main" id="{D6C6B894-597B-48F5-A630-67C8FE9EC808}"/>
              </a:ext>
            </a:extLst>
          </p:cNvPr>
          <p:cNvGrpSpPr/>
          <p:nvPr/>
        </p:nvGrpSpPr>
        <p:grpSpPr>
          <a:xfrm>
            <a:off x="0" y="-47041"/>
            <a:ext cx="12192001" cy="6905041"/>
            <a:chOff x="0" y="-47041"/>
            <a:chExt cx="12192001" cy="6905041"/>
          </a:xfrm>
        </p:grpSpPr>
        <p:pic>
          <p:nvPicPr>
            <p:cNvPr id="17" name="object 3">
              <a:extLst>
                <a:ext uri="{FF2B5EF4-FFF2-40B4-BE49-F238E27FC236}">
                  <a16:creationId xmlns:a16="http://schemas.microsoft.com/office/drawing/2014/main" id="{307B93CE-E534-49F2-A095-30D37ABB0122}"/>
                </a:ext>
              </a:extLst>
            </p:cNvPr>
            <p:cNvPicPr>
              <a:picLocks noChangeAspect="1"/>
            </p:cNvPicPr>
            <p:nvPr/>
          </p:nvPicPr>
          <p:blipFill>
            <a:blip r:embed="rId7"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8" name="正方形/長方形 17">
              <a:extLst>
                <a:ext uri="{FF2B5EF4-FFF2-40B4-BE49-F238E27FC236}">
                  <a16:creationId xmlns:a16="http://schemas.microsoft.com/office/drawing/2014/main" id="{47AD4DDD-9B12-4456-B3A2-38375DA8302D}"/>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生成ＡＩ</a:t>
              </a:r>
            </a:p>
          </p:txBody>
        </p:sp>
        <p:pic>
          <p:nvPicPr>
            <p:cNvPr id="19" name="object 3">
              <a:extLst>
                <a:ext uri="{FF2B5EF4-FFF2-40B4-BE49-F238E27FC236}">
                  <a16:creationId xmlns:a16="http://schemas.microsoft.com/office/drawing/2014/main" id="{BC822A60-AC57-4A82-AA7A-EB76E7F27822}"/>
                </a:ext>
              </a:extLst>
            </p:cNvPr>
            <p:cNvPicPr/>
            <p:nvPr/>
          </p:nvPicPr>
          <p:blipFill>
            <a:blip r:embed="rId7"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20" name="object 6">
              <a:extLst>
                <a:ext uri="{FF2B5EF4-FFF2-40B4-BE49-F238E27FC236}">
                  <a16:creationId xmlns:a16="http://schemas.microsoft.com/office/drawing/2014/main" id="{25E173AB-5E83-415C-802C-7C07800FE916}"/>
                </a:ext>
              </a:extLst>
            </p:cNvPr>
            <p:cNvGrpSpPr/>
            <p:nvPr/>
          </p:nvGrpSpPr>
          <p:grpSpPr>
            <a:xfrm>
              <a:off x="131445" y="203359"/>
              <a:ext cx="11929110" cy="657225"/>
              <a:chOff x="186258" y="210936"/>
              <a:chExt cx="11929110" cy="657225"/>
            </a:xfrm>
          </p:grpSpPr>
          <p:sp>
            <p:nvSpPr>
              <p:cNvPr id="21" name="object 7">
                <a:extLst>
                  <a:ext uri="{FF2B5EF4-FFF2-40B4-BE49-F238E27FC236}">
                    <a16:creationId xmlns:a16="http://schemas.microsoft.com/office/drawing/2014/main" id="{66FF5178-ABEB-42BC-B74A-B3E70633965B}"/>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23" name="object 8">
                <a:extLst>
                  <a:ext uri="{FF2B5EF4-FFF2-40B4-BE49-F238E27FC236}">
                    <a16:creationId xmlns:a16="http://schemas.microsoft.com/office/drawing/2014/main" id="{FBD90BF7-3FB0-421D-9FA0-D9F78C61CCAB}"/>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25" name="object 9">
                <a:extLst>
                  <a:ext uri="{FF2B5EF4-FFF2-40B4-BE49-F238E27FC236}">
                    <a16:creationId xmlns:a16="http://schemas.microsoft.com/office/drawing/2014/main" id="{9D45A865-E933-470C-84D4-DC0F5817B76B}"/>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27" name="object 10">
                <a:extLst>
                  <a:ext uri="{FF2B5EF4-FFF2-40B4-BE49-F238E27FC236}">
                    <a16:creationId xmlns:a16="http://schemas.microsoft.com/office/drawing/2014/main" id="{EC8E147A-822D-4DE6-BEAC-741E9796CE5C}"/>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28" name="object 11">
                <a:extLst>
                  <a:ext uri="{FF2B5EF4-FFF2-40B4-BE49-F238E27FC236}">
                    <a16:creationId xmlns:a16="http://schemas.microsoft.com/office/drawing/2014/main" id="{93DEDD4D-DA8B-4977-B1EB-A2096693C52A}"/>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30" name="object 12">
                <a:extLst>
                  <a:ext uri="{FF2B5EF4-FFF2-40B4-BE49-F238E27FC236}">
                    <a16:creationId xmlns:a16="http://schemas.microsoft.com/office/drawing/2014/main" id="{0A7C7FF7-0587-4FC5-9C10-53D705C77E7B}"/>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31" name="object 13">
                <a:extLst>
                  <a:ext uri="{FF2B5EF4-FFF2-40B4-BE49-F238E27FC236}">
                    <a16:creationId xmlns:a16="http://schemas.microsoft.com/office/drawing/2014/main" id="{036464AF-E633-4B74-8C93-CB0BE0343068}"/>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32" name="object 14">
                <a:extLst>
                  <a:ext uri="{FF2B5EF4-FFF2-40B4-BE49-F238E27FC236}">
                    <a16:creationId xmlns:a16="http://schemas.microsoft.com/office/drawing/2014/main" id="{08F4203A-03E6-4C60-BB7C-C3126DF8665D}"/>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3" name="object 15">
                <a:extLst>
                  <a:ext uri="{FF2B5EF4-FFF2-40B4-BE49-F238E27FC236}">
                    <a16:creationId xmlns:a16="http://schemas.microsoft.com/office/drawing/2014/main" id="{D19058DB-DEF9-4E8F-9584-B150A4E8CD06}"/>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4" name="object 16">
                <a:extLst>
                  <a:ext uri="{FF2B5EF4-FFF2-40B4-BE49-F238E27FC236}">
                    <a16:creationId xmlns:a16="http://schemas.microsoft.com/office/drawing/2014/main" id="{429FF865-1B71-415B-819B-C77FAF957BB7}"/>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35" name="object 17">
                <a:extLst>
                  <a:ext uri="{FF2B5EF4-FFF2-40B4-BE49-F238E27FC236}">
                    <a16:creationId xmlns:a16="http://schemas.microsoft.com/office/drawing/2014/main" id="{F2E034AC-7101-414B-9A9C-E5A727C833CF}"/>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6" name="object 18">
                <a:extLst>
                  <a:ext uri="{FF2B5EF4-FFF2-40B4-BE49-F238E27FC236}">
                    <a16:creationId xmlns:a16="http://schemas.microsoft.com/office/drawing/2014/main" id="{FD4AEEA5-E92B-4A7C-A2C0-DD160122B375}"/>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7" name="object 19">
                <a:extLst>
                  <a:ext uri="{FF2B5EF4-FFF2-40B4-BE49-F238E27FC236}">
                    <a16:creationId xmlns:a16="http://schemas.microsoft.com/office/drawing/2014/main" id="{1D146DEC-91CB-4006-A353-F314EDEF4B40}"/>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38" name="object 20">
                <a:extLst>
                  <a:ext uri="{FF2B5EF4-FFF2-40B4-BE49-F238E27FC236}">
                    <a16:creationId xmlns:a16="http://schemas.microsoft.com/office/drawing/2014/main" id="{4A8FEC5E-A16B-4589-BF49-AE69A63A5A46}"/>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39" name="object 21">
                <a:extLst>
                  <a:ext uri="{FF2B5EF4-FFF2-40B4-BE49-F238E27FC236}">
                    <a16:creationId xmlns:a16="http://schemas.microsoft.com/office/drawing/2014/main" id="{32A33544-B55A-4915-B2C6-D86C8D8A9F5E}"/>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0" name="object 22">
                <a:extLst>
                  <a:ext uri="{FF2B5EF4-FFF2-40B4-BE49-F238E27FC236}">
                    <a16:creationId xmlns:a16="http://schemas.microsoft.com/office/drawing/2014/main" id="{837C70BD-4644-474B-93AC-7960E6611A0A}"/>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41" name="object 23">
                <a:extLst>
                  <a:ext uri="{FF2B5EF4-FFF2-40B4-BE49-F238E27FC236}">
                    <a16:creationId xmlns:a16="http://schemas.microsoft.com/office/drawing/2014/main" id="{8642C5EE-8100-4DFB-A366-BE3097F13DA2}"/>
                  </a:ext>
                </a:extLst>
              </p:cNvPr>
              <p:cNvPicPr/>
              <p:nvPr/>
            </p:nvPicPr>
            <p:blipFill>
              <a:blip r:embed="rId8" cstate="print"/>
              <a:stretch>
                <a:fillRect/>
              </a:stretch>
            </p:blipFill>
            <p:spPr>
              <a:xfrm>
                <a:off x="12026795" y="575918"/>
                <a:ext cx="88216" cy="97080"/>
              </a:xfrm>
              <a:prstGeom prst="rect">
                <a:avLst/>
              </a:prstGeom>
            </p:spPr>
          </p:pic>
          <p:sp>
            <p:nvSpPr>
              <p:cNvPr id="42" name="object 24">
                <a:extLst>
                  <a:ext uri="{FF2B5EF4-FFF2-40B4-BE49-F238E27FC236}">
                    <a16:creationId xmlns:a16="http://schemas.microsoft.com/office/drawing/2014/main" id="{8EE5E7E2-1DF1-45F9-829C-B93647DD2047}"/>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3" name="object 25">
                <a:extLst>
                  <a:ext uri="{FF2B5EF4-FFF2-40B4-BE49-F238E27FC236}">
                    <a16:creationId xmlns:a16="http://schemas.microsoft.com/office/drawing/2014/main" id="{5E13C106-E650-4801-946D-22B7F9E5D9F1}"/>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44" name="object 26">
                <a:extLst>
                  <a:ext uri="{FF2B5EF4-FFF2-40B4-BE49-F238E27FC236}">
                    <a16:creationId xmlns:a16="http://schemas.microsoft.com/office/drawing/2014/main" id="{2F60289E-788B-4D9C-9A05-5403F1342AED}"/>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5" name="object 27">
                <a:extLst>
                  <a:ext uri="{FF2B5EF4-FFF2-40B4-BE49-F238E27FC236}">
                    <a16:creationId xmlns:a16="http://schemas.microsoft.com/office/drawing/2014/main" id="{085C5DF7-D9E4-4075-A7AA-09CF5349E267}"/>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46" name="object 28">
                <a:extLst>
                  <a:ext uri="{FF2B5EF4-FFF2-40B4-BE49-F238E27FC236}">
                    <a16:creationId xmlns:a16="http://schemas.microsoft.com/office/drawing/2014/main" id="{D05A69CE-374D-4BFB-A915-7E0443C7A052}"/>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47" name="object 29">
                <a:extLst>
                  <a:ext uri="{FF2B5EF4-FFF2-40B4-BE49-F238E27FC236}">
                    <a16:creationId xmlns:a16="http://schemas.microsoft.com/office/drawing/2014/main" id="{821FB51B-4E92-4013-8235-C23B54CE5D03}"/>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48" name="object 30">
                <a:extLst>
                  <a:ext uri="{FF2B5EF4-FFF2-40B4-BE49-F238E27FC236}">
                    <a16:creationId xmlns:a16="http://schemas.microsoft.com/office/drawing/2014/main" id="{D8006AA6-4E19-40DA-A4B1-37F2DE1A6F35}"/>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49" name="object 31">
                <a:extLst>
                  <a:ext uri="{FF2B5EF4-FFF2-40B4-BE49-F238E27FC236}">
                    <a16:creationId xmlns:a16="http://schemas.microsoft.com/office/drawing/2014/main" id="{727CDEC2-5754-45E1-A9AE-5EB7D0F1007F}"/>
                  </a:ext>
                </a:extLst>
              </p:cNvPr>
              <p:cNvPicPr/>
              <p:nvPr/>
            </p:nvPicPr>
            <p:blipFill>
              <a:blip r:embed="rId9" cstate="print"/>
              <a:stretch>
                <a:fillRect/>
              </a:stretch>
            </p:blipFill>
            <p:spPr>
              <a:xfrm>
                <a:off x="10546225" y="211835"/>
                <a:ext cx="139128" cy="139128"/>
              </a:xfrm>
              <a:prstGeom prst="rect">
                <a:avLst/>
              </a:prstGeom>
            </p:spPr>
          </p:pic>
          <p:pic>
            <p:nvPicPr>
              <p:cNvPr id="50" name="object 32">
                <a:extLst>
                  <a:ext uri="{FF2B5EF4-FFF2-40B4-BE49-F238E27FC236}">
                    <a16:creationId xmlns:a16="http://schemas.microsoft.com/office/drawing/2014/main" id="{A44690DC-D888-431A-BEFC-303BEC07DE29}"/>
                  </a:ext>
                </a:extLst>
              </p:cNvPr>
              <p:cNvPicPr/>
              <p:nvPr/>
            </p:nvPicPr>
            <p:blipFill>
              <a:blip r:embed="rId10" cstate="print"/>
              <a:stretch>
                <a:fillRect/>
              </a:stretch>
            </p:blipFill>
            <p:spPr>
              <a:xfrm>
                <a:off x="9828669" y="360944"/>
                <a:ext cx="244449" cy="244449"/>
              </a:xfrm>
              <a:prstGeom prst="rect">
                <a:avLst/>
              </a:prstGeom>
            </p:spPr>
          </p:pic>
          <p:sp>
            <p:nvSpPr>
              <p:cNvPr id="51" name="object 33">
                <a:extLst>
                  <a:ext uri="{FF2B5EF4-FFF2-40B4-BE49-F238E27FC236}">
                    <a16:creationId xmlns:a16="http://schemas.microsoft.com/office/drawing/2014/main" id="{6C73DD47-BF96-43F2-9CB7-A4C222EA871F}"/>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52" name="object 34">
                <a:extLst>
                  <a:ext uri="{FF2B5EF4-FFF2-40B4-BE49-F238E27FC236}">
                    <a16:creationId xmlns:a16="http://schemas.microsoft.com/office/drawing/2014/main" id="{C02CB6D4-7F13-4CEE-800D-9F1505ED1A2E}"/>
                  </a:ext>
                </a:extLst>
              </p:cNvPr>
              <p:cNvPicPr/>
              <p:nvPr/>
            </p:nvPicPr>
            <p:blipFill>
              <a:blip r:embed="rId11" cstate="print"/>
              <a:stretch>
                <a:fillRect/>
              </a:stretch>
            </p:blipFill>
            <p:spPr>
              <a:xfrm>
                <a:off x="9688294" y="622557"/>
                <a:ext cx="160297" cy="160395"/>
              </a:xfrm>
              <a:prstGeom prst="rect">
                <a:avLst/>
              </a:prstGeom>
            </p:spPr>
          </p:pic>
          <p:sp>
            <p:nvSpPr>
              <p:cNvPr id="53" name="object 35">
                <a:extLst>
                  <a:ext uri="{FF2B5EF4-FFF2-40B4-BE49-F238E27FC236}">
                    <a16:creationId xmlns:a16="http://schemas.microsoft.com/office/drawing/2014/main" id="{9C999053-1280-477F-AC45-B86837364473}"/>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54" name="object 36">
                <a:extLst>
                  <a:ext uri="{FF2B5EF4-FFF2-40B4-BE49-F238E27FC236}">
                    <a16:creationId xmlns:a16="http://schemas.microsoft.com/office/drawing/2014/main" id="{C4063869-1939-4435-BC27-2523B904A08C}"/>
                  </a:ext>
                </a:extLst>
              </p:cNvPr>
              <p:cNvPicPr/>
              <p:nvPr/>
            </p:nvPicPr>
            <p:blipFill>
              <a:blip r:embed="rId12" cstate="print"/>
              <a:stretch>
                <a:fillRect/>
              </a:stretch>
            </p:blipFill>
            <p:spPr>
              <a:xfrm>
                <a:off x="9648025" y="373900"/>
                <a:ext cx="90690" cy="68618"/>
              </a:xfrm>
              <a:prstGeom prst="rect">
                <a:avLst/>
              </a:prstGeom>
            </p:spPr>
          </p:pic>
          <p:sp>
            <p:nvSpPr>
              <p:cNvPr id="55" name="object 37">
                <a:extLst>
                  <a:ext uri="{FF2B5EF4-FFF2-40B4-BE49-F238E27FC236}">
                    <a16:creationId xmlns:a16="http://schemas.microsoft.com/office/drawing/2014/main" id="{3CB76E48-6A29-4E01-92AC-F530EC6763D9}"/>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56" name="object 38">
                <a:extLst>
                  <a:ext uri="{FF2B5EF4-FFF2-40B4-BE49-F238E27FC236}">
                    <a16:creationId xmlns:a16="http://schemas.microsoft.com/office/drawing/2014/main" id="{692BD20D-78C7-44DD-85C7-EF6C03FA5DE5}"/>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57" name="object 39">
                <a:extLst>
                  <a:ext uri="{FF2B5EF4-FFF2-40B4-BE49-F238E27FC236}">
                    <a16:creationId xmlns:a16="http://schemas.microsoft.com/office/drawing/2014/main" id="{3CCBF3AE-EE2A-49D0-9806-0F18614BD943}"/>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58" name="object 40">
                <a:extLst>
                  <a:ext uri="{FF2B5EF4-FFF2-40B4-BE49-F238E27FC236}">
                    <a16:creationId xmlns:a16="http://schemas.microsoft.com/office/drawing/2014/main" id="{9B9ABE9E-29A9-416C-9AE8-32FAC012F91F}"/>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59" name="object 41">
                <a:extLst>
                  <a:ext uri="{FF2B5EF4-FFF2-40B4-BE49-F238E27FC236}">
                    <a16:creationId xmlns:a16="http://schemas.microsoft.com/office/drawing/2014/main" id="{9A8BCC67-6670-49BC-97FA-5B1A0027ACF3}"/>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60" name="object 42">
                <a:extLst>
                  <a:ext uri="{FF2B5EF4-FFF2-40B4-BE49-F238E27FC236}">
                    <a16:creationId xmlns:a16="http://schemas.microsoft.com/office/drawing/2014/main" id="{4855C374-FF05-4D20-B1A2-4099FB7F241B}"/>
                  </a:ext>
                </a:extLst>
              </p:cNvPr>
              <p:cNvPicPr/>
              <p:nvPr/>
            </p:nvPicPr>
            <p:blipFill>
              <a:blip r:embed="rId13" cstate="print"/>
              <a:stretch>
                <a:fillRect/>
              </a:stretch>
            </p:blipFill>
            <p:spPr>
              <a:xfrm>
                <a:off x="10771367" y="253872"/>
                <a:ext cx="383006" cy="322630"/>
              </a:xfrm>
              <a:prstGeom prst="rect">
                <a:avLst/>
              </a:prstGeom>
            </p:spPr>
          </p:pic>
          <p:sp>
            <p:nvSpPr>
              <p:cNvPr id="61" name="object 43">
                <a:extLst>
                  <a:ext uri="{FF2B5EF4-FFF2-40B4-BE49-F238E27FC236}">
                    <a16:creationId xmlns:a16="http://schemas.microsoft.com/office/drawing/2014/main" id="{2F0EE5CE-267B-46F9-A85D-830A23B1DFAD}"/>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62" name="object 44">
                <a:extLst>
                  <a:ext uri="{FF2B5EF4-FFF2-40B4-BE49-F238E27FC236}">
                    <a16:creationId xmlns:a16="http://schemas.microsoft.com/office/drawing/2014/main" id="{F0D256E9-2194-412D-B65F-720EB32BBD49}"/>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63" name="object 45">
                <a:extLst>
                  <a:ext uri="{FF2B5EF4-FFF2-40B4-BE49-F238E27FC236}">
                    <a16:creationId xmlns:a16="http://schemas.microsoft.com/office/drawing/2014/main" id="{75072A75-1ADC-4C8E-8BD1-FCB2F031AF00}"/>
                  </a:ext>
                </a:extLst>
              </p:cNvPr>
              <p:cNvPicPr/>
              <p:nvPr/>
            </p:nvPicPr>
            <p:blipFill>
              <a:blip r:embed="rId14" cstate="print"/>
              <a:stretch>
                <a:fillRect/>
              </a:stretch>
            </p:blipFill>
            <p:spPr>
              <a:xfrm>
                <a:off x="10925962" y="472221"/>
                <a:ext cx="103212" cy="119964"/>
              </a:xfrm>
              <a:prstGeom prst="rect">
                <a:avLst/>
              </a:prstGeom>
            </p:spPr>
          </p:pic>
          <p:sp>
            <p:nvSpPr>
              <p:cNvPr id="64" name="object 46">
                <a:extLst>
                  <a:ext uri="{FF2B5EF4-FFF2-40B4-BE49-F238E27FC236}">
                    <a16:creationId xmlns:a16="http://schemas.microsoft.com/office/drawing/2014/main" id="{ED254E1B-6E04-4E7E-A107-FEAFB0996C21}"/>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65" name="object 47">
                <a:extLst>
                  <a:ext uri="{FF2B5EF4-FFF2-40B4-BE49-F238E27FC236}">
                    <a16:creationId xmlns:a16="http://schemas.microsoft.com/office/drawing/2014/main" id="{2605C961-30C8-4B8F-9841-1BF886152177}"/>
                  </a:ext>
                </a:extLst>
              </p:cNvPr>
              <p:cNvPicPr/>
              <p:nvPr/>
            </p:nvPicPr>
            <p:blipFill>
              <a:blip r:embed="rId15" cstate="print"/>
              <a:stretch>
                <a:fillRect/>
              </a:stretch>
            </p:blipFill>
            <p:spPr>
              <a:xfrm>
                <a:off x="194951" y="260619"/>
                <a:ext cx="582104" cy="494753"/>
              </a:xfrm>
              <a:prstGeom prst="rect">
                <a:avLst/>
              </a:prstGeom>
            </p:spPr>
          </p:pic>
          <p:pic>
            <p:nvPicPr>
              <p:cNvPr id="66" name="object 48">
                <a:extLst>
                  <a:ext uri="{FF2B5EF4-FFF2-40B4-BE49-F238E27FC236}">
                    <a16:creationId xmlns:a16="http://schemas.microsoft.com/office/drawing/2014/main" id="{D9230AEF-4A5A-49D4-B834-737BA619EB43}"/>
                  </a:ext>
                </a:extLst>
              </p:cNvPr>
              <p:cNvPicPr/>
              <p:nvPr/>
            </p:nvPicPr>
            <p:blipFill>
              <a:blip r:embed="rId16" cstate="print"/>
              <a:stretch>
                <a:fillRect/>
              </a:stretch>
            </p:blipFill>
            <p:spPr>
              <a:xfrm>
                <a:off x="186258" y="251942"/>
                <a:ext cx="599490" cy="512114"/>
              </a:xfrm>
              <a:prstGeom prst="rect">
                <a:avLst/>
              </a:prstGeom>
            </p:spPr>
          </p:pic>
        </p:grpSp>
      </p:grpSp>
      <p:grpSp>
        <p:nvGrpSpPr>
          <p:cNvPr id="67" name="グループ化 66">
            <a:extLst>
              <a:ext uri="{FF2B5EF4-FFF2-40B4-BE49-F238E27FC236}">
                <a16:creationId xmlns:a16="http://schemas.microsoft.com/office/drawing/2014/main" id="{5396A31A-B19B-48F5-88DD-BEAF4EF93269}"/>
              </a:ext>
            </a:extLst>
          </p:cNvPr>
          <p:cNvGrpSpPr/>
          <p:nvPr/>
        </p:nvGrpSpPr>
        <p:grpSpPr>
          <a:xfrm>
            <a:off x="819372" y="1054787"/>
            <a:ext cx="10553255" cy="523220"/>
            <a:chOff x="819372" y="1259331"/>
            <a:chExt cx="10553255" cy="523220"/>
          </a:xfrm>
        </p:grpSpPr>
        <p:sp>
          <p:nvSpPr>
            <p:cNvPr id="68" name="テキスト ボックス 67">
              <a:extLst>
                <a:ext uri="{FF2B5EF4-FFF2-40B4-BE49-F238E27FC236}">
                  <a16:creationId xmlns:a16="http://schemas.microsoft.com/office/drawing/2014/main" id="{F5FDA08A-EC37-4393-88F3-EBC6C914A237}"/>
                </a:ext>
              </a:extLst>
            </p:cNvPr>
            <p:cNvSpPr txBox="1"/>
            <p:nvPr/>
          </p:nvSpPr>
          <p:spPr>
            <a:xfrm>
              <a:off x="819372" y="1259331"/>
              <a:ext cx="10553255" cy="523220"/>
            </a:xfrm>
            <a:prstGeom prst="rect">
              <a:avLst/>
            </a:prstGeom>
            <a:noFill/>
          </p:spPr>
          <p:txBody>
            <a:bodyPr wrap="square" rtlCol="0">
              <a:spAutoFit/>
            </a:bodyPr>
            <a:lstStyle/>
            <a:p>
              <a:pPr>
                <a:spcAft>
                  <a:spcPts val="14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生成ＡＩ＝人工的に作られた知能の一種</a:t>
              </a:r>
            </a:p>
          </p:txBody>
        </p:sp>
        <p:cxnSp>
          <p:nvCxnSpPr>
            <p:cNvPr id="69" name="直線コネクタ 68">
              <a:extLst>
                <a:ext uri="{FF2B5EF4-FFF2-40B4-BE49-F238E27FC236}">
                  <a16:creationId xmlns:a16="http://schemas.microsoft.com/office/drawing/2014/main" id="{C1AEA103-8073-444E-A6E1-244DDE2FC0FD}"/>
                </a:ext>
              </a:extLst>
            </p:cNvPr>
            <p:cNvCxnSpPr>
              <a:cxnSpLocks/>
            </p:cNvCxnSpPr>
            <p:nvPr/>
          </p:nvCxnSpPr>
          <p:spPr>
            <a:xfrm>
              <a:off x="923109" y="1760076"/>
              <a:ext cx="6115365"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5055619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3E532C-98A7-91C9-2F31-16100698621F}"/>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F9AC25D-34B0-1C75-D23E-3C1364CCA483}"/>
              </a:ext>
            </a:extLst>
          </p:cNvPr>
          <p:cNvSpPr txBox="1"/>
          <p:nvPr/>
        </p:nvSpPr>
        <p:spPr>
          <a:xfrm>
            <a:off x="826265" y="1253282"/>
            <a:ext cx="10726992" cy="461665"/>
          </a:xfrm>
          <a:prstGeom prst="rect">
            <a:avLst/>
          </a:prstGeom>
          <a:noFill/>
        </p:spPr>
        <p:txBody>
          <a:bodyPr wrap="square" rtlCol="0">
            <a:spAutoFit/>
          </a:bodyPr>
          <a:lstStyle/>
          <a:p>
            <a:r>
              <a:rPr lang="ja-JP" altLang="en-US" sz="2400" dirty="0">
                <a:latin typeface="HG丸ｺﾞｼｯｸM-PRO" panose="020F0600000000000000" pitchFamily="50" charset="-128"/>
                <a:ea typeface="HG丸ｺﾞｼｯｸM-PRO" panose="020F0600000000000000" pitchFamily="50" charset="-128"/>
              </a:rPr>
              <a:t>画像生成ＡＩで制作された画像複製による著作権侵害</a:t>
            </a:r>
          </a:p>
        </p:txBody>
      </p:sp>
      <p:grpSp>
        <p:nvGrpSpPr>
          <p:cNvPr id="5" name="グループ化 4">
            <a:extLst>
              <a:ext uri="{FF2B5EF4-FFF2-40B4-BE49-F238E27FC236}">
                <a16:creationId xmlns:a16="http://schemas.microsoft.com/office/drawing/2014/main" id="{E71BBB29-1E8B-4E4E-8779-F209822F9654}"/>
              </a:ext>
            </a:extLst>
          </p:cNvPr>
          <p:cNvGrpSpPr/>
          <p:nvPr/>
        </p:nvGrpSpPr>
        <p:grpSpPr>
          <a:xfrm>
            <a:off x="0" y="-47041"/>
            <a:ext cx="12192001" cy="6905041"/>
            <a:chOff x="0" y="-47041"/>
            <a:chExt cx="12192001" cy="6905041"/>
          </a:xfrm>
        </p:grpSpPr>
        <p:pic>
          <p:nvPicPr>
            <p:cNvPr id="6" name="object 3">
              <a:extLst>
                <a:ext uri="{FF2B5EF4-FFF2-40B4-BE49-F238E27FC236}">
                  <a16:creationId xmlns:a16="http://schemas.microsoft.com/office/drawing/2014/main" id="{DA1D45D5-D797-42C8-A487-6A85C2482C17}"/>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7" name="正方形/長方形 6">
              <a:extLst>
                <a:ext uri="{FF2B5EF4-FFF2-40B4-BE49-F238E27FC236}">
                  <a16:creationId xmlns:a16="http://schemas.microsoft.com/office/drawing/2014/main" id="{A16C4284-EE19-47FC-9F9A-B258EAE1234D}"/>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商用利用での著作権侵害事例</a:t>
              </a:r>
            </a:p>
          </p:txBody>
        </p:sp>
        <p:pic>
          <p:nvPicPr>
            <p:cNvPr id="9" name="object 3">
              <a:extLst>
                <a:ext uri="{FF2B5EF4-FFF2-40B4-BE49-F238E27FC236}">
                  <a16:creationId xmlns:a16="http://schemas.microsoft.com/office/drawing/2014/main" id="{825DEEFE-D16C-4DB2-9B42-3E0B992874A0}"/>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0" name="object 6">
              <a:extLst>
                <a:ext uri="{FF2B5EF4-FFF2-40B4-BE49-F238E27FC236}">
                  <a16:creationId xmlns:a16="http://schemas.microsoft.com/office/drawing/2014/main" id="{E9AD995E-8EBF-40BB-B68F-A05A45C4A825}"/>
                </a:ext>
              </a:extLst>
            </p:cNvPr>
            <p:cNvGrpSpPr/>
            <p:nvPr/>
          </p:nvGrpSpPr>
          <p:grpSpPr>
            <a:xfrm>
              <a:off x="131445" y="203359"/>
              <a:ext cx="11929110" cy="657225"/>
              <a:chOff x="186258" y="210936"/>
              <a:chExt cx="11929110" cy="657225"/>
            </a:xfrm>
          </p:grpSpPr>
          <p:sp>
            <p:nvSpPr>
              <p:cNvPr id="11" name="object 7">
                <a:extLst>
                  <a:ext uri="{FF2B5EF4-FFF2-40B4-BE49-F238E27FC236}">
                    <a16:creationId xmlns:a16="http://schemas.microsoft.com/office/drawing/2014/main" id="{59C44204-2D5F-4DAF-900C-5C59CC1756C2}"/>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2" name="object 8">
                <a:extLst>
                  <a:ext uri="{FF2B5EF4-FFF2-40B4-BE49-F238E27FC236}">
                    <a16:creationId xmlns:a16="http://schemas.microsoft.com/office/drawing/2014/main" id="{D04DAB1F-0462-4310-B7B8-2F9054A6FA48}"/>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3" name="object 9">
                <a:extLst>
                  <a:ext uri="{FF2B5EF4-FFF2-40B4-BE49-F238E27FC236}">
                    <a16:creationId xmlns:a16="http://schemas.microsoft.com/office/drawing/2014/main" id="{E1AF510F-66B6-4F32-9A3A-366617C3E46F}"/>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4" name="object 10">
                <a:extLst>
                  <a:ext uri="{FF2B5EF4-FFF2-40B4-BE49-F238E27FC236}">
                    <a16:creationId xmlns:a16="http://schemas.microsoft.com/office/drawing/2014/main" id="{6B85515B-72BE-4AEF-8A26-3FF08D33B5AF}"/>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5" name="object 11">
                <a:extLst>
                  <a:ext uri="{FF2B5EF4-FFF2-40B4-BE49-F238E27FC236}">
                    <a16:creationId xmlns:a16="http://schemas.microsoft.com/office/drawing/2014/main" id="{EF8BF7B4-76FB-4039-A296-3160E92A2D15}"/>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6" name="object 12">
                <a:extLst>
                  <a:ext uri="{FF2B5EF4-FFF2-40B4-BE49-F238E27FC236}">
                    <a16:creationId xmlns:a16="http://schemas.microsoft.com/office/drawing/2014/main" id="{63CD24DB-F8F3-459B-AAD7-EBBD1D487730}"/>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7" name="object 13">
                <a:extLst>
                  <a:ext uri="{FF2B5EF4-FFF2-40B4-BE49-F238E27FC236}">
                    <a16:creationId xmlns:a16="http://schemas.microsoft.com/office/drawing/2014/main" id="{2DF49CBC-A2C9-4EF0-8931-B319A5A8C7A4}"/>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18" name="object 14">
                <a:extLst>
                  <a:ext uri="{FF2B5EF4-FFF2-40B4-BE49-F238E27FC236}">
                    <a16:creationId xmlns:a16="http://schemas.microsoft.com/office/drawing/2014/main" id="{3721C830-E8A3-46E6-9BFA-84A1EC9CC24F}"/>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19" name="object 15">
                <a:extLst>
                  <a:ext uri="{FF2B5EF4-FFF2-40B4-BE49-F238E27FC236}">
                    <a16:creationId xmlns:a16="http://schemas.microsoft.com/office/drawing/2014/main" id="{E5B6D42A-78F9-4801-A008-A62D3FF7AA6C}"/>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0" name="object 16">
                <a:extLst>
                  <a:ext uri="{FF2B5EF4-FFF2-40B4-BE49-F238E27FC236}">
                    <a16:creationId xmlns:a16="http://schemas.microsoft.com/office/drawing/2014/main" id="{F191053C-BA40-41FF-B4D1-9B63B31406A8}"/>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1" name="object 17">
                <a:extLst>
                  <a:ext uri="{FF2B5EF4-FFF2-40B4-BE49-F238E27FC236}">
                    <a16:creationId xmlns:a16="http://schemas.microsoft.com/office/drawing/2014/main" id="{4BD74D04-ECD1-4831-94ED-D5FBA5D14CF7}"/>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2" name="object 18">
                <a:extLst>
                  <a:ext uri="{FF2B5EF4-FFF2-40B4-BE49-F238E27FC236}">
                    <a16:creationId xmlns:a16="http://schemas.microsoft.com/office/drawing/2014/main" id="{E2B99D6D-D032-4E74-AF75-E9800D7B57A5}"/>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3" name="object 19">
                <a:extLst>
                  <a:ext uri="{FF2B5EF4-FFF2-40B4-BE49-F238E27FC236}">
                    <a16:creationId xmlns:a16="http://schemas.microsoft.com/office/drawing/2014/main" id="{5E3A0C3D-E16D-4C9E-96B7-CF548DB318BC}"/>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4" name="object 20">
                <a:extLst>
                  <a:ext uri="{FF2B5EF4-FFF2-40B4-BE49-F238E27FC236}">
                    <a16:creationId xmlns:a16="http://schemas.microsoft.com/office/drawing/2014/main" id="{C1512668-3515-4A81-8F8B-89F5B52F3BD5}"/>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5" name="object 21">
                <a:extLst>
                  <a:ext uri="{FF2B5EF4-FFF2-40B4-BE49-F238E27FC236}">
                    <a16:creationId xmlns:a16="http://schemas.microsoft.com/office/drawing/2014/main" id="{0CBF6529-101E-4B76-AC90-9BC1A218DD9B}"/>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6" name="object 22">
                <a:extLst>
                  <a:ext uri="{FF2B5EF4-FFF2-40B4-BE49-F238E27FC236}">
                    <a16:creationId xmlns:a16="http://schemas.microsoft.com/office/drawing/2014/main" id="{8118EDAC-3E10-4D13-A68D-A7E849569E18}"/>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7" name="object 23">
                <a:extLst>
                  <a:ext uri="{FF2B5EF4-FFF2-40B4-BE49-F238E27FC236}">
                    <a16:creationId xmlns:a16="http://schemas.microsoft.com/office/drawing/2014/main" id="{D63822C1-B053-406F-8C98-8B6B0BC41EE1}"/>
                  </a:ext>
                </a:extLst>
              </p:cNvPr>
              <p:cNvPicPr/>
              <p:nvPr/>
            </p:nvPicPr>
            <p:blipFill>
              <a:blip r:embed="rId4" cstate="print"/>
              <a:stretch>
                <a:fillRect/>
              </a:stretch>
            </p:blipFill>
            <p:spPr>
              <a:xfrm>
                <a:off x="12026795" y="575918"/>
                <a:ext cx="88216" cy="97080"/>
              </a:xfrm>
              <a:prstGeom prst="rect">
                <a:avLst/>
              </a:prstGeom>
            </p:spPr>
          </p:pic>
          <p:sp>
            <p:nvSpPr>
              <p:cNvPr id="28" name="object 24">
                <a:extLst>
                  <a:ext uri="{FF2B5EF4-FFF2-40B4-BE49-F238E27FC236}">
                    <a16:creationId xmlns:a16="http://schemas.microsoft.com/office/drawing/2014/main" id="{E74CBCA4-17D6-4E02-A49E-106480973822}"/>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9" name="object 25">
                <a:extLst>
                  <a:ext uri="{FF2B5EF4-FFF2-40B4-BE49-F238E27FC236}">
                    <a16:creationId xmlns:a16="http://schemas.microsoft.com/office/drawing/2014/main" id="{976BB0DD-59F4-43A7-A3B6-87157847481F}"/>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0" name="object 26">
                <a:extLst>
                  <a:ext uri="{FF2B5EF4-FFF2-40B4-BE49-F238E27FC236}">
                    <a16:creationId xmlns:a16="http://schemas.microsoft.com/office/drawing/2014/main" id="{88A490BF-34A0-4BD1-A499-12EE2B55CA04}"/>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1" name="object 27">
                <a:extLst>
                  <a:ext uri="{FF2B5EF4-FFF2-40B4-BE49-F238E27FC236}">
                    <a16:creationId xmlns:a16="http://schemas.microsoft.com/office/drawing/2014/main" id="{1391DE9B-0453-4192-BBD6-8E44538051E6}"/>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2" name="object 28">
                <a:extLst>
                  <a:ext uri="{FF2B5EF4-FFF2-40B4-BE49-F238E27FC236}">
                    <a16:creationId xmlns:a16="http://schemas.microsoft.com/office/drawing/2014/main" id="{8C7335B8-199B-47D2-9DBA-A3CB52FC65E9}"/>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3" name="object 29">
                <a:extLst>
                  <a:ext uri="{FF2B5EF4-FFF2-40B4-BE49-F238E27FC236}">
                    <a16:creationId xmlns:a16="http://schemas.microsoft.com/office/drawing/2014/main" id="{B7B09C6E-988E-431F-980B-F23C228E1705}"/>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4" name="object 30">
                <a:extLst>
                  <a:ext uri="{FF2B5EF4-FFF2-40B4-BE49-F238E27FC236}">
                    <a16:creationId xmlns:a16="http://schemas.microsoft.com/office/drawing/2014/main" id="{34749C51-35E9-42D5-8099-57916DEEDC69}"/>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5" name="object 31">
                <a:extLst>
                  <a:ext uri="{FF2B5EF4-FFF2-40B4-BE49-F238E27FC236}">
                    <a16:creationId xmlns:a16="http://schemas.microsoft.com/office/drawing/2014/main" id="{46662BCD-E69B-44D4-B2C0-2DCEA0B109E4}"/>
                  </a:ext>
                </a:extLst>
              </p:cNvPr>
              <p:cNvPicPr/>
              <p:nvPr/>
            </p:nvPicPr>
            <p:blipFill>
              <a:blip r:embed="rId5" cstate="print"/>
              <a:stretch>
                <a:fillRect/>
              </a:stretch>
            </p:blipFill>
            <p:spPr>
              <a:xfrm>
                <a:off x="10546225" y="211835"/>
                <a:ext cx="139128" cy="139128"/>
              </a:xfrm>
              <a:prstGeom prst="rect">
                <a:avLst/>
              </a:prstGeom>
            </p:spPr>
          </p:pic>
          <p:pic>
            <p:nvPicPr>
              <p:cNvPr id="36" name="object 32">
                <a:extLst>
                  <a:ext uri="{FF2B5EF4-FFF2-40B4-BE49-F238E27FC236}">
                    <a16:creationId xmlns:a16="http://schemas.microsoft.com/office/drawing/2014/main" id="{3CFCB5D6-C56D-456E-928B-404CE9062A71}"/>
                  </a:ext>
                </a:extLst>
              </p:cNvPr>
              <p:cNvPicPr/>
              <p:nvPr/>
            </p:nvPicPr>
            <p:blipFill>
              <a:blip r:embed="rId6" cstate="print"/>
              <a:stretch>
                <a:fillRect/>
              </a:stretch>
            </p:blipFill>
            <p:spPr>
              <a:xfrm>
                <a:off x="9828669" y="360944"/>
                <a:ext cx="244449" cy="244449"/>
              </a:xfrm>
              <a:prstGeom prst="rect">
                <a:avLst/>
              </a:prstGeom>
            </p:spPr>
          </p:pic>
          <p:sp>
            <p:nvSpPr>
              <p:cNvPr id="37" name="object 33">
                <a:extLst>
                  <a:ext uri="{FF2B5EF4-FFF2-40B4-BE49-F238E27FC236}">
                    <a16:creationId xmlns:a16="http://schemas.microsoft.com/office/drawing/2014/main" id="{BC446140-8ED9-4562-917C-3EE91B2F1B47}"/>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38" name="object 34">
                <a:extLst>
                  <a:ext uri="{FF2B5EF4-FFF2-40B4-BE49-F238E27FC236}">
                    <a16:creationId xmlns:a16="http://schemas.microsoft.com/office/drawing/2014/main" id="{7CB2E950-87C7-4C4E-8CD7-97AAF3273FAC}"/>
                  </a:ext>
                </a:extLst>
              </p:cNvPr>
              <p:cNvPicPr/>
              <p:nvPr/>
            </p:nvPicPr>
            <p:blipFill>
              <a:blip r:embed="rId7" cstate="print"/>
              <a:stretch>
                <a:fillRect/>
              </a:stretch>
            </p:blipFill>
            <p:spPr>
              <a:xfrm>
                <a:off x="9688294" y="622557"/>
                <a:ext cx="160297" cy="160395"/>
              </a:xfrm>
              <a:prstGeom prst="rect">
                <a:avLst/>
              </a:prstGeom>
            </p:spPr>
          </p:pic>
          <p:sp>
            <p:nvSpPr>
              <p:cNvPr id="39" name="object 35">
                <a:extLst>
                  <a:ext uri="{FF2B5EF4-FFF2-40B4-BE49-F238E27FC236}">
                    <a16:creationId xmlns:a16="http://schemas.microsoft.com/office/drawing/2014/main" id="{3AB75C40-E236-453D-B5BD-FA1FC8B077A6}"/>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0" name="object 36">
                <a:extLst>
                  <a:ext uri="{FF2B5EF4-FFF2-40B4-BE49-F238E27FC236}">
                    <a16:creationId xmlns:a16="http://schemas.microsoft.com/office/drawing/2014/main" id="{E259BBBD-7479-48DA-939F-51B2FFF96B47}"/>
                  </a:ext>
                </a:extLst>
              </p:cNvPr>
              <p:cNvPicPr/>
              <p:nvPr/>
            </p:nvPicPr>
            <p:blipFill>
              <a:blip r:embed="rId8" cstate="print"/>
              <a:stretch>
                <a:fillRect/>
              </a:stretch>
            </p:blipFill>
            <p:spPr>
              <a:xfrm>
                <a:off x="9648025" y="373900"/>
                <a:ext cx="90690" cy="68618"/>
              </a:xfrm>
              <a:prstGeom prst="rect">
                <a:avLst/>
              </a:prstGeom>
            </p:spPr>
          </p:pic>
          <p:sp>
            <p:nvSpPr>
              <p:cNvPr id="41" name="object 37">
                <a:extLst>
                  <a:ext uri="{FF2B5EF4-FFF2-40B4-BE49-F238E27FC236}">
                    <a16:creationId xmlns:a16="http://schemas.microsoft.com/office/drawing/2014/main" id="{3250519E-FECC-470B-BFC0-2C891634EA21}"/>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2" name="object 38">
                <a:extLst>
                  <a:ext uri="{FF2B5EF4-FFF2-40B4-BE49-F238E27FC236}">
                    <a16:creationId xmlns:a16="http://schemas.microsoft.com/office/drawing/2014/main" id="{5A28B5BF-3B5D-49C7-A43B-889898601A52}"/>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3" name="object 39">
                <a:extLst>
                  <a:ext uri="{FF2B5EF4-FFF2-40B4-BE49-F238E27FC236}">
                    <a16:creationId xmlns:a16="http://schemas.microsoft.com/office/drawing/2014/main" id="{182636B2-59EB-45BA-9FB5-479A2FCB26B8}"/>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4" name="object 40">
                <a:extLst>
                  <a:ext uri="{FF2B5EF4-FFF2-40B4-BE49-F238E27FC236}">
                    <a16:creationId xmlns:a16="http://schemas.microsoft.com/office/drawing/2014/main" id="{BCCC2D06-6952-4ADF-AA3B-6BC0D181697A}"/>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5" name="object 41">
                <a:extLst>
                  <a:ext uri="{FF2B5EF4-FFF2-40B4-BE49-F238E27FC236}">
                    <a16:creationId xmlns:a16="http://schemas.microsoft.com/office/drawing/2014/main" id="{9A71EDB3-45B7-4A1A-AAD7-4CA519C5BD65}"/>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6" name="object 42">
                <a:extLst>
                  <a:ext uri="{FF2B5EF4-FFF2-40B4-BE49-F238E27FC236}">
                    <a16:creationId xmlns:a16="http://schemas.microsoft.com/office/drawing/2014/main" id="{0311E076-EE5C-4212-9240-0C715355C343}"/>
                  </a:ext>
                </a:extLst>
              </p:cNvPr>
              <p:cNvPicPr/>
              <p:nvPr/>
            </p:nvPicPr>
            <p:blipFill>
              <a:blip r:embed="rId9" cstate="print"/>
              <a:stretch>
                <a:fillRect/>
              </a:stretch>
            </p:blipFill>
            <p:spPr>
              <a:xfrm>
                <a:off x="10771367" y="253872"/>
                <a:ext cx="383006" cy="322630"/>
              </a:xfrm>
              <a:prstGeom prst="rect">
                <a:avLst/>
              </a:prstGeom>
            </p:spPr>
          </p:pic>
          <p:sp>
            <p:nvSpPr>
              <p:cNvPr id="47" name="object 43">
                <a:extLst>
                  <a:ext uri="{FF2B5EF4-FFF2-40B4-BE49-F238E27FC236}">
                    <a16:creationId xmlns:a16="http://schemas.microsoft.com/office/drawing/2014/main" id="{4D66999E-D48F-44B4-9980-C3DDE8E7A928}"/>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48" name="object 44">
                <a:extLst>
                  <a:ext uri="{FF2B5EF4-FFF2-40B4-BE49-F238E27FC236}">
                    <a16:creationId xmlns:a16="http://schemas.microsoft.com/office/drawing/2014/main" id="{F697FE4A-6E9F-4DA6-9452-2E0EAEC7F5D1}"/>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49" name="object 45">
                <a:extLst>
                  <a:ext uri="{FF2B5EF4-FFF2-40B4-BE49-F238E27FC236}">
                    <a16:creationId xmlns:a16="http://schemas.microsoft.com/office/drawing/2014/main" id="{8912532E-6759-4AD7-BAC1-F35A99F5DA3A}"/>
                  </a:ext>
                </a:extLst>
              </p:cNvPr>
              <p:cNvPicPr/>
              <p:nvPr/>
            </p:nvPicPr>
            <p:blipFill>
              <a:blip r:embed="rId10" cstate="print"/>
              <a:stretch>
                <a:fillRect/>
              </a:stretch>
            </p:blipFill>
            <p:spPr>
              <a:xfrm>
                <a:off x="10925962" y="472221"/>
                <a:ext cx="103212" cy="119964"/>
              </a:xfrm>
              <a:prstGeom prst="rect">
                <a:avLst/>
              </a:prstGeom>
            </p:spPr>
          </p:pic>
          <p:sp>
            <p:nvSpPr>
              <p:cNvPr id="50" name="object 46">
                <a:extLst>
                  <a:ext uri="{FF2B5EF4-FFF2-40B4-BE49-F238E27FC236}">
                    <a16:creationId xmlns:a16="http://schemas.microsoft.com/office/drawing/2014/main" id="{09E597B7-C18D-47B5-87BB-A0DB6A448FF5}"/>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1" name="object 47">
                <a:extLst>
                  <a:ext uri="{FF2B5EF4-FFF2-40B4-BE49-F238E27FC236}">
                    <a16:creationId xmlns:a16="http://schemas.microsoft.com/office/drawing/2014/main" id="{0CF976F3-7FE8-4D29-8167-12CBFA7CE594}"/>
                  </a:ext>
                </a:extLst>
              </p:cNvPr>
              <p:cNvPicPr/>
              <p:nvPr/>
            </p:nvPicPr>
            <p:blipFill>
              <a:blip r:embed="rId11" cstate="print"/>
              <a:stretch>
                <a:fillRect/>
              </a:stretch>
            </p:blipFill>
            <p:spPr>
              <a:xfrm>
                <a:off x="194951" y="260619"/>
                <a:ext cx="582104" cy="494753"/>
              </a:xfrm>
              <a:prstGeom prst="rect">
                <a:avLst/>
              </a:prstGeom>
            </p:spPr>
          </p:pic>
          <p:pic>
            <p:nvPicPr>
              <p:cNvPr id="52" name="object 48">
                <a:extLst>
                  <a:ext uri="{FF2B5EF4-FFF2-40B4-BE49-F238E27FC236}">
                    <a16:creationId xmlns:a16="http://schemas.microsoft.com/office/drawing/2014/main" id="{5C446AF8-16DE-4AB1-91A6-8D3A957C51A5}"/>
                  </a:ext>
                </a:extLst>
              </p:cNvPr>
              <p:cNvPicPr/>
              <p:nvPr/>
            </p:nvPicPr>
            <p:blipFill>
              <a:blip r:embed="rId12" cstate="print"/>
              <a:stretch>
                <a:fillRect/>
              </a:stretch>
            </p:blipFill>
            <p:spPr>
              <a:xfrm>
                <a:off x="186258" y="251942"/>
                <a:ext cx="599490" cy="512114"/>
              </a:xfrm>
              <a:prstGeom prst="rect">
                <a:avLst/>
              </a:prstGeom>
            </p:spPr>
          </p:pic>
        </p:grpSp>
      </p:grpSp>
      <p:grpSp>
        <p:nvGrpSpPr>
          <p:cNvPr id="53" name="グループ化 52">
            <a:extLst>
              <a:ext uri="{FF2B5EF4-FFF2-40B4-BE49-F238E27FC236}">
                <a16:creationId xmlns:a16="http://schemas.microsoft.com/office/drawing/2014/main" id="{4C5E98BF-0BF1-441E-97FB-03F844C941EA}"/>
              </a:ext>
            </a:extLst>
          </p:cNvPr>
          <p:cNvGrpSpPr/>
          <p:nvPr/>
        </p:nvGrpSpPr>
        <p:grpSpPr>
          <a:xfrm>
            <a:off x="819372" y="1808493"/>
            <a:ext cx="10553255" cy="2197396"/>
            <a:chOff x="819372" y="1259331"/>
            <a:chExt cx="10553255" cy="2197396"/>
          </a:xfrm>
        </p:grpSpPr>
        <p:sp>
          <p:nvSpPr>
            <p:cNvPr id="54" name="テキスト ボックス 53">
              <a:extLst>
                <a:ext uri="{FF2B5EF4-FFF2-40B4-BE49-F238E27FC236}">
                  <a16:creationId xmlns:a16="http://schemas.microsoft.com/office/drawing/2014/main" id="{61EFD1F1-0F37-4BB4-8731-31FD4312AD99}"/>
                </a:ext>
              </a:extLst>
            </p:cNvPr>
            <p:cNvSpPr txBox="1"/>
            <p:nvPr/>
          </p:nvSpPr>
          <p:spPr>
            <a:xfrm>
              <a:off x="819372" y="1259331"/>
              <a:ext cx="10553255" cy="2197396"/>
            </a:xfrm>
            <a:prstGeom prst="rect">
              <a:avLst/>
            </a:prstGeom>
            <a:noFill/>
          </p:spPr>
          <p:txBody>
            <a:bodyPr wrap="square" rtlCol="0">
              <a:spAutoFit/>
            </a:bodyPr>
            <a:lstStyle/>
            <a:p>
              <a:pPr>
                <a:spcAft>
                  <a:spcPts val="14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概　要</a:t>
              </a:r>
            </a:p>
            <a:p>
              <a:pPr marL="309600" algn="just">
                <a:lnSpc>
                  <a:spcPts val="3000"/>
                </a:lnSpc>
              </a:pPr>
              <a:r>
                <a:rPr lang="ja-JP" altLang="en-US" sz="2400" dirty="0">
                  <a:latin typeface="HG丸ｺﾞｼｯｸM-PRO" panose="020F0600000000000000" pitchFamily="50" charset="-128"/>
                  <a:ea typeface="HG丸ｺﾞｼｯｸM-PRO" panose="020F0600000000000000" pitchFamily="50" charset="-128"/>
                </a:rPr>
                <a:t>千葉県警は画像生成ＡＩで制作された画像を無断で複製し、電子書籍の</a:t>
              </a:r>
              <a:br>
                <a:rPr lang="en-US" altLang="ja-JP" sz="2400" dirty="0">
                  <a:latin typeface="HG丸ｺﾞｼｯｸM-PRO" panose="020F0600000000000000" pitchFamily="50" charset="-128"/>
                  <a:ea typeface="HG丸ｺﾞｼｯｸM-PRO" panose="020F0600000000000000" pitchFamily="50" charset="-128"/>
                </a:rPr>
              </a:br>
              <a:r>
                <a:rPr lang="ja-JP" altLang="en-US" sz="2400" dirty="0">
                  <a:latin typeface="HG丸ｺﾞｼｯｸM-PRO" panose="020F0600000000000000" pitchFamily="50" charset="-128"/>
                  <a:ea typeface="HG丸ｺﾞｼｯｸM-PRO" panose="020F0600000000000000" pitchFamily="50" charset="-128"/>
                </a:rPr>
                <a:t>表紙に使用したとして、神奈川県大和市の男性を</a:t>
              </a:r>
              <a:r>
                <a:rPr lang="ja-JP" altLang="en-US" sz="2400" dirty="0">
                  <a:solidFill>
                    <a:srgbClr val="FF0000"/>
                  </a:solidFill>
                  <a:latin typeface="HG丸ｺﾞｼｯｸM-PRO" panose="020F0600000000000000" pitchFamily="50" charset="-128"/>
                  <a:ea typeface="HG丸ｺﾞｼｯｸM-PRO" panose="020F0600000000000000" pitchFamily="50" charset="-128"/>
                </a:rPr>
                <a:t>著作権法違反の疑い</a:t>
              </a:r>
              <a:r>
                <a:rPr lang="ja-JP" altLang="en-US" sz="2400" dirty="0">
                  <a:latin typeface="HG丸ｺﾞｼｯｸM-PRO" panose="020F0600000000000000" pitchFamily="50" charset="-128"/>
                  <a:ea typeface="HG丸ｺﾞｼｯｸM-PRO" panose="020F0600000000000000" pitchFamily="50" charset="-128"/>
                </a:rPr>
                <a:t>で</a:t>
              </a:r>
              <a:br>
                <a:rPr lang="en-US" altLang="ja-JP" sz="2400" dirty="0">
                  <a:latin typeface="HG丸ｺﾞｼｯｸM-PRO" panose="020F0600000000000000" pitchFamily="50" charset="-128"/>
                  <a:ea typeface="HG丸ｺﾞｼｯｸM-PRO" panose="020F0600000000000000" pitchFamily="50" charset="-128"/>
                </a:rPr>
              </a:br>
              <a:r>
                <a:rPr lang="ja-JP" altLang="en-US" sz="2400" dirty="0">
                  <a:latin typeface="HG丸ｺﾞｼｯｸM-PRO" panose="020F0600000000000000" pitchFamily="50" charset="-128"/>
                  <a:ea typeface="HG丸ｺﾞｼｯｸM-PRO" panose="020F0600000000000000" pitchFamily="50" charset="-128"/>
                </a:rPr>
                <a:t>書類送検した。画像は被害者が具体的な指示を繰り返し入力して制作したもので、著作物に該当すると判断された。</a:t>
              </a:r>
              <a:endParaRPr lang="en-US" altLang="ja-JP" sz="2400" dirty="0">
                <a:latin typeface="HG丸ｺﾞｼｯｸM-PRO" panose="020F0600000000000000" pitchFamily="50" charset="-128"/>
                <a:ea typeface="HG丸ｺﾞｼｯｸM-PRO" panose="020F0600000000000000" pitchFamily="50" charset="-128"/>
              </a:endParaRPr>
            </a:p>
          </p:txBody>
        </p:sp>
        <p:cxnSp>
          <p:nvCxnSpPr>
            <p:cNvPr id="55" name="直線コネクタ 54">
              <a:extLst>
                <a:ext uri="{FF2B5EF4-FFF2-40B4-BE49-F238E27FC236}">
                  <a16:creationId xmlns:a16="http://schemas.microsoft.com/office/drawing/2014/main" id="{A1327DF1-4C35-4F93-90D9-C2018881CE0E}"/>
                </a:ext>
              </a:extLst>
            </p:cNvPr>
            <p:cNvCxnSpPr>
              <a:cxnSpLocks/>
            </p:cNvCxnSpPr>
            <p:nvPr/>
          </p:nvCxnSpPr>
          <p:spPr>
            <a:xfrm>
              <a:off x="923109" y="1760076"/>
              <a:ext cx="950296"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57" name="グループ化 56">
            <a:extLst>
              <a:ext uri="{FF2B5EF4-FFF2-40B4-BE49-F238E27FC236}">
                <a16:creationId xmlns:a16="http://schemas.microsoft.com/office/drawing/2014/main" id="{31DA4C3D-5782-4A47-B0D0-7BC5C2B08A42}"/>
              </a:ext>
            </a:extLst>
          </p:cNvPr>
          <p:cNvGrpSpPr/>
          <p:nvPr/>
        </p:nvGrpSpPr>
        <p:grpSpPr>
          <a:xfrm>
            <a:off x="819372" y="4205982"/>
            <a:ext cx="10553255" cy="2197396"/>
            <a:chOff x="819372" y="1259331"/>
            <a:chExt cx="10553255" cy="2197396"/>
          </a:xfrm>
        </p:grpSpPr>
        <p:sp>
          <p:nvSpPr>
            <p:cNvPr id="58" name="テキスト ボックス 57">
              <a:extLst>
                <a:ext uri="{FF2B5EF4-FFF2-40B4-BE49-F238E27FC236}">
                  <a16:creationId xmlns:a16="http://schemas.microsoft.com/office/drawing/2014/main" id="{14195893-DF2D-411B-8EDE-585FF9F96DA1}"/>
                </a:ext>
              </a:extLst>
            </p:cNvPr>
            <p:cNvSpPr txBox="1"/>
            <p:nvPr/>
          </p:nvSpPr>
          <p:spPr>
            <a:xfrm>
              <a:off x="819372" y="1259331"/>
              <a:ext cx="10553255" cy="2197396"/>
            </a:xfrm>
            <a:prstGeom prst="rect">
              <a:avLst/>
            </a:prstGeom>
            <a:noFill/>
          </p:spPr>
          <p:txBody>
            <a:bodyPr wrap="square" rtlCol="0">
              <a:spAutoFit/>
            </a:bodyPr>
            <a:lstStyle/>
            <a:p>
              <a:pPr>
                <a:spcAft>
                  <a:spcPts val="14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課　題</a:t>
              </a:r>
            </a:p>
            <a:p>
              <a:pPr marL="309600" algn="just">
                <a:lnSpc>
                  <a:spcPts val="3000"/>
                </a:lnSpc>
                <a:spcAft>
                  <a:spcPts val="1400"/>
                </a:spcAft>
              </a:pPr>
              <a:r>
                <a:rPr lang="ja-JP" altLang="en-US" sz="2400" dirty="0">
                  <a:latin typeface="HG丸ｺﾞｼｯｸM-PRO" panose="020F0600000000000000" pitchFamily="50" charset="-128"/>
                  <a:ea typeface="HG丸ｺﾞｼｯｸM-PRO" panose="020F0600000000000000" pitchFamily="50" charset="-128"/>
                </a:rPr>
                <a:t>画像生成ＡＩによる作品でも、プロンプトの内容や制作過程によっては</a:t>
              </a:r>
              <a:br>
                <a:rPr lang="en-US" altLang="ja-JP" sz="2400" dirty="0">
                  <a:latin typeface="HG丸ｺﾞｼｯｸM-PRO" panose="020F0600000000000000" pitchFamily="50" charset="-128"/>
                  <a:ea typeface="HG丸ｺﾞｼｯｸM-PRO" panose="020F0600000000000000" pitchFamily="50" charset="-128"/>
                </a:rPr>
              </a:br>
              <a:r>
                <a:rPr lang="ja-JP" altLang="en-US" sz="2400" dirty="0">
                  <a:latin typeface="HG丸ｺﾞｼｯｸM-PRO" panose="020F0600000000000000" pitchFamily="50" charset="-128"/>
                  <a:ea typeface="HG丸ｺﾞｼｯｸM-PRO" panose="020F0600000000000000" pitchFamily="50" charset="-128"/>
                </a:rPr>
                <a:t>著作物と認められる可能性がある。公的機関や企業が画像生成ＡＩを利用する際は、「利用規約や商用利用の可否」、「既存著作物に依存しない</a:t>
              </a:r>
              <a:br>
                <a:rPr lang="en-US" altLang="ja-JP" sz="2400" dirty="0">
                  <a:latin typeface="HG丸ｺﾞｼｯｸM-PRO" panose="020F0600000000000000" pitchFamily="50" charset="-128"/>
                  <a:ea typeface="HG丸ｺﾞｼｯｸM-PRO" panose="020F0600000000000000" pitchFamily="50" charset="-128"/>
                </a:rPr>
              </a:br>
              <a:r>
                <a:rPr lang="ja-JP" altLang="en-US" sz="2400" dirty="0">
                  <a:latin typeface="HG丸ｺﾞｼｯｸM-PRO" panose="020F0600000000000000" pitchFamily="50" charset="-128"/>
                  <a:ea typeface="HG丸ｺﾞｼｯｸM-PRO" panose="020F0600000000000000" pitchFamily="50" charset="-128"/>
                </a:rPr>
                <a:t>プロンプト設計」、「適切な権利処理」など、</a:t>
              </a:r>
              <a:r>
                <a:rPr lang="ja-JP" altLang="en-US" sz="2400" dirty="0">
                  <a:solidFill>
                    <a:srgbClr val="FF0000"/>
                  </a:solidFill>
                  <a:latin typeface="HG丸ｺﾞｼｯｸM-PRO" panose="020F0600000000000000" pitchFamily="50" charset="-128"/>
                  <a:ea typeface="HG丸ｺﾞｼｯｸM-PRO" panose="020F0600000000000000" pitchFamily="50" charset="-128"/>
                </a:rPr>
                <a:t>慎重な対応</a:t>
              </a:r>
              <a:r>
                <a:rPr lang="ja-JP" altLang="en-US" sz="2400" dirty="0">
                  <a:latin typeface="HG丸ｺﾞｼｯｸM-PRO" panose="020F0600000000000000" pitchFamily="50" charset="-128"/>
                  <a:ea typeface="HG丸ｺﾞｼｯｸM-PRO" panose="020F0600000000000000" pitchFamily="50" charset="-128"/>
                </a:rPr>
                <a:t>が求められる。</a:t>
              </a:r>
              <a:endParaRPr lang="en-US" altLang="ja-JP" sz="2400" dirty="0">
                <a:latin typeface="HG丸ｺﾞｼｯｸM-PRO" panose="020F0600000000000000" pitchFamily="50" charset="-128"/>
                <a:ea typeface="HG丸ｺﾞｼｯｸM-PRO" panose="020F0600000000000000" pitchFamily="50" charset="-128"/>
              </a:endParaRPr>
            </a:p>
          </p:txBody>
        </p:sp>
        <p:cxnSp>
          <p:nvCxnSpPr>
            <p:cNvPr id="59" name="直線コネクタ 58">
              <a:extLst>
                <a:ext uri="{FF2B5EF4-FFF2-40B4-BE49-F238E27FC236}">
                  <a16:creationId xmlns:a16="http://schemas.microsoft.com/office/drawing/2014/main" id="{4D6F459E-69F2-4EDB-9BC5-00C35E8E509C}"/>
                </a:ext>
              </a:extLst>
            </p:cNvPr>
            <p:cNvCxnSpPr>
              <a:cxnSpLocks/>
            </p:cNvCxnSpPr>
            <p:nvPr/>
          </p:nvCxnSpPr>
          <p:spPr>
            <a:xfrm>
              <a:off x="923109" y="1760076"/>
              <a:ext cx="950296"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024537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17448B-4D8E-0168-E68B-80AC0BB10A20}"/>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D3BBBD46-21DA-DBDB-8EBD-A114996C1115}"/>
              </a:ext>
            </a:extLst>
          </p:cNvPr>
          <p:cNvSpPr txBox="1"/>
          <p:nvPr/>
        </p:nvSpPr>
        <p:spPr>
          <a:xfrm>
            <a:off x="4729431" y="3938547"/>
            <a:ext cx="2733138" cy="461665"/>
          </a:xfrm>
          <a:prstGeom prst="rect">
            <a:avLst/>
          </a:prstGeom>
          <a:noFill/>
        </p:spPr>
        <p:txBody>
          <a:bodyPr wrap="square" rtlCol="0">
            <a:spAutoFit/>
          </a:bodyPr>
          <a:lstStyle/>
          <a:p>
            <a:pPr algn="ctr"/>
            <a:r>
              <a:rPr lang="ja-JP" altLang="en-US" sz="2400" b="1" dirty="0">
                <a:solidFill>
                  <a:schemeClr val="bg1"/>
                </a:solidFill>
                <a:latin typeface="ＭＳ ゴシック" panose="020B0609070205080204" pitchFamily="49" charset="-128"/>
                <a:ea typeface="ＭＳ ゴシック" panose="020B0609070205080204" pitchFamily="49" charset="-128"/>
              </a:rPr>
              <a:t>解決策</a:t>
            </a:r>
            <a:endParaRPr lang="en-US" altLang="ja-JP" sz="2400" b="1" dirty="0">
              <a:solidFill>
                <a:schemeClr val="bg1"/>
              </a:solidFill>
              <a:latin typeface="ＭＳ ゴシック" panose="020B0609070205080204" pitchFamily="49" charset="-128"/>
              <a:ea typeface="ＭＳ ゴシック" panose="020B0609070205080204" pitchFamily="49" charset="-128"/>
            </a:endParaRPr>
          </a:p>
        </p:txBody>
      </p:sp>
      <p:sp>
        <p:nvSpPr>
          <p:cNvPr id="65" name="テキスト ボックス 64">
            <a:extLst>
              <a:ext uri="{FF2B5EF4-FFF2-40B4-BE49-F238E27FC236}">
                <a16:creationId xmlns:a16="http://schemas.microsoft.com/office/drawing/2014/main" id="{2128B69F-CA1A-49A9-AC32-355B679AD604}"/>
              </a:ext>
            </a:extLst>
          </p:cNvPr>
          <p:cNvSpPr txBox="1"/>
          <p:nvPr/>
        </p:nvSpPr>
        <p:spPr>
          <a:xfrm>
            <a:off x="826265" y="1253282"/>
            <a:ext cx="10726992" cy="461665"/>
          </a:xfrm>
          <a:prstGeom prst="rect">
            <a:avLst/>
          </a:prstGeom>
          <a:noFill/>
        </p:spPr>
        <p:txBody>
          <a:bodyPr wrap="square" rtlCol="0">
            <a:spAutoFit/>
          </a:bodyPr>
          <a:lstStyle/>
          <a:p>
            <a:r>
              <a:rPr lang="ja-JP" altLang="en-US" sz="2400" dirty="0">
                <a:latin typeface="HG丸ｺﾞｼｯｸM-PRO" panose="020F0600000000000000" pitchFamily="50" charset="-128"/>
                <a:ea typeface="HG丸ｺﾞｼｯｸM-PRO" panose="020F0600000000000000" pitchFamily="50" charset="-128"/>
              </a:rPr>
              <a:t>海上保安庁が生成ＡＩで作成したパンフレットのイラスト</a:t>
            </a:r>
          </a:p>
        </p:txBody>
      </p:sp>
      <p:grpSp>
        <p:nvGrpSpPr>
          <p:cNvPr id="66" name="グループ化 65">
            <a:extLst>
              <a:ext uri="{FF2B5EF4-FFF2-40B4-BE49-F238E27FC236}">
                <a16:creationId xmlns:a16="http://schemas.microsoft.com/office/drawing/2014/main" id="{4EDC1028-2606-4D1C-A312-2663623EBE43}"/>
              </a:ext>
            </a:extLst>
          </p:cNvPr>
          <p:cNvGrpSpPr/>
          <p:nvPr/>
        </p:nvGrpSpPr>
        <p:grpSpPr>
          <a:xfrm>
            <a:off x="0" y="-47041"/>
            <a:ext cx="12192001" cy="6905041"/>
            <a:chOff x="0" y="-47041"/>
            <a:chExt cx="12192001" cy="6905041"/>
          </a:xfrm>
        </p:grpSpPr>
        <p:pic>
          <p:nvPicPr>
            <p:cNvPr id="67" name="object 3">
              <a:extLst>
                <a:ext uri="{FF2B5EF4-FFF2-40B4-BE49-F238E27FC236}">
                  <a16:creationId xmlns:a16="http://schemas.microsoft.com/office/drawing/2014/main" id="{A2DEAA07-2CB0-475D-8A15-F45252122680}"/>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68" name="正方形/長方形 67">
              <a:extLst>
                <a:ext uri="{FF2B5EF4-FFF2-40B4-BE49-F238E27FC236}">
                  <a16:creationId xmlns:a16="http://schemas.microsoft.com/office/drawing/2014/main" id="{FFE7711F-FA36-498B-98F6-685303798E96}"/>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行政機関でのトラブル事例</a:t>
              </a:r>
            </a:p>
          </p:txBody>
        </p:sp>
        <p:pic>
          <p:nvPicPr>
            <p:cNvPr id="69" name="object 3">
              <a:extLst>
                <a:ext uri="{FF2B5EF4-FFF2-40B4-BE49-F238E27FC236}">
                  <a16:creationId xmlns:a16="http://schemas.microsoft.com/office/drawing/2014/main" id="{36651319-360B-4054-866E-411420D8ABB1}"/>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70" name="object 6">
              <a:extLst>
                <a:ext uri="{FF2B5EF4-FFF2-40B4-BE49-F238E27FC236}">
                  <a16:creationId xmlns:a16="http://schemas.microsoft.com/office/drawing/2014/main" id="{8F62D3F4-3C1C-427D-AB39-9F9D24F434E1}"/>
                </a:ext>
              </a:extLst>
            </p:cNvPr>
            <p:cNvGrpSpPr/>
            <p:nvPr/>
          </p:nvGrpSpPr>
          <p:grpSpPr>
            <a:xfrm>
              <a:off x="131445" y="203359"/>
              <a:ext cx="11929110" cy="657225"/>
              <a:chOff x="186258" y="210936"/>
              <a:chExt cx="11929110" cy="657225"/>
            </a:xfrm>
          </p:grpSpPr>
          <p:sp>
            <p:nvSpPr>
              <p:cNvPr id="71" name="object 7">
                <a:extLst>
                  <a:ext uri="{FF2B5EF4-FFF2-40B4-BE49-F238E27FC236}">
                    <a16:creationId xmlns:a16="http://schemas.microsoft.com/office/drawing/2014/main" id="{995A359F-E10F-46D1-9D3C-4D47556D39D9}"/>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72" name="object 8">
                <a:extLst>
                  <a:ext uri="{FF2B5EF4-FFF2-40B4-BE49-F238E27FC236}">
                    <a16:creationId xmlns:a16="http://schemas.microsoft.com/office/drawing/2014/main" id="{B49D7B0C-9D43-4AAB-8819-FBABDEF4A29F}"/>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73" name="object 9">
                <a:extLst>
                  <a:ext uri="{FF2B5EF4-FFF2-40B4-BE49-F238E27FC236}">
                    <a16:creationId xmlns:a16="http://schemas.microsoft.com/office/drawing/2014/main" id="{8398B207-17A3-4CAF-B4CE-2FB80FD6168A}"/>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74" name="object 10">
                <a:extLst>
                  <a:ext uri="{FF2B5EF4-FFF2-40B4-BE49-F238E27FC236}">
                    <a16:creationId xmlns:a16="http://schemas.microsoft.com/office/drawing/2014/main" id="{9E571F33-F5C3-46F9-BFAD-A5ED966937B1}"/>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75" name="object 11">
                <a:extLst>
                  <a:ext uri="{FF2B5EF4-FFF2-40B4-BE49-F238E27FC236}">
                    <a16:creationId xmlns:a16="http://schemas.microsoft.com/office/drawing/2014/main" id="{987837C7-F231-427D-870D-A881F731B8C0}"/>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76" name="object 12">
                <a:extLst>
                  <a:ext uri="{FF2B5EF4-FFF2-40B4-BE49-F238E27FC236}">
                    <a16:creationId xmlns:a16="http://schemas.microsoft.com/office/drawing/2014/main" id="{757186E2-9E55-4D8A-BEDF-BC537064E5C6}"/>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77" name="object 13">
                <a:extLst>
                  <a:ext uri="{FF2B5EF4-FFF2-40B4-BE49-F238E27FC236}">
                    <a16:creationId xmlns:a16="http://schemas.microsoft.com/office/drawing/2014/main" id="{3A5327E6-5284-47D8-BD9A-B66CE631EB2F}"/>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78" name="object 14">
                <a:extLst>
                  <a:ext uri="{FF2B5EF4-FFF2-40B4-BE49-F238E27FC236}">
                    <a16:creationId xmlns:a16="http://schemas.microsoft.com/office/drawing/2014/main" id="{91952F82-197E-47C2-BCD6-6AC6F928FD59}"/>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79" name="object 15">
                <a:extLst>
                  <a:ext uri="{FF2B5EF4-FFF2-40B4-BE49-F238E27FC236}">
                    <a16:creationId xmlns:a16="http://schemas.microsoft.com/office/drawing/2014/main" id="{444AF379-5C00-41F5-A6CE-1551425B17CE}"/>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80" name="object 16">
                <a:extLst>
                  <a:ext uri="{FF2B5EF4-FFF2-40B4-BE49-F238E27FC236}">
                    <a16:creationId xmlns:a16="http://schemas.microsoft.com/office/drawing/2014/main" id="{FC65A5F6-4FD7-42C9-9C65-B29C9C48912A}"/>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81" name="object 17">
                <a:extLst>
                  <a:ext uri="{FF2B5EF4-FFF2-40B4-BE49-F238E27FC236}">
                    <a16:creationId xmlns:a16="http://schemas.microsoft.com/office/drawing/2014/main" id="{2B85BFE7-AE03-4860-ADED-86D2380D3A46}"/>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82" name="object 18">
                <a:extLst>
                  <a:ext uri="{FF2B5EF4-FFF2-40B4-BE49-F238E27FC236}">
                    <a16:creationId xmlns:a16="http://schemas.microsoft.com/office/drawing/2014/main" id="{24F85F6B-E3FD-4CD8-9D76-A7558BE8584E}"/>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83" name="object 19">
                <a:extLst>
                  <a:ext uri="{FF2B5EF4-FFF2-40B4-BE49-F238E27FC236}">
                    <a16:creationId xmlns:a16="http://schemas.microsoft.com/office/drawing/2014/main" id="{58123848-448E-4D23-A547-7CFB3500ABE4}"/>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84" name="object 20">
                <a:extLst>
                  <a:ext uri="{FF2B5EF4-FFF2-40B4-BE49-F238E27FC236}">
                    <a16:creationId xmlns:a16="http://schemas.microsoft.com/office/drawing/2014/main" id="{B4200DB3-103B-4C1D-95D7-AD98A0D41D03}"/>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85" name="object 21">
                <a:extLst>
                  <a:ext uri="{FF2B5EF4-FFF2-40B4-BE49-F238E27FC236}">
                    <a16:creationId xmlns:a16="http://schemas.microsoft.com/office/drawing/2014/main" id="{C2910BB8-A4B7-4030-8750-F4F17F60073C}"/>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86" name="object 22">
                <a:extLst>
                  <a:ext uri="{FF2B5EF4-FFF2-40B4-BE49-F238E27FC236}">
                    <a16:creationId xmlns:a16="http://schemas.microsoft.com/office/drawing/2014/main" id="{E08131CD-222C-4D12-BD91-DB4548EA5260}"/>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87" name="object 23">
                <a:extLst>
                  <a:ext uri="{FF2B5EF4-FFF2-40B4-BE49-F238E27FC236}">
                    <a16:creationId xmlns:a16="http://schemas.microsoft.com/office/drawing/2014/main" id="{4FA70A08-347A-496F-A934-CD868F521CDD}"/>
                  </a:ext>
                </a:extLst>
              </p:cNvPr>
              <p:cNvPicPr/>
              <p:nvPr/>
            </p:nvPicPr>
            <p:blipFill>
              <a:blip r:embed="rId4" cstate="print"/>
              <a:stretch>
                <a:fillRect/>
              </a:stretch>
            </p:blipFill>
            <p:spPr>
              <a:xfrm>
                <a:off x="12026795" y="575918"/>
                <a:ext cx="88216" cy="97080"/>
              </a:xfrm>
              <a:prstGeom prst="rect">
                <a:avLst/>
              </a:prstGeom>
            </p:spPr>
          </p:pic>
          <p:sp>
            <p:nvSpPr>
              <p:cNvPr id="88" name="object 24">
                <a:extLst>
                  <a:ext uri="{FF2B5EF4-FFF2-40B4-BE49-F238E27FC236}">
                    <a16:creationId xmlns:a16="http://schemas.microsoft.com/office/drawing/2014/main" id="{0E7CEE1B-9677-4EFF-B252-B7B1B5478AF3}"/>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89" name="object 25">
                <a:extLst>
                  <a:ext uri="{FF2B5EF4-FFF2-40B4-BE49-F238E27FC236}">
                    <a16:creationId xmlns:a16="http://schemas.microsoft.com/office/drawing/2014/main" id="{1A464933-79C4-428B-8821-7C1A853398D3}"/>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90" name="object 26">
                <a:extLst>
                  <a:ext uri="{FF2B5EF4-FFF2-40B4-BE49-F238E27FC236}">
                    <a16:creationId xmlns:a16="http://schemas.microsoft.com/office/drawing/2014/main" id="{54A2FC23-EF61-416A-9142-57FF7EBF3A9C}"/>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91" name="object 27">
                <a:extLst>
                  <a:ext uri="{FF2B5EF4-FFF2-40B4-BE49-F238E27FC236}">
                    <a16:creationId xmlns:a16="http://schemas.microsoft.com/office/drawing/2014/main" id="{4AEBB121-5844-4500-B2A2-FE36EFEC0AB3}"/>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92" name="object 28">
                <a:extLst>
                  <a:ext uri="{FF2B5EF4-FFF2-40B4-BE49-F238E27FC236}">
                    <a16:creationId xmlns:a16="http://schemas.microsoft.com/office/drawing/2014/main" id="{C05A84DA-8088-43DD-9CAD-57B7F5655E52}"/>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93" name="object 29">
                <a:extLst>
                  <a:ext uri="{FF2B5EF4-FFF2-40B4-BE49-F238E27FC236}">
                    <a16:creationId xmlns:a16="http://schemas.microsoft.com/office/drawing/2014/main" id="{905CB2B2-DE24-42B3-B3DA-5AE17F63EFF6}"/>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94" name="object 30">
                <a:extLst>
                  <a:ext uri="{FF2B5EF4-FFF2-40B4-BE49-F238E27FC236}">
                    <a16:creationId xmlns:a16="http://schemas.microsoft.com/office/drawing/2014/main" id="{1B90DAE1-1537-4BB1-AC09-45EC52F5E0FD}"/>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95" name="object 31">
                <a:extLst>
                  <a:ext uri="{FF2B5EF4-FFF2-40B4-BE49-F238E27FC236}">
                    <a16:creationId xmlns:a16="http://schemas.microsoft.com/office/drawing/2014/main" id="{23E8D031-F396-4D2C-8715-CF346AE18E9C}"/>
                  </a:ext>
                </a:extLst>
              </p:cNvPr>
              <p:cNvPicPr/>
              <p:nvPr/>
            </p:nvPicPr>
            <p:blipFill>
              <a:blip r:embed="rId5" cstate="print"/>
              <a:stretch>
                <a:fillRect/>
              </a:stretch>
            </p:blipFill>
            <p:spPr>
              <a:xfrm>
                <a:off x="10546225" y="211835"/>
                <a:ext cx="139128" cy="139128"/>
              </a:xfrm>
              <a:prstGeom prst="rect">
                <a:avLst/>
              </a:prstGeom>
            </p:spPr>
          </p:pic>
          <p:pic>
            <p:nvPicPr>
              <p:cNvPr id="96" name="object 32">
                <a:extLst>
                  <a:ext uri="{FF2B5EF4-FFF2-40B4-BE49-F238E27FC236}">
                    <a16:creationId xmlns:a16="http://schemas.microsoft.com/office/drawing/2014/main" id="{5979017C-67E8-4884-823A-45588066D129}"/>
                  </a:ext>
                </a:extLst>
              </p:cNvPr>
              <p:cNvPicPr/>
              <p:nvPr/>
            </p:nvPicPr>
            <p:blipFill>
              <a:blip r:embed="rId6" cstate="print"/>
              <a:stretch>
                <a:fillRect/>
              </a:stretch>
            </p:blipFill>
            <p:spPr>
              <a:xfrm>
                <a:off x="9828669" y="360944"/>
                <a:ext cx="244449" cy="244449"/>
              </a:xfrm>
              <a:prstGeom prst="rect">
                <a:avLst/>
              </a:prstGeom>
            </p:spPr>
          </p:pic>
          <p:sp>
            <p:nvSpPr>
              <p:cNvPr id="97" name="object 33">
                <a:extLst>
                  <a:ext uri="{FF2B5EF4-FFF2-40B4-BE49-F238E27FC236}">
                    <a16:creationId xmlns:a16="http://schemas.microsoft.com/office/drawing/2014/main" id="{7734358E-9415-4C72-9F1A-A1A87C1F4529}"/>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98" name="object 34">
                <a:extLst>
                  <a:ext uri="{FF2B5EF4-FFF2-40B4-BE49-F238E27FC236}">
                    <a16:creationId xmlns:a16="http://schemas.microsoft.com/office/drawing/2014/main" id="{9B4ED1AB-9F9D-424E-8489-B124CC138210}"/>
                  </a:ext>
                </a:extLst>
              </p:cNvPr>
              <p:cNvPicPr/>
              <p:nvPr/>
            </p:nvPicPr>
            <p:blipFill>
              <a:blip r:embed="rId7" cstate="print"/>
              <a:stretch>
                <a:fillRect/>
              </a:stretch>
            </p:blipFill>
            <p:spPr>
              <a:xfrm>
                <a:off x="9688294" y="622557"/>
                <a:ext cx="160297" cy="160395"/>
              </a:xfrm>
              <a:prstGeom prst="rect">
                <a:avLst/>
              </a:prstGeom>
            </p:spPr>
          </p:pic>
          <p:sp>
            <p:nvSpPr>
              <p:cNvPr id="99" name="object 35">
                <a:extLst>
                  <a:ext uri="{FF2B5EF4-FFF2-40B4-BE49-F238E27FC236}">
                    <a16:creationId xmlns:a16="http://schemas.microsoft.com/office/drawing/2014/main" id="{E3AD0D1D-0080-40BC-8474-08FEA7E4FEEA}"/>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100" name="object 36">
                <a:extLst>
                  <a:ext uri="{FF2B5EF4-FFF2-40B4-BE49-F238E27FC236}">
                    <a16:creationId xmlns:a16="http://schemas.microsoft.com/office/drawing/2014/main" id="{512D335D-3B69-4BCD-A6A1-4ABDAC9F1291}"/>
                  </a:ext>
                </a:extLst>
              </p:cNvPr>
              <p:cNvPicPr/>
              <p:nvPr/>
            </p:nvPicPr>
            <p:blipFill>
              <a:blip r:embed="rId8" cstate="print"/>
              <a:stretch>
                <a:fillRect/>
              </a:stretch>
            </p:blipFill>
            <p:spPr>
              <a:xfrm>
                <a:off x="9648025" y="373900"/>
                <a:ext cx="90690" cy="68618"/>
              </a:xfrm>
              <a:prstGeom prst="rect">
                <a:avLst/>
              </a:prstGeom>
            </p:spPr>
          </p:pic>
          <p:sp>
            <p:nvSpPr>
              <p:cNvPr id="101" name="object 37">
                <a:extLst>
                  <a:ext uri="{FF2B5EF4-FFF2-40B4-BE49-F238E27FC236}">
                    <a16:creationId xmlns:a16="http://schemas.microsoft.com/office/drawing/2014/main" id="{20BA5E45-0B52-49B2-BDA9-649BC5A19A08}"/>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102" name="object 38">
                <a:extLst>
                  <a:ext uri="{FF2B5EF4-FFF2-40B4-BE49-F238E27FC236}">
                    <a16:creationId xmlns:a16="http://schemas.microsoft.com/office/drawing/2014/main" id="{F2DAF1FE-9890-4274-9D79-BE19185448CF}"/>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103" name="object 39">
                <a:extLst>
                  <a:ext uri="{FF2B5EF4-FFF2-40B4-BE49-F238E27FC236}">
                    <a16:creationId xmlns:a16="http://schemas.microsoft.com/office/drawing/2014/main" id="{1530FB39-D1E3-459E-9F1D-52613156184D}"/>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104" name="object 40">
                <a:extLst>
                  <a:ext uri="{FF2B5EF4-FFF2-40B4-BE49-F238E27FC236}">
                    <a16:creationId xmlns:a16="http://schemas.microsoft.com/office/drawing/2014/main" id="{4FD9DDD0-AF47-4033-93E9-85409DF0708B}"/>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105" name="object 41">
                <a:extLst>
                  <a:ext uri="{FF2B5EF4-FFF2-40B4-BE49-F238E27FC236}">
                    <a16:creationId xmlns:a16="http://schemas.microsoft.com/office/drawing/2014/main" id="{32550EB7-7906-4DC7-8C21-4B81633BA541}"/>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106" name="object 42">
                <a:extLst>
                  <a:ext uri="{FF2B5EF4-FFF2-40B4-BE49-F238E27FC236}">
                    <a16:creationId xmlns:a16="http://schemas.microsoft.com/office/drawing/2014/main" id="{439FB642-B96F-4FFA-9E07-B3C02C2C9895}"/>
                  </a:ext>
                </a:extLst>
              </p:cNvPr>
              <p:cNvPicPr/>
              <p:nvPr/>
            </p:nvPicPr>
            <p:blipFill>
              <a:blip r:embed="rId9" cstate="print"/>
              <a:stretch>
                <a:fillRect/>
              </a:stretch>
            </p:blipFill>
            <p:spPr>
              <a:xfrm>
                <a:off x="10771367" y="253872"/>
                <a:ext cx="383006" cy="322630"/>
              </a:xfrm>
              <a:prstGeom prst="rect">
                <a:avLst/>
              </a:prstGeom>
            </p:spPr>
          </p:pic>
          <p:sp>
            <p:nvSpPr>
              <p:cNvPr id="107" name="object 43">
                <a:extLst>
                  <a:ext uri="{FF2B5EF4-FFF2-40B4-BE49-F238E27FC236}">
                    <a16:creationId xmlns:a16="http://schemas.microsoft.com/office/drawing/2014/main" id="{E13BE998-831D-4CCF-9FBD-31BB00189CBA}"/>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108" name="object 44">
                <a:extLst>
                  <a:ext uri="{FF2B5EF4-FFF2-40B4-BE49-F238E27FC236}">
                    <a16:creationId xmlns:a16="http://schemas.microsoft.com/office/drawing/2014/main" id="{FB3B468F-54F5-4273-B5F8-23CD9C8E1150}"/>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109" name="object 45">
                <a:extLst>
                  <a:ext uri="{FF2B5EF4-FFF2-40B4-BE49-F238E27FC236}">
                    <a16:creationId xmlns:a16="http://schemas.microsoft.com/office/drawing/2014/main" id="{0A283F9B-134A-485A-BE06-DC03332C3DCB}"/>
                  </a:ext>
                </a:extLst>
              </p:cNvPr>
              <p:cNvPicPr/>
              <p:nvPr/>
            </p:nvPicPr>
            <p:blipFill>
              <a:blip r:embed="rId10" cstate="print"/>
              <a:stretch>
                <a:fillRect/>
              </a:stretch>
            </p:blipFill>
            <p:spPr>
              <a:xfrm>
                <a:off x="10925962" y="472221"/>
                <a:ext cx="103212" cy="119964"/>
              </a:xfrm>
              <a:prstGeom prst="rect">
                <a:avLst/>
              </a:prstGeom>
            </p:spPr>
          </p:pic>
          <p:sp>
            <p:nvSpPr>
              <p:cNvPr id="110" name="object 46">
                <a:extLst>
                  <a:ext uri="{FF2B5EF4-FFF2-40B4-BE49-F238E27FC236}">
                    <a16:creationId xmlns:a16="http://schemas.microsoft.com/office/drawing/2014/main" id="{34D9A7D1-F4A7-4442-9583-C6B067A63D4D}"/>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111" name="object 47">
                <a:extLst>
                  <a:ext uri="{FF2B5EF4-FFF2-40B4-BE49-F238E27FC236}">
                    <a16:creationId xmlns:a16="http://schemas.microsoft.com/office/drawing/2014/main" id="{66790FF8-275D-49CC-9228-80A4F7E8F8B1}"/>
                  </a:ext>
                </a:extLst>
              </p:cNvPr>
              <p:cNvPicPr/>
              <p:nvPr/>
            </p:nvPicPr>
            <p:blipFill>
              <a:blip r:embed="rId11" cstate="print"/>
              <a:stretch>
                <a:fillRect/>
              </a:stretch>
            </p:blipFill>
            <p:spPr>
              <a:xfrm>
                <a:off x="194951" y="260619"/>
                <a:ext cx="582104" cy="494753"/>
              </a:xfrm>
              <a:prstGeom prst="rect">
                <a:avLst/>
              </a:prstGeom>
            </p:spPr>
          </p:pic>
          <p:pic>
            <p:nvPicPr>
              <p:cNvPr id="112" name="object 48">
                <a:extLst>
                  <a:ext uri="{FF2B5EF4-FFF2-40B4-BE49-F238E27FC236}">
                    <a16:creationId xmlns:a16="http://schemas.microsoft.com/office/drawing/2014/main" id="{E8A2095F-B3CC-4642-AD3C-6176ED558F36}"/>
                  </a:ext>
                </a:extLst>
              </p:cNvPr>
              <p:cNvPicPr/>
              <p:nvPr/>
            </p:nvPicPr>
            <p:blipFill>
              <a:blip r:embed="rId12" cstate="print"/>
              <a:stretch>
                <a:fillRect/>
              </a:stretch>
            </p:blipFill>
            <p:spPr>
              <a:xfrm>
                <a:off x="186258" y="251942"/>
                <a:ext cx="599490" cy="512114"/>
              </a:xfrm>
              <a:prstGeom prst="rect">
                <a:avLst/>
              </a:prstGeom>
            </p:spPr>
          </p:pic>
        </p:grpSp>
      </p:grpSp>
      <p:grpSp>
        <p:nvGrpSpPr>
          <p:cNvPr id="113" name="グループ化 112">
            <a:extLst>
              <a:ext uri="{FF2B5EF4-FFF2-40B4-BE49-F238E27FC236}">
                <a16:creationId xmlns:a16="http://schemas.microsoft.com/office/drawing/2014/main" id="{F2CEADFF-19BE-415C-B3E8-7384EAC2C021}"/>
              </a:ext>
            </a:extLst>
          </p:cNvPr>
          <p:cNvGrpSpPr/>
          <p:nvPr/>
        </p:nvGrpSpPr>
        <p:grpSpPr>
          <a:xfrm>
            <a:off x="819372" y="1808493"/>
            <a:ext cx="10553255" cy="1812676"/>
            <a:chOff x="819372" y="1259331"/>
            <a:chExt cx="10553255" cy="1812676"/>
          </a:xfrm>
        </p:grpSpPr>
        <p:sp>
          <p:nvSpPr>
            <p:cNvPr id="114" name="テキスト ボックス 113">
              <a:extLst>
                <a:ext uri="{FF2B5EF4-FFF2-40B4-BE49-F238E27FC236}">
                  <a16:creationId xmlns:a16="http://schemas.microsoft.com/office/drawing/2014/main" id="{E7BDE46F-3ACC-40A7-967D-3BCBE1B18A8A}"/>
                </a:ext>
              </a:extLst>
            </p:cNvPr>
            <p:cNvSpPr txBox="1"/>
            <p:nvPr/>
          </p:nvSpPr>
          <p:spPr>
            <a:xfrm>
              <a:off x="819372" y="1259331"/>
              <a:ext cx="10553255" cy="1812676"/>
            </a:xfrm>
            <a:prstGeom prst="rect">
              <a:avLst/>
            </a:prstGeom>
            <a:noFill/>
          </p:spPr>
          <p:txBody>
            <a:bodyPr wrap="square" rtlCol="0">
              <a:spAutoFit/>
            </a:bodyPr>
            <a:lstStyle/>
            <a:p>
              <a:pPr>
                <a:spcAft>
                  <a:spcPts val="14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概　要</a:t>
              </a:r>
            </a:p>
            <a:p>
              <a:pPr marL="309600" algn="just">
                <a:lnSpc>
                  <a:spcPts val="2800"/>
                </a:lnSpc>
              </a:pPr>
              <a:r>
                <a:rPr lang="ja-JP" altLang="en-US" sz="2400" dirty="0">
                  <a:latin typeface="HG丸ｺﾞｼｯｸM-PRO" panose="020F0600000000000000" pitchFamily="50" charset="-128"/>
                  <a:ea typeface="HG丸ｺﾞｼｯｸM-PRO" panose="020F0600000000000000" pitchFamily="50" charset="-128"/>
                </a:rPr>
                <a:t>海上保安庁は、海難事故防止を呼び掛けるパンフレットに、無償の画像</a:t>
              </a:r>
              <a:br>
                <a:rPr lang="en-US" altLang="ja-JP" sz="2400" dirty="0">
                  <a:latin typeface="HG丸ｺﾞｼｯｸM-PRO" panose="020F0600000000000000" pitchFamily="50" charset="-128"/>
                  <a:ea typeface="HG丸ｺﾞｼｯｸM-PRO" panose="020F0600000000000000" pitchFamily="50" charset="-128"/>
                </a:rPr>
              </a:br>
              <a:r>
                <a:rPr lang="ja-JP" altLang="en-US" sz="2400" dirty="0">
                  <a:latin typeface="HG丸ｺﾞｼｯｸM-PRO" panose="020F0600000000000000" pitchFamily="50" charset="-128"/>
                  <a:ea typeface="HG丸ｺﾞｼｯｸM-PRO" panose="020F0600000000000000" pitchFamily="50" charset="-128"/>
                </a:rPr>
                <a:t>生成ＡＩを用いて作成した、「アニメ風の女性イラスト」を掲載した。</a:t>
              </a:r>
            </a:p>
            <a:p>
              <a:pPr marL="309600" algn="just">
                <a:lnSpc>
                  <a:spcPts val="2800"/>
                </a:lnSpc>
              </a:pPr>
              <a:r>
                <a:rPr lang="ja-JP" altLang="en-US" sz="2400" dirty="0">
                  <a:latin typeface="HG丸ｺﾞｼｯｸM-PRO" panose="020F0600000000000000" pitchFamily="50" charset="-128"/>
                  <a:ea typeface="HG丸ｺﾞｼｯｸM-PRO" panose="020F0600000000000000" pitchFamily="50" charset="-128"/>
                </a:rPr>
                <a:t>しかし、このイラストが「著作権侵害ではないか」との批判が相次いだ。</a:t>
              </a:r>
              <a:endParaRPr lang="en-US" altLang="ja-JP" sz="2400" dirty="0">
                <a:latin typeface="HG丸ｺﾞｼｯｸM-PRO" panose="020F0600000000000000" pitchFamily="50" charset="-128"/>
                <a:ea typeface="HG丸ｺﾞｼｯｸM-PRO" panose="020F0600000000000000" pitchFamily="50" charset="-128"/>
              </a:endParaRPr>
            </a:p>
          </p:txBody>
        </p:sp>
        <p:cxnSp>
          <p:nvCxnSpPr>
            <p:cNvPr id="115" name="直線コネクタ 114">
              <a:extLst>
                <a:ext uri="{FF2B5EF4-FFF2-40B4-BE49-F238E27FC236}">
                  <a16:creationId xmlns:a16="http://schemas.microsoft.com/office/drawing/2014/main" id="{D9050C27-585E-4408-9457-769B9BCC3254}"/>
                </a:ext>
              </a:extLst>
            </p:cNvPr>
            <p:cNvCxnSpPr>
              <a:cxnSpLocks/>
            </p:cNvCxnSpPr>
            <p:nvPr/>
          </p:nvCxnSpPr>
          <p:spPr>
            <a:xfrm>
              <a:off x="923109" y="1760076"/>
              <a:ext cx="950296"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116" name="グループ化 115">
            <a:extLst>
              <a:ext uri="{FF2B5EF4-FFF2-40B4-BE49-F238E27FC236}">
                <a16:creationId xmlns:a16="http://schemas.microsoft.com/office/drawing/2014/main" id="{DB78F02D-59FB-4A2E-AEAC-587DAD3E09D7}"/>
              </a:ext>
            </a:extLst>
          </p:cNvPr>
          <p:cNvGrpSpPr/>
          <p:nvPr/>
        </p:nvGrpSpPr>
        <p:grpSpPr>
          <a:xfrm>
            <a:off x="819372" y="3655100"/>
            <a:ext cx="10553255" cy="2966838"/>
            <a:chOff x="819372" y="1259331"/>
            <a:chExt cx="10553255" cy="2966838"/>
          </a:xfrm>
        </p:grpSpPr>
        <p:sp>
          <p:nvSpPr>
            <p:cNvPr id="117" name="テキスト ボックス 116">
              <a:extLst>
                <a:ext uri="{FF2B5EF4-FFF2-40B4-BE49-F238E27FC236}">
                  <a16:creationId xmlns:a16="http://schemas.microsoft.com/office/drawing/2014/main" id="{59CFC1B1-D5CC-4FD0-8441-207DCC3F8985}"/>
                </a:ext>
              </a:extLst>
            </p:cNvPr>
            <p:cNvSpPr txBox="1"/>
            <p:nvPr/>
          </p:nvSpPr>
          <p:spPr>
            <a:xfrm>
              <a:off x="819372" y="1259331"/>
              <a:ext cx="10553255" cy="2966838"/>
            </a:xfrm>
            <a:prstGeom prst="rect">
              <a:avLst/>
            </a:prstGeom>
            <a:noFill/>
          </p:spPr>
          <p:txBody>
            <a:bodyPr wrap="square" rtlCol="0">
              <a:spAutoFit/>
            </a:bodyPr>
            <a:lstStyle/>
            <a:p>
              <a:pPr>
                <a:spcAft>
                  <a:spcPts val="14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課　題</a:t>
              </a:r>
            </a:p>
            <a:p>
              <a:pPr marL="309600" algn="just">
                <a:lnSpc>
                  <a:spcPts val="2800"/>
                </a:lnSpc>
              </a:pPr>
              <a:r>
                <a:rPr lang="ja-JP" altLang="en-US" sz="2400" dirty="0">
                  <a:latin typeface="HG丸ｺﾞｼｯｸM-PRO" panose="020F0600000000000000" pitchFamily="50" charset="-128"/>
                  <a:ea typeface="HG丸ｺﾞｼｯｸM-PRO" panose="020F0600000000000000" pitchFamily="50" charset="-128"/>
                </a:rPr>
                <a:t>海上保安庁は批判を受け、パンフレットの配布を中止しました。</a:t>
              </a:r>
              <a:endParaRPr lang="en-US" altLang="ja-JP" sz="2400" dirty="0">
                <a:latin typeface="HG丸ｺﾞｼｯｸM-PRO" panose="020F0600000000000000" pitchFamily="50" charset="-128"/>
                <a:ea typeface="HG丸ｺﾞｼｯｸM-PRO" panose="020F0600000000000000" pitchFamily="50" charset="-128"/>
              </a:endParaRPr>
            </a:p>
            <a:p>
              <a:pPr marL="309600" algn="just">
                <a:lnSpc>
                  <a:spcPts val="2800"/>
                </a:lnSpc>
              </a:pPr>
              <a:r>
                <a:rPr lang="ja-JP" altLang="en-US" sz="2400" dirty="0">
                  <a:latin typeface="HG丸ｺﾞｼｯｸM-PRO" panose="020F0600000000000000" pitchFamily="50" charset="-128"/>
                  <a:ea typeface="HG丸ｺﾞｼｯｸM-PRO" panose="020F0600000000000000" pitchFamily="50" charset="-128"/>
                </a:rPr>
                <a:t>著作権法上、生成ＡＩを利用すること自体は違法ではありませんが、</a:t>
              </a:r>
              <a:br>
                <a:rPr lang="en-US" altLang="ja-JP" sz="2400" dirty="0">
                  <a:latin typeface="HG丸ｺﾞｼｯｸM-PRO" panose="020F0600000000000000" pitchFamily="50" charset="-128"/>
                  <a:ea typeface="HG丸ｺﾞｼｯｸM-PRO" panose="020F0600000000000000" pitchFamily="50" charset="-128"/>
                </a:rPr>
              </a:br>
              <a:r>
                <a:rPr lang="ja-JP" altLang="en-US" sz="2400" dirty="0">
                  <a:solidFill>
                    <a:srgbClr val="FF0000"/>
                  </a:solidFill>
                  <a:latin typeface="HG丸ｺﾞｼｯｸM-PRO" panose="020F0600000000000000" pitchFamily="50" charset="-128"/>
                  <a:ea typeface="HG丸ｺﾞｼｯｸM-PRO" panose="020F0600000000000000" pitchFamily="50" charset="-128"/>
                </a:rPr>
                <a:t>公的機関で利用する際は、より慎重な対応が求められます</a:t>
              </a:r>
              <a:r>
                <a:rPr lang="ja-JP" altLang="en-US" sz="2400" dirty="0">
                  <a:latin typeface="HG丸ｺﾞｼｯｸM-PRO" panose="020F0600000000000000" pitchFamily="50" charset="-128"/>
                  <a:ea typeface="HG丸ｺﾞｼｯｸM-PRO" panose="020F0600000000000000" pitchFamily="50" charset="-128"/>
                </a:rPr>
                <a:t>。</a:t>
              </a:r>
              <a:endParaRPr lang="en-US" altLang="ja-JP" sz="2400" dirty="0">
                <a:latin typeface="HG丸ｺﾞｼｯｸM-PRO" panose="020F0600000000000000" pitchFamily="50" charset="-128"/>
                <a:ea typeface="HG丸ｺﾞｼｯｸM-PRO" panose="020F0600000000000000" pitchFamily="50" charset="-128"/>
              </a:endParaRPr>
            </a:p>
            <a:p>
              <a:pPr marL="309600" algn="just">
                <a:lnSpc>
                  <a:spcPts val="2800"/>
                </a:lnSpc>
              </a:pPr>
              <a:r>
                <a:rPr lang="ja-JP" altLang="en-US" sz="2400" dirty="0">
                  <a:latin typeface="HG丸ｺﾞｼｯｸM-PRO" panose="020F0600000000000000" pitchFamily="50" charset="-128"/>
                  <a:ea typeface="HG丸ｺﾞｼｯｸM-PRO" panose="020F0600000000000000" pitchFamily="50" charset="-128"/>
                </a:rPr>
                <a:t>各画像生成ＡＩサービスの利用規約を確認し、</a:t>
              </a:r>
              <a:r>
                <a:rPr lang="ja-JP" altLang="en-US" sz="2400" dirty="0">
                  <a:solidFill>
                    <a:srgbClr val="FF0000"/>
                  </a:solidFill>
                  <a:latin typeface="HG丸ｺﾞｼｯｸM-PRO" panose="020F0600000000000000" pitchFamily="50" charset="-128"/>
                  <a:ea typeface="HG丸ｺﾞｼｯｸM-PRO" panose="020F0600000000000000" pitchFamily="50" charset="-128"/>
                </a:rPr>
                <a:t>商用利用の可否を把握</a:t>
              </a:r>
              <a:r>
                <a:rPr lang="ja-JP" altLang="en-US" sz="2400" dirty="0">
                  <a:latin typeface="HG丸ｺﾞｼｯｸM-PRO" panose="020F0600000000000000" pitchFamily="50" charset="-128"/>
                  <a:ea typeface="HG丸ｺﾞｼｯｸM-PRO" panose="020F0600000000000000" pitchFamily="50" charset="-128"/>
                </a:rPr>
                <a:t>したうえで、生成物が既存の著作物に類似しないよう、</a:t>
              </a:r>
              <a:r>
                <a:rPr lang="ja-JP" altLang="en-US" sz="2400" dirty="0">
                  <a:solidFill>
                    <a:srgbClr val="FF0000"/>
                  </a:solidFill>
                  <a:latin typeface="HG丸ｺﾞｼｯｸM-PRO" panose="020F0600000000000000" pitchFamily="50" charset="-128"/>
                  <a:ea typeface="HG丸ｺﾞｼｯｸM-PRO" panose="020F0600000000000000" pitchFamily="50" charset="-128"/>
                </a:rPr>
                <a:t>プロンプトの設計や</a:t>
              </a:r>
              <a:br>
                <a:rPr lang="en-US" altLang="ja-JP" sz="2400" dirty="0">
                  <a:solidFill>
                    <a:srgbClr val="FF0000"/>
                  </a:solidFill>
                  <a:latin typeface="HG丸ｺﾞｼｯｸM-PRO" panose="020F0600000000000000" pitchFamily="50" charset="-128"/>
                  <a:ea typeface="HG丸ｺﾞｼｯｸM-PRO" panose="020F0600000000000000" pitchFamily="50" charset="-128"/>
                </a:rPr>
              </a:br>
              <a:r>
                <a:rPr lang="ja-JP" altLang="en-US" sz="2400" dirty="0">
                  <a:solidFill>
                    <a:srgbClr val="FF0000"/>
                  </a:solidFill>
                  <a:latin typeface="HG丸ｺﾞｼｯｸM-PRO" panose="020F0600000000000000" pitchFamily="50" charset="-128"/>
                  <a:ea typeface="HG丸ｺﾞｼｯｸM-PRO" panose="020F0600000000000000" pitchFamily="50" charset="-128"/>
                </a:rPr>
                <a:t>利用範囲を工夫する</a:t>
              </a:r>
              <a:r>
                <a:rPr lang="ja-JP" altLang="en-US" sz="2400" dirty="0">
                  <a:latin typeface="HG丸ｺﾞｼｯｸM-PRO" panose="020F0600000000000000" pitchFamily="50" charset="-128"/>
                  <a:ea typeface="HG丸ｺﾞｼｯｸM-PRO" panose="020F0600000000000000" pitchFamily="50" charset="-128"/>
                </a:rPr>
                <a:t>など、適切に配慮しながら活用する必要があります。</a:t>
              </a:r>
              <a:endParaRPr lang="en-US" altLang="ja-JP" sz="2400" dirty="0">
                <a:latin typeface="HG丸ｺﾞｼｯｸM-PRO" panose="020F0600000000000000" pitchFamily="50" charset="-128"/>
                <a:ea typeface="HG丸ｺﾞｼｯｸM-PRO" panose="020F0600000000000000" pitchFamily="50" charset="-128"/>
              </a:endParaRPr>
            </a:p>
          </p:txBody>
        </p:sp>
        <p:cxnSp>
          <p:nvCxnSpPr>
            <p:cNvPr id="118" name="直線コネクタ 117">
              <a:extLst>
                <a:ext uri="{FF2B5EF4-FFF2-40B4-BE49-F238E27FC236}">
                  <a16:creationId xmlns:a16="http://schemas.microsoft.com/office/drawing/2014/main" id="{A75162F8-4604-49B6-B849-8F3531CFD6F1}"/>
                </a:ext>
              </a:extLst>
            </p:cNvPr>
            <p:cNvCxnSpPr>
              <a:cxnSpLocks/>
            </p:cNvCxnSpPr>
            <p:nvPr/>
          </p:nvCxnSpPr>
          <p:spPr>
            <a:xfrm>
              <a:off x="923109" y="1760076"/>
              <a:ext cx="950296"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55498219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A07641-5E71-93C1-1DBA-DAEBBCC9D771}"/>
            </a:ext>
          </a:extLst>
        </p:cNvPr>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08BB8F8E-2DCE-4495-AD92-7283E8CEDA7A}"/>
              </a:ext>
            </a:extLst>
          </p:cNvPr>
          <p:cNvGrpSpPr/>
          <p:nvPr/>
        </p:nvGrpSpPr>
        <p:grpSpPr>
          <a:xfrm>
            <a:off x="0" y="0"/>
            <a:ext cx="12192001" cy="6858000"/>
            <a:chOff x="0" y="0"/>
            <a:chExt cx="12192001" cy="6858000"/>
          </a:xfrm>
        </p:grpSpPr>
        <p:pic>
          <p:nvPicPr>
            <p:cNvPr id="7" name="object 3">
              <a:extLst>
                <a:ext uri="{FF2B5EF4-FFF2-40B4-BE49-F238E27FC236}">
                  <a16:creationId xmlns:a16="http://schemas.microsoft.com/office/drawing/2014/main" id="{C6D4AB1B-7662-43E4-8CAA-4904E28934A1}"/>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8" name="object 3">
              <a:extLst>
                <a:ext uri="{FF2B5EF4-FFF2-40B4-BE49-F238E27FC236}">
                  <a16:creationId xmlns:a16="http://schemas.microsoft.com/office/drawing/2014/main" id="{E231A37D-3C0A-4042-B1CF-E73E2470B6DD}"/>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9" name="テキスト ボックス 8">
            <a:extLst>
              <a:ext uri="{FF2B5EF4-FFF2-40B4-BE49-F238E27FC236}">
                <a16:creationId xmlns:a16="http://schemas.microsoft.com/office/drawing/2014/main" id="{209A79A3-76BF-4377-99B4-FB6546D3349B}"/>
              </a:ext>
            </a:extLst>
          </p:cNvPr>
          <p:cNvSpPr txBox="1"/>
          <p:nvPr/>
        </p:nvSpPr>
        <p:spPr>
          <a:xfrm>
            <a:off x="695998" y="2921168"/>
            <a:ext cx="10800000" cy="1015663"/>
          </a:xfrm>
          <a:prstGeom prst="rect">
            <a:avLst/>
          </a:prstGeom>
          <a:noFill/>
        </p:spPr>
        <p:txBody>
          <a:bodyPr wrap="square" rtlCol="0">
            <a:spAutoFit/>
          </a:bodyPr>
          <a:lstStyle/>
          <a:p>
            <a:pPr algn="ctr"/>
            <a:r>
              <a:rPr lang="en-US" altLang="ja-JP" sz="6000" dirty="0">
                <a:latin typeface="ＭＳ ゴシック" panose="020B0609070205080204" pitchFamily="49" charset="-128"/>
                <a:ea typeface="ＭＳ ゴシック" panose="020B0609070205080204" pitchFamily="49" charset="-128"/>
              </a:rPr>
              <a:t>10.</a:t>
            </a:r>
            <a:r>
              <a:rPr lang="ja-JP" altLang="en-US" sz="6000" dirty="0">
                <a:latin typeface="ＭＳ ゴシック" panose="020B0609070205080204" pitchFamily="49" charset="-128"/>
                <a:ea typeface="ＭＳ ゴシック" panose="020B0609070205080204" pitchFamily="49" charset="-128"/>
              </a:rPr>
              <a:t>ＭＹ生成ＡＩ</a:t>
            </a:r>
          </a:p>
        </p:txBody>
      </p:sp>
      <p:sp>
        <p:nvSpPr>
          <p:cNvPr id="10" name="テキスト ボックス 9">
            <a:extLst>
              <a:ext uri="{FF2B5EF4-FFF2-40B4-BE49-F238E27FC236}">
                <a16:creationId xmlns:a16="http://schemas.microsoft.com/office/drawing/2014/main" id="{DEDCAA94-5ADC-4E45-A67B-3BB7142F10D6}"/>
              </a:ext>
            </a:extLst>
          </p:cNvPr>
          <p:cNvSpPr txBox="1"/>
          <p:nvPr/>
        </p:nvSpPr>
        <p:spPr>
          <a:xfrm>
            <a:off x="2033691" y="4680000"/>
            <a:ext cx="8316000" cy="1440000"/>
          </a:xfrm>
          <a:prstGeom prst="rect">
            <a:avLst/>
          </a:prstGeom>
          <a:noFill/>
          <a:ln w="38100" cap="rnd">
            <a:solidFill>
              <a:srgbClr val="156082"/>
            </a:solidFill>
          </a:ln>
        </p:spPr>
        <p:txBody>
          <a:bodyPr wrap="square" lIns="180000" tIns="180000" rIns="180000" bIns="180000" rtlCol="0" anchor="ctr" anchorCtr="0">
            <a:spAutoFit/>
          </a:bodyPr>
          <a:lstStyle/>
          <a:p>
            <a:pPr algn="just">
              <a:lnSpc>
                <a:spcPts val="2880"/>
              </a:lnSpc>
            </a:pPr>
            <a:r>
              <a:rPr lang="ja-JP" altLang="en-US" sz="2400" spc="-100" dirty="0">
                <a:solidFill>
                  <a:srgbClr val="156082"/>
                </a:solidFill>
                <a:latin typeface="HG丸ｺﾞｼｯｸM-PRO" panose="020F0600000000000000" pitchFamily="50" charset="-128"/>
                <a:ea typeface="HG丸ｺﾞｼｯｸM-PRO" panose="020F0600000000000000" pitchFamily="50" charset="-128"/>
              </a:rPr>
              <a:t>ＭＹ生成ＡＩとは、よく使う目的に合わせて</a:t>
            </a:r>
            <a:endParaRPr lang="en-US" altLang="ja-JP" sz="2400" spc="-100" dirty="0">
              <a:solidFill>
                <a:srgbClr val="156082"/>
              </a:solidFill>
              <a:latin typeface="HG丸ｺﾞｼｯｸM-PRO" panose="020F0600000000000000" pitchFamily="50" charset="-128"/>
              <a:ea typeface="HG丸ｺﾞｼｯｸM-PRO" panose="020F0600000000000000" pitchFamily="50" charset="-128"/>
            </a:endParaRPr>
          </a:p>
          <a:p>
            <a:pPr algn="just">
              <a:lnSpc>
                <a:spcPts val="2880"/>
              </a:lnSpc>
            </a:pPr>
            <a:r>
              <a:rPr lang="ja-JP" altLang="en-US" sz="2400" spc="-100" dirty="0">
                <a:solidFill>
                  <a:srgbClr val="156082"/>
                </a:solidFill>
                <a:latin typeface="HG丸ｺﾞｼｯｸM-PRO" panose="020F0600000000000000" pitchFamily="50" charset="-128"/>
                <a:ea typeface="HG丸ｺﾞｼｯｸM-PRO" panose="020F0600000000000000" pitchFamily="50" charset="-128"/>
              </a:rPr>
              <a:t>“自分専用のＡＩ”</a:t>
            </a:r>
            <a:r>
              <a:rPr lang="ja-JP" altLang="en-US" sz="2400" dirty="0">
                <a:solidFill>
                  <a:srgbClr val="156082"/>
                </a:solidFill>
                <a:latin typeface="HG丸ｺﾞｼｯｸM-PRO" panose="020F0600000000000000" pitchFamily="50" charset="-128"/>
                <a:ea typeface="HG丸ｺﾞｼｯｸM-PRO" panose="020F0600000000000000" pitchFamily="50" charset="-128"/>
              </a:rPr>
              <a:t>を作れる仕組みです。</a:t>
            </a:r>
            <a:endParaRPr lang="en-US" altLang="ja-JP" sz="2400" dirty="0">
              <a:solidFill>
                <a:srgbClr val="156082"/>
              </a:solidFill>
              <a:latin typeface="HG丸ｺﾞｼｯｸM-PRO" panose="020F0600000000000000" pitchFamily="50" charset="-128"/>
              <a:ea typeface="HG丸ｺﾞｼｯｸM-PRO" panose="020F0600000000000000" pitchFamily="50" charset="-128"/>
            </a:endParaRPr>
          </a:p>
          <a:p>
            <a:pPr algn="just">
              <a:lnSpc>
                <a:spcPts val="2880"/>
              </a:lnSpc>
            </a:pPr>
            <a:r>
              <a:rPr lang="ja-JP" altLang="en-US" sz="2400" dirty="0">
                <a:solidFill>
                  <a:srgbClr val="156082"/>
                </a:solidFill>
                <a:latin typeface="HG丸ｺﾞｼｯｸM-PRO" panose="020F0600000000000000" pitchFamily="50" charset="-128"/>
                <a:ea typeface="HG丸ｺﾞｼｯｸM-PRO" panose="020F0600000000000000" pitchFamily="50" charset="-128"/>
              </a:rPr>
              <a:t>日々の学習や業務を、より効率よくサポートしてくれます</a:t>
            </a:r>
          </a:p>
        </p:txBody>
      </p:sp>
    </p:spTree>
    <p:extLst>
      <p:ext uri="{BB962C8B-B14F-4D97-AF65-F5344CB8AC3E}">
        <p14:creationId xmlns:p14="http://schemas.microsoft.com/office/powerpoint/2010/main" val="390828476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302B3-6366-A012-4792-4C9CC6802407}"/>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954AA9BE-92A4-467F-8E0B-D9C740FD5622}"/>
              </a:ext>
            </a:extLst>
          </p:cNvPr>
          <p:cNvGrpSpPr/>
          <p:nvPr/>
        </p:nvGrpSpPr>
        <p:grpSpPr>
          <a:xfrm>
            <a:off x="0" y="-47041"/>
            <a:ext cx="12192001" cy="6905041"/>
            <a:chOff x="0" y="-47041"/>
            <a:chExt cx="12192001" cy="6905041"/>
          </a:xfrm>
        </p:grpSpPr>
        <p:pic>
          <p:nvPicPr>
            <p:cNvPr id="14" name="object 3">
              <a:extLst>
                <a:ext uri="{FF2B5EF4-FFF2-40B4-BE49-F238E27FC236}">
                  <a16:creationId xmlns:a16="http://schemas.microsoft.com/office/drawing/2014/main" id="{E0EE6D67-9453-4F97-9548-B7E0DCE12D89}"/>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5" name="正方形/長方形 14">
              <a:extLst>
                <a:ext uri="{FF2B5EF4-FFF2-40B4-BE49-F238E27FC236}">
                  <a16:creationId xmlns:a16="http://schemas.microsoft.com/office/drawing/2014/main" id="{DDD9449E-6EB4-4CF7-8B49-E895B392A640}"/>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ＭＹ生成ＡＩ</a:t>
              </a:r>
            </a:p>
          </p:txBody>
        </p:sp>
        <p:pic>
          <p:nvPicPr>
            <p:cNvPr id="16" name="object 3">
              <a:extLst>
                <a:ext uri="{FF2B5EF4-FFF2-40B4-BE49-F238E27FC236}">
                  <a16:creationId xmlns:a16="http://schemas.microsoft.com/office/drawing/2014/main" id="{619584BA-D84C-4C64-AA6A-BB7667A63AFE}"/>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7" name="object 6">
              <a:extLst>
                <a:ext uri="{FF2B5EF4-FFF2-40B4-BE49-F238E27FC236}">
                  <a16:creationId xmlns:a16="http://schemas.microsoft.com/office/drawing/2014/main" id="{7BAF5C88-857C-4916-82C9-07D022E52AD2}"/>
                </a:ext>
              </a:extLst>
            </p:cNvPr>
            <p:cNvGrpSpPr/>
            <p:nvPr/>
          </p:nvGrpSpPr>
          <p:grpSpPr>
            <a:xfrm>
              <a:off x="131445" y="203359"/>
              <a:ext cx="11929110" cy="657225"/>
              <a:chOff x="186258" y="210936"/>
              <a:chExt cx="11929110" cy="657225"/>
            </a:xfrm>
          </p:grpSpPr>
          <p:sp>
            <p:nvSpPr>
              <p:cNvPr id="18" name="object 7">
                <a:extLst>
                  <a:ext uri="{FF2B5EF4-FFF2-40B4-BE49-F238E27FC236}">
                    <a16:creationId xmlns:a16="http://schemas.microsoft.com/office/drawing/2014/main" id="{61594AC7-F63F-48F1-966B-D4755F777CDC}"/>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9" name="object 8">
                <a:extLst>
                  <a:ext uri="{FF2B5EF4-FFF2-40B4-BE49-F238E27FC236}">
                    <a16:creationId xmlns:a16="http://schemas.microsoft.com/office/drawing/2014/main" id="{9B006D1C-F84D-484A-8FBF-C21E2CACD5BD}"/>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20" name="object 9">
                <a:extLst>
                  <a:ext uri="{FF2B5EF4-FFF2-40B4-BE49-F238E27FC236}">
                    <a16:creationId xmlns:a16="http://schemas.microsoft.com/office/drawing/2014/main" id="{24DA6ED2-A4B0-4EE3-928E-F3521EE1D39D}"/>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21" name="object 10">
                <a:extLst>
                  <a:ext uri="{FF2B5EF4-FFF2-40B4-BE49-F238E27FC236}">
                    <a16:creationId xmlns:a16="http://schemas.microsoft.com/office/drawing/2014/main" id="{D3B10103-FF9C-43A7-A786-D1E2A5FDF086}"/>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22" name="object 11">
                <a:extLst>
                  <a:ext uri="{FF2B5EF4-FFF2-40B4-BE49-F238E27FC236}">
                    <a16:creationId xmlns:a16="http://schemas.microsoft.com/office/drawing/2014/main" id="{1A5931B6-092B-41ED-A8F0-0A2438E0B286}"/>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3" name="object 12">
                <a:extLst>
                  <a:ext uri="{FF2B5EF4-FFF2-40B4-BE49-F238E27FC236}">
                    <a16:creationId xmlns:a16="http://schemas.microsoft.com/office/drawing/2014/main" id="{64A0B850-BB9F-4DC6-AA22-4C9245065C2B}"/>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24" name="object 13">
                <a:extLst>
                  <a:ext uri="{FF2B5EF4-FFF2-40B4-BE49-F238E27FC236}">
                    <a16:creationId xmlns:a16="http://schemas.microsoft.com/office/drawing/2014/main" id="{F1C49511-9795-4455-96B3-08DBBE27657F}"/>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5" name="object 14">
                <a:extLst>
                  <a:ext uri="{FF2B5EF4-FFF2-40B4-BE49-F238E27FC236}">
                    <a16:creationId xmlns:a16="http://schemas.microsoft.com/office/drawing/2014/main" id="{6129844B-6AF0-4452-8B26-DD6F4FE86505}"/>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6" name="object 15">
                <a:extLst>
                  <a:ext uri="{FF2B5EF4-FFF2-40B4-BE49-F238E27FC236}">
                    <a16:creationId xmlns:a16="http://schemas.microsoft.com/office/drawing/2014/main" id="{3A168FC8-544A-4730-9E5A-8FCF270E6348}"/>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7" name="object 16">
                <a:extLst>
                  <a:ext uri="{FF2B5EF4-FFF2-40B4-BE49-F238E27FC236}">
                    <a16:creationId xmlns:a16="http://schemas.microsoft.com/office/drawing/2014/main" id="{FB4E6166-8620-4C79-A9F3-213A26EB0D5E}"/>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8" name="object 17">
                <a:extLst>
                  <a:ext uri="{FF2B5EF4-FFF2-40B4-BE49-F238E27FC236}">
                    <a16:creationId xmlns:a16="http://schemas.microsoft.com/office/drawing/2014/main" id="{E87FCAE0-DEBF-4FEE-A8AF-92342AB20B4A}"/>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9" name="object 18">
                <a:extLst>
                  <a:ext uri="{FF2B5EF4-FFF2-40B4-BE49-F238E27FC236}">
                    <a16:creationId xmlns:a16="http://schemas.microsoft.com/office/drawing/2014/main" id="{36A7CFB2-7B01-49FC-AD1E-B4C591D4F673}"/>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0" name="object 19">
                <a:extLst>
                  <a:ext uri="{FF2B5EF4-FFF2-40B4-BE49-F238E27FC236}">
                    <a16:creationId xmlns:a16="http://schemas.microsoft.com/office/drawing/2014/main" id="{18C4C3A3-6AEF-47D0-A05A-619B83A98196}"/>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31" name="object 20">
                <a:extLst>
                  <a:ext uri="{FF2B5EF4-FFF2-40B4-BE49-F238E27FC236}">
                    <a16:creationId xmlns:a16="http://schemas.microsoft.com/office/drawing/2014/main" id="{769A4023-4928-4272-A370-56795A9C2D0F}"/>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32" name="object 21">
                <a:extLst>
                  <a:ext uri="{FF2B5EF4-FFF2-40B4-BE49-F238E27FC236}">
                    <a16:creationId xmlns:a16="http://schemas.microsoft.com/office/drawing/2014/main" id="{24D41CDB-160C-4006-A0B8-3657B4406FEC}"/>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3" name="object 22">
                <a:extLst>
                  <a:ext uri="{FF2B5EF4-FFF2-40B4-BE49-F238E27FC236}">
                    <a16:creationId xmlns:a16="http://schemas.microsoft.com/office/drawing/2014/main" id="{79E964FB-07AB-404E-A89F-E3CBE283E9D8}"/>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34" name="object 23">
                <a:extLst>
                  <a:ext uri="{FF2B5EF4-FFF2-40B4-BE49-F238E27FC236}">
                    <a16:creationId xmlns:a16="http://schemas.microsoft.com/office/drawing/2014/main" id="{7FDD657F-FA10-4E3E-AD86-BF8C9DD37B45}"/>
                  </a:ext>
                </a:extLst>
              </p:cNvPr>
              <p:cNvPicPr/>
              <p:nvPr/>
            </p:nvPicPr>
            <p:blipFill>
              <a:blip r:embed="rId4" cstate="print"/>
              <a:stretch>
                <a:fillRect/>
              </a:stretch>
            </p:blipFill>
            <p:spPr>
              <a:xfrm>
                <a:off x="12026795" y="575918"/>
                <a:ext cx="88216" cy="97080"/>
              </a:xfrm>
              <a:prstGeom prst="rect">
                <a:avLst/>
              </a:prstGeom>
            </p:spPr>
          </p:pic>
          <p:sp>
            <p:nvSpPr>
              <p:cNvPr id="35" name="object 24">
                <a:extLst>
                  <a:ext uri="{FF2B5EF4-FFF2-40B4-BE49-F238E27FC236}">
                    <a16:creationId xmlns:a16="http://schemas.microsoft.com/office/drawing/2014/main" id="{1D13F3AB-06B7-465C-86C8-E6A796412DCA}"/>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6" name="object 25">
                <a:extLst>
                  <a:ext uri="{FF2B5EF4-FFF2-40B4-BE49-F238E27FC236}">
                    <a16:creationId xmlns:a16="http://schemas.microsoft.com/office/drawing/2014/main" id="{8E2D368D-E5DA-41E2-8DF8-173D00B22D70}"/>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7" name="object 26">
                <a:extLst>
                  <a:ext uri="{FF2B5EF4-FFF2-40B4-BE49-F238E27FC236}">
                    <a16:creationId xmlns:a16="http://schemas.microsoft.com/office/drawing/2014/main" id="{B6B709C8-6516-4E9C-B3A4-B1BC04E16E1C}"/>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8" name="object 27">
                <a:extLst>
                  <a:ext uri="{FF2B5EF4-FFF2-40B4-BE49-F238E27FC236}">
                    <a16:creationId xmlns:a16="http://schemas.microsoft.com/office/drawing/2014/main" id="{98D5E532-51E4-4F1E-B007-10455DB44316}"/>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9" name="object 28">
                <a:extLst>
                  <a:ext uri="{FF2B5EF4-FFF2-40B4-BE49-F238E27FC236}">
                    <a16:creationId xmlns:a16="http://schemas.microsoft.com/office/drawing/2014/main" id="{8E422636-EAAF-41E0-A7B7-80F0A7E1209C}"/>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40" name="object 29">
                <a:extLst>
                  <a:ext uri="{FF2B5EF4-FFF2-40B4-BE49-F238E27FC236}">
                    <a16:creationId xmlns:a16="http://schemas.microsoft.com/office/drawing/2014/main" id="{CD0BD0E7-B872-408C-9602-56609AF1C4F4}"/>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41" name="object 30">
                <a:extLst>
                  <a:ext uri="{FF2B5EF4-FFF2-40B4-BE49-F238E27FC236}">
                    <a16:creationId xmlns:a16="http://schemas.microsoft.com/office/drawing/2014/main" id="{9262B894-3719-4481-AB16-ECA7FAA95508}"/>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42" name="object 31">
                <a:extLst>
                  <a:ext uri="{FF2B5EF4-FFF2-40B4-BE49-F238E27FC236}">
                    <a16:creationId xmlns:a16="http://schemas.microsoft.com/office/drawing/2014/main" id="{13AFCC4E-F5CB-4E96-ACAF-585885CE71CB}"/>
                  </a:ext>
                </a:extLst>
              </p:cNvPr>
              <p:cNvPicPr/>
              <p:nvPr/>
            </p:nvPicPr>
            <p:blipFill>
              <a:blip r:embed="rId5" cstate="print"/>
              <a:stretch>
                <a:fillRect/>
              </a:stretch>
            </p:blipFill>
            <p:spPr>
              <a:xfrm>
                <a:off x="10546225" y="211835"/>
                <a:ext cx="139128" cy="139128"/>
              </a:xfrm>
              <a:prstGeom prst="rect">
                <a:avLst/>
              </a:prstGeom>
            </p:spPr>
          </p:pic>
          <p:pic>
            <p:nvPicPr>
              <p:cNvPr id="43" name="object 32">
                <a:extLst>
                  <a:ext uri="{FF2B5EF4-FFF2-40B4-BE49-F238E27FC236}">
                    <a16:creationId xmlns:a16="http://schemas.microsoft.com/office/drawing/2014/main" id="{8EE39773-F4EF-4CF6-A35F-60472064A7BE}"/>
                  </a:ext>
                </a:extLst>
              </p:cNvPr>
              <p:cNvPicPr/>
              <p:nvPr/>
            </p:nvPicPr>
            <p:blipFill>
              <a:blip r:embed="rId6" cstate="print"/>
              <a:stretch>
                <a:fillRect/>
              </a:stretch>
            </p:blipFill>
            <p:spPr>
              <a:xfrm>
                <a:off x="9828669" y="360944"/>
                <a:ext cx="244449" cy="244449"/>
              </a:xfrm>
              <a:prstGeom prst="rect">
                <a:avLst/>
              </a:prstGeom>
            </p:spPr>
          </p:pic>
          <p:sp>
            <p:nvSpPr>
              <p:cNvPr id="44" name="object 33">
                <a:extLst>
                  <a:ext uri="{FF2B5EF4-FFF2-40B4-BE49-F238E27FC236}">
                    <a16:creationId xmlns:a16="http://schemas.microsoft.com/office/drawing/2014/main" id="{607FF0FA-75E8-469F-9E75-A7DE5EEE3285}"/>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5" name="object 34">
                <a:extLst>
                  <a:ext uri="{FF2B5EF4-FFF2-40B4-BE49-F238E27FC236}">
                    <a16:creationId xmlns:a16="http://schemas.microsoft.com/office/drawing/2014/main" id="{A2F64B83-C306-4F16-88B7-E35A269CBFE2}"/>
                  </a:ext>
                </a:extLst>
              </p:cNvPr>
              <p:cNvPicPr/>
              <p:nvPr/>
            </p:nvPicPr>
            <p:blipFill>
              <a:blip r:embed="rId7" cstate="print"/>
              <a:stretch>
                <a:fillRect/>
              </a:stretch>
            </p:blipFill>
            <p:spPr>
              <a:xfrm>
                <a:off x="9688294" y="622557"/>
                <a:ext cx="160297" cy="160395"/>
              </a:xfrm>
              <a:prstGeom prst="rect">
                <a:avLst/>
              </a:prstGeom>
            </p:spPr>
          </p:pic>
          <p:sp>
            <p:nvSpPr>
              <p:cNvPr id="46" name="object 35">
                <a:extLst>
                  <a:ext uri="{FF2B5EF4-FFF2-40B4-BE49-F238E27FC236}">
                    <a16:creationId xmlns:a16="http://schemas.microsoft.com/office/drawing/2014/main" id="{C86FEDFD-B6EC-4C51-8041-C33593A4B84B}"/>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7" name="object 36">
                <a:extLst>
                  <a:ext uri="{FF2B5EF4-FFF2-40B4-BE49-F238E27FC236}">
                    <a16:creationId xmlns:a16="http://schemas.microsoft.com/office/drawing/2014/main" id="{93A8EF19-4E53-4AAA-AA27-CA60F574CE4A}"/>
                  </a:ext>
                </a:extLst>
              </p:cNvPr>
              <p:cNvPicPr/>
              <p:nvPr/>
            </p:nvPicPr>
            <p:blipFill>
              <a:blip r:embed="rId8" cstate="print"/>
              <a:stretch>
                <a:fillRect/>
              </a:stretch>
            </p:blipFill>
            <p:spPr>
              <a:xfrm>
                <a:off x="9648025" y="373900"/>
                <a:ext cx="90690" cy="68618"/>
              </a:xfrm>
              <a:prstGeom prst="rect">
                <a:avLst/>
              </a:prstGeom>
            </p:spPr>
          </p:pic>
          <p:sp>
            <p:nvSpPr>
              <p:cNvPr id="48" name="object 37">
                <a:extLst>
                  <a:ext uri="{FF2B5EF4-FFF2-40B4-BE49-F238E27FC236}">
                    <a16:creationId xmlns:a16="http://schemas.microsoft.com/office/drawing/2014/main" id="{675A9312-BE83-4EAB-BAB8-244FFAE9042E}"/>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9" name="object 38">
                <a:extLst>
                  <a:ext uri="{FF2B5EF4-FFF2-40B4-BE49-F238E27FC236}">
                    <a16:creationId xmlns:a16="http://schemas.microsoft.com/office/drawing/2014/main" id="{97C95D0C-DCA1-4960-AC76-EDF69E3F4252}"/>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50" name="object 39">
                <a:extLst>
                  <a:ext uri="{FF2B5EF4-FFF2-40B4-BE49-F238E27FC236}">
                    <a16:creationId xmlns:a16="http://schemas.microsoft.com/office/drawing/2014/main" id="{4D97D54F-4EF5-4C3A-B275-64A63FD190A5}"/>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51" name="object 40">
                <a:extLst>
                  <a:ext uri="{FF2B5EF4-FFF2-40B4-BE49-F238E27FC236}">
                    <a16:creationId xmlns:a16="http://schemas.microsoft.com/office/drawing/2014/main" id="{FAB94C3E-968B-41E5-9C5B-8A6E01381B68}"/>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52" name="object 41">
                <a:extLst>
                  <a:ext uri="{FF2B5EF4-FFF2-40B4-BE49-F238E27FC236}">
                    <a16:creationId xmlns:a16="http://schemas.microsoft.com/office/drawing/2014/main" id="{E915424C-1E2D-4FEB-9D8D-B16E6BB038AD}"/>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53" name="object 42">
                <a:extLst>
                  <a:ext uri="{FF2B5EF4-FFF2-40B4-BE49-F238E27FC236}">
                    <a16:creationId xmlns:a16="http://schemas.microsoft.com/office/drawing/2014/main" id="{FAA0AB6E-FC82-437C-9FE3-CBA589D5CAF0}"/>
                  </a:ext>
                </a:extLst>
              </p:cNvPr>
              <p:cNvPicPr/>
              <p:nvPr/>
            </p:nvPicPr>
            <p:blipFill>
              <a:blip r:embed="rId9" cstate="print"/>
              <a:stretch>
                <a:fillRect/>
              </a:stretch>
            </p:blipFill>
            <p:spPr>
              <a:xfrm>
                <a:off x="10771367" y="253872"/>
                <a:ext cx="383006" cy="322630"/>
              </a:xfrm>
              <a:prstGeom prst="rect">
                <a:avLst/>
              </a:prstGeom>
            </p:spPr>
          </p:pic>
          <p:sp>
            <p:nvSpPr>
              <p:cNvPr id="54" name="object 43">
                <a:extLst>
                  <a:ext uri="{FF2B5EF4-FFF2-40B4-BE49-F238E27FC236}">
                    <a16:creationId xmlns:a16="http://schemas.microsoft.com/office/drawing/2014/main" id="{198FE6E4-BDF0-4786-A9D2-85FED9451B5B}"/>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5" name="object 44">
                <a:extLst>
                  <a:ext uri="{FF2B5EF4-FFF2-40B4-BE49-F238E27FC236}">
                    <a16:creationId xmlns:a16="http://schemas.microsoft.com/office/drawing/2014/main" id="{12490FE8-9D8A-4B04-A088-C6C89F13DD3B}"/>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6" name="object 45">
                <a:extLst>
                  <a:ext uri="{FF2B5EF4-FFF2-40B4-BE49-F238E27FC236}">
                    <a16:creationId xmlns:a16="http://schemas.microsoft.com/office/drawing/2014/main" id="{C3AFA458-C95E-445A-951C-5F55D4CE97A1}"/>
                  </a:ext>
                </a:extLst>
              </p:cNvPr>
              <p:cNvPicPr/>
              <p:nvPr/>
            </p:nvPicPr>
            <p:blipFill>
              <a:blip r:embed="rId10" cstate="print"/>
              <a:stretch>
                <a:fillRect/>
              </a:stretch>
            </p:blipFill>
            <p:spPr>
              <a:xfrm>
                <a:off x="10925962" y="472221"/>
                <a:ext cx="103212" cy="119964"/>
              </a:xfrm>
              <a:prstGeom prst="rect">
                <a:avLst/>
              </a:prstGeom>
            </p:spPr>
          </p:pic>
          <p:sp>
            <p:nvSpPr>
              <p:cNvPr id="57" name="object 46">
                <a:extLst>
                  <a:ext uri="{FF2B5EF4-FFF2-40B4-BE49-F238E27FC236}">
                    <a16:creationId xmlns:a16="http://schemas.microsoft.com/office/drawing/2014/main" id="{A2781D79-B78D-4377-9203-36AF0806CD03}"/>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8" name="object 47">
                <a:extLst>
                  <a:ext uri="{FF2B5EF4-FFF2-40B4-BE49-F238E27FC236}">
                    <a16:creationId xmlns:a16="http://schemas.microsoft.com/office/drawing/2014/main" id="{03A5A7E4-82B2-4BE4-A552-4648DDFE8F92}"/>
                  </a:ext>
                </a:extLst>
              </p:cNvPr>
              <p:cNvPicPr/>
              <p:nvPr/>
            </p:nvPicPr>
            <p:blipFill>
              <a:blip r:embed="rId11" cstate="print"/>
              <a:stretch>
                <a:fillRect/>
              </a:stretch>
            </p:blipFill>
            <p:spPr>
              <a:xfrm>
                <a:off x="194951" y="260619"/>
                <a:ext cx="582104" cy="494753"/>
              </a:xfrm>
              <a:prstGeom prst="rect">
                <a:avLst/>
              </a:prstGeom>
            </p:spPr>
          </p:pic>
          <p:pic>
            <p:nvPicPr>
              <p:cNvPr id="59" name="object 48">
                <a:extLst>
                  <a:ext uri="{FF2B5EF4-FFF2-40B4-BE49-F238E27FC236}">
                    <a16:creationId xmlns:a16="http://schemas.microsoft.com/office/drawing/2014/main" id="{536DF448-D89F-45D8-9A50-76601FBFE0C8}"/>
                  </a:ext>
                </a:extLst>
              </p:cNvPr>
              <p:cNvPicPr/>
              <p:nvPr/>
            </p:nvPicPr>
            <p:blipFill>
              <a:blip r:embed="rId12" cstate="print"/>
              <a:stretch>
                <a:fillRect/>
              </a:stretch>
            </p:blipFill>
            <p:spPr>
              <a:xfrm>
                <a:off x="186258" y="251942"/>
                <a:ext cx="599490" cy="512114"/>
              </a:xfrm>
              <a:prstGeom prst="rect">
                <a:avLst/>
              </a:prstGeom>
            </p:spPr>
          </p:pic>
        </p:grpSp>
      </p:grpSp>
      <p:grpSp>
        <p:nvGrpSpPr>
          <p:cNvPr id="63" name="グループ化 62">
            <a:extLst>
              <a:ext uri="{FF2B5EF4-FFF2-40B4-BE49-F238E27FC236}">
                <a16:creationId xmlns:a16="http://schemas.microsoft.com/office/drawing/2014/main" id="{C8300B14-6C03-4BE1-95E2-50D7F1A9DBA1}"/>
              </a:ext>
            </a:extLst>
          </p:cNvPr>
          <p:cNvGrpSpPr/>
          <p:nvPr/>
        </p:nvGrpSpPr>
        <p:grpSpPr>
          <a:xfrm>
            <a:off x="819372" y="1102527"/>
            <a:ext cx="10553255" cy="1081706"/>
            <a:chOff x="819372" y="1259331"/>
            <a:chExt cx="10553255" cy="1081706"/>
          </a:xfrm>
        </p:grpSpPr>
        <p:sp>
          <p:nvSpPr>
            <p:cNvPr id="64" name="テキスト ボックス 63">
              <a:extLst>
                <a:ext uri="{FF2B5EF4-FFF2-40B4-BE49-F238E27FC236}">
                  <a16:creationId xmlns:a16="http://schemas.microsoft.com/office/drawing/2014/main" id="{1405B9DE-CDD1-4925-9425-81842D0B9847}"/>
                </a:ext>
              </a:extLst>
            </p:cNvPr>
            <p:cNvSpPr txBox="1"/>
            <p:nvPr/>
          </p:nvSpPr>
          <p:spPr>
            <a:xfrm>
              <a:off x="819372" y="1259331"/>
              <a:ext cx="10553255" cy="1081706"/>
            </a:xfrm>
            <a:prstGeom prst="rect">
              <a:avLst/>
            </a:prstGeom>
            <a:noFill/>
          </p:spPr>
          <p:txBody>
            <a:bodyPr wrap="square" rtlCol="0">
              <a:spAutoFit/>
            </a:bodyPr>
            <a:lstStyle/>
            <a:p>
              <a:pPr>
                <a:spcAft>
                  <a:spcPts val="14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ＭＹ生成ＡＩとは　</a:t>
              </a:r>
              <a:endParaRPr lang="en-US" altLang="ja-JP" sz="2800" b="1" dirty="0">
                <a:solidFill>
                  <a:schemeClr val="accent5">
                    <a:lumMod val="60000"/>
                    <a:lumOff val="40000"/>
                  </a:schemeClr>
                </a:solidFill>
                <a:latin typeface="BIZ UDPゴシック" panose="020B0400000000000000" pitchFamily="50" charset="-128"/>
                <a:ea typeface="BIZ UDPゴシック" panose="020B0400000000000000" pitchFamily="50" charset="-128"/>
              </a:endParaRPr>
            </a:p>
            <a:p>
              <a:pPr indent="309600">
                <a:lnSpc>
                  <a:spcPts val="3400"/>
                </a:lnSpc>
              </a:pPr>
              <a:r>
                <a:rPr lang="ja-JP" altLang="en-US" sz="2400" dirty="0">
                  <a:latin typeface="HGMaruGothicMPRO" panose="020F0600000000000000" pitchFamily="34" charset="-128"/>
                  <a:ea typeface="HGMaruGothicMPRO" panose="020F0600000000000000" pitchFamily="34" charset="-128"/>
                </a:rPr>
                <a:t>よく使う指示や目的に合わせて、自分用のＡＩを作れる仕組みです。</a:t>
              </a:r>
              <a:endParaRPr lang="en-US" altLang="ja-JP" sz="2400" dirty="0">
                <a:latin typeface="HGMaruGothicMPRO" panose="020F0600000000000000" pitchFamily="34" charset="-128"/>
                <a:ea typeface="HGMaruGothicMPRO" panose="020F0600000000000000" pitchFamily="34" charset="-128"/>
              </a:endParaRPr>
            </a:p>
          </p:txBody>
        </p:sp>
        <p:cxnSp>
          <p:nvCxnSpPr>
            <p:cNvPr id="65" name="直線コネクタ 64">
              <a:extLst>
                <a:ext uri="{FF2B5EF4-FFF2-40B4-BE49-F238E27FC236}">
                  <a16:creationId xmlns:a16="http://schemas.microsoft.com/office/drawing/2014/main" id="{F71D0AF2-713E-4EB3-8A5A-00045302B7F2}"/>
                </a:ext>
              </a:extLst>
            </p:cNvPr>
            <p:cNvCxnSpPr>
              <a:cxnSpLocks/>
            </p:cNvCxnSpPr>
            <p:nvPr/>
          </p:nvCxnSpPr>
          <p:spPr>
            <a:xfrm>
              <a:off x="923109" y="1760076"/>
              <a:ext cx="2461114"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73" name="グループ化 72">
            <a:extLst>
              <a:ext uri="{FF2B5EF4-FFF2-40B4-BE49-F238E27FC236}">
                <a16:creationId xmlns:a16="http://schemas.microsoft.com/office/drawing/2014/main" id="{A1AE6613-7239-4FCF-878E-95ADFD618312}"/>
              </a:ext>
            </a:extLst>
          </p:cNvPr>
          <p:cNvGrpSpPr/>
          <p:nvPr/>
        </p:nvGrpSpPr>
        <p:grpSpPr>
          <a:xfrm>
            <a:off x="1237804" y="2284442"/>
            <a:ext cx="9000000" cy="4174356"/>
            <a:chOff x="1224000" y="2283121"/>
            <a:chExt cx="9000000" cy="4174356"/>
          </a:xfrm>
        </p:grpSpPr>
        <p:sp>
          <p:nvSpPr>
            <p:cNvPr id="66" name="正方形/長方形 65">
              <a:extLst>
                <a:ext uri="{FF2B5EF4-FFF2-40B4-BE49-F238E27FC236}">
                  <a16:creationId xmlns:a16="http://schemas.microsoft.com/office/drawing/2014/main" id="{0322ACE3-974A-4445-B7D5-F308DA453F7C}"/>
                </a:ext>
              </a:extLst>
            </p:cNvPr>
            <p:cNvSpPr/>
            <p:nvPr/>
          </p:nvSpPr>
          <p:spPr>
            <a:xfrm>
              <a:off x="1224000" y="2283121"/>
              <a:ext cx="9000000" cy="1260000"/>
            </a:xfrm>
            <a:prstGeom prst="rect">
              <a:avLst/>
            </a:prstGeom>
            <a:noFill/>
            <a:ln>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lIns="180000" tIns="72000" rIns="180000" bIns="72000" rtlCol="0" anchor="ctr" anchorCtr="0"/>
            <a:lstStyle/>
            <a:p>
              <a:pPr lvl="0">
                <a:spcAft>
                  <a:spcPts val="600"/>
                </a:spcAft>
              </a:pPr>
              <a:r>
                <a:rPr lang="en-US" altLang="ja-JP" sz="2400" b="1" dirty="0" err="1">
                  <a:solidFill>
                    <a:srgbClr val="FF0000"/>
                  </a:solidFill>
                  <a:latin typeface="HGPｺﾞｼｯｸE" panose="020B0900000000000000" pitchFamily="50" charset="-128"/>
                  <a:ea typeface="HGPｺﾞｼｯｸE" panose="020B0900000000000000" pitchFamily="50" charset="-128"/>
                </a:rPr>
                <a:t>ChatGPT</a:t>
              </a:r>
              <a:endParaRPr lang="ja-JP" altLang="en-US" sz="2400" dirty="0">
                <a:solidFill>
                  <a:prstClr val="black"/>
                </a:solidFill>
              </a:endParaRPr>
            </a:p>
            <a:p>
              <a:pPr>
                <a:lnSpc>
                  <a:spcPts val="2400"/>
                </a:lnSpc>
              </a:pP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　</a:t>
              </a:r>
              <a:r>
                <a:rPr kumimoji="1" lang="en-US" altLang="ja-JP" sz="2000" dirty="0">
                  <a:solidFill>
                    <a:schemeClr val="tx1"/>
                  </a:solidFill>
                  <a:latin typeface="HG丸ｺﾞｼｯｸM-PRO" panose="020F0600000000000000" pitchFamily="50" charset="-128"/>
                  <a:ea typeface="HG丸ｺﾞｼｯｸM-PRO" panose="020F0600000000000000" pitchFamily="50" charset="-128"/>
                </a:rPr>
                <a:t>GPTs</a:t>
              </a: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機能を使い、</a:t>
              </a:r>
              <a:r>
                <a:rPr lang="ja-JP" altLang="en-US" sz="2000" dirty="0">
                  <a:solidFill>
                    <a:schemeClr val="tx1"/>
                  </a:solidFill>
                  <a:latin typeface="HG丸ｺﾞｼｯｸM-PRO" panose="020F0600000000000000" pitchFamily="50" charset="-128"/>
                  <a:ea typeface="HG丸ｺﾞｼｯｸM-PRO" panose="020F0600000000000000" pitchFamily="50" charset="-128"/>
                </a:rPr>
                <a:t>ＭＹ</a:t>
              </a: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生成</a:t>
              </a:r>
              <a:r>
                <a:rPr lang="ja-JP" altLang="en-US" sz="2000" dirty="0">
                  <a:solidFill>
                    <a:schemeClr val="tx1"/>
                  </a:solidFill>
                  <a:latin typeface="HG丸ｺﾞｼｯｸM-PRO" panose="020F0600000000000000" pitchFamily="50" charset="-128"/>
                  <a:ea typeface="HG丸ｺﾞｼｯｸM-PRO" panose="020F0600000000000000" pitchFamily="50" charset="-128"/>
                </a:rPr>
                <a:t>ＡＩ</a:t>
              </a: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を作成</a:t>
              </a:r>
              <a:r>
                <a:rPr lang="ja-JP" altLang="en-US" sz="2000" dirty="0">
                  <a:solidFill>
                    <a:schemeClr val="tx1"/>
                  </a:solidFill>
                  <a:latin typeface="HG丸ｺﾞｼｯｸM-PRO" panose="020F0600000000000000" pitchFamily="50" charset="-128"/>
                  <a:ea typeface="HG丸ｺﾞｼｯｸM-PRO" panose="020F0600000000000000" pitchFamily="50" charset="-128"/>
                </a:rPr>
                <a:t>します。</a:t>
              </a:r>
              <a:endParaRPr kumimoji="1" lang="en-US" altLang="ja-JP" sz="2000" dirty="0">
                <a:solidFill>
                  <a:schemeClr val="tx1"/>
                </a:solidFill>
                <a:latin typeface="HG丸ｺﾞｼｯｸM-PRO" panose="020F0600000000000000" pitchFamily="50" charset="-128"/>
                <a:ea typeface="HG丸ｺﾞｼｯｸM-PRO" panose="020F0600000000000000" pitchFamily="50" charset="-128"/>
              </a:endParaRPr>
            </a:p>
            <a:p>
              <a:pPr>
                <a:lnSpc>
                  <a:spcPts val="24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有料プランで作成可能、</a:t>
              </a: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無料プランは公開ＧＰＴのみ使用可能</a:t>
              </a:r>
              <a:endParaRPr kumimoji="1" lang="en-US" altLang="ja-JP" sz="2000" dirty="0">
                <a:solidFill>
                  <a:schemeClr val="tx1"/>
                </a:solidFill>
                <a:latin typeface="HG丸ｺﾞｼｯｸM-PRO" panose="020F0600000000000000" pitchFamily="50" charset="-128"/>
                <a:ea typeface="HG丸ｺﾞｼｯｸM-PRO" panose="020F0600000000000000" pitchFamily="50" charset="-128"/>
              </a:endParaRPr>
            </a:p>
          </p:txBody>
        </p:sp>
        <p:sp>
          <p:nvSpPr>
            <p:cNvPr id="67" name="正方形/長方形 66">
              <a:extLst>
                <a:ext uri="{FF2B5EF4-FFF2-40B4-BE49-F238E27FC236}">
                  <a16:creationId xmlns:a16="http://schemas.microsoft.com/office/drawing/2014/main" id="{677869BF-8BFA-447D-9DDC-DB6EDFBF9D0E}"/>
                </a:ext>
              </a:extLst>
            </p:cNvPr>
            <p:cNvSpPr/>
            <p:nvPr/>
          </p:nvSpPr>
          <p:spPr>
            <a:xfrm>
              <a:off x="1224000" y="3740299"/>
              <a:ext cx="9000000" cy="1260000"/>
            </a:xfrm>
            <a:prstGeom prst="rect">
              <a:avLst/>
            </a:prstGeom>
            <a:noFill/>
            <a:ln>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lIns="180000" tIns="72000" rIns="180000" bIns="108000" rtlCol="0" anchor="ctr" anchorCtr="0"/>
            <a:lstStyle/>
            <a:p>
              <a:pPr lvl="0">
                <a:spcAft>
                  <a:spcPts val="600"/>
                </a:spcAft>
              </a:pPr>
              <a:r>
                <a:rPr lang="en-US" altLang="ja-JP" sz="2400" b="1" dirty="0" err="1">
                  <a:solidFill>
                    <a:srgbClr val="FF0000"/>
                  </a:solidFill>
                  <a:latin typeface="HGPｺﾞｼｯｸE" panose="020B0900000000000000" pitchFamily="50" charset="-128"/>
                  <a:ea typeface="HGPｺﾞｼｯｸE" panose="020B0900000000000000" pitchFamily="50" charset="-128"/>
                </a:rPr>
                <a:t>GoogleGemini</a:t>
              </a:r>
              <a:endParaRPr lang="ja-JP" altLang="en-US" sz="2400" dirty="0">
                <a:solidFill>
                  <a:prstClr val="black"/>
                </a:solidFill>
              </a:endParaRPr>
            </a:p>
            <a:p>
              <a:pPr>
                <a:lnSpc>
                  <a:spcPts val="2400"/>
                </a:lnSpc>
              </a:pP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　</a:t>
              </a:r>
              <a:r>
                <a:rPr kumimoji="1" lang="en-US" altLang="ja-JP" sz="2000" dirty="0">
                  <a:solidFill>
                    <a:schemeClr val="tx1"/>
                  </a:solidFill>
                  <a:latin typeface="HG丸ｺﾞｼｯｸM-PRO" panose="020F0600000000000000" pitchFamily="50" charset="-128"/>
                  <a:ea typeface="HG丸ｺﾞｼｯｸM-PRO" panose="020F0600000000000000" pitchFamily="50" charset="-128"/>
                </a:rPr>
                <a:t>Gem</a:t>
              </a: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機能により、</a:t>
              </a:r>
              <a:r>
                <a:rPr lang="ja-JP" altLang="en-US" sz="2000" dirty="0">
                  <a:solidFill>
                    <a:schemeClr val="tx1"/>
                  </a:solidFill>
                  <a:latin typeface="HG丸ｺﾞｼｯｸM-PRO" panose="020F0600000000000000" pitchFamily="50" charset="-128"/>
                  <a:ea typeface="HG丸ｺﾞｼｯｸM-PRO" panose="020F0600000000000000" pitchFamily="50" charset="-128"/>
                </a:rPr>
                <a:t>ＭＹ</a:t>
              </a: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生成</a:t>
              </a:r>
              <a:r>
                <a:rPr lang="ja-JP" altLang="en-US" sz="2000" dirty="0">
                  <a:solidFill>
                    <a:schemeClr val="tx1"/>
                  </a:solidFill>
                  <a:latin typeface="HG丸ｺﾞｼｯｸM-PRO" panose="020F0600000000000000" pitchFamily="50" charset="-128"/>
                  <a:ea typeface="HG丸ｺﾞｼｯｸM-PRO" panose="020F0600000000000000" pitchFamily="50" charset="-128"/>
                </a:rPr>
                <a:t>ＡＩ</a:t>
              </a: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を作成します。</a:t>
              </a:r>
              <a:endParaRPr kumimoji="1" lang="en-US" altLang="ja-JP" sz="2000" dirty="0">
                <a:solidFill>
                  <a:schemeClr val="tx1"/>
                </a:solidFill>
                <a:latin typeface="HG丸ｺﾞｼｯｸM-PRO" panose="020F0600000000000000" pitchFamily="50" charset="-128"/>
                <a:ea typeface="HG丸ｺﾞｼｯｸM-PRO" panose="020F0600000000000000" pitchFamily="50" charset="-128"/>
              </a:endParaRPr>
            </a:p>
            <a:p>
              <a:pPr>
                <a:lnSpc>
                  <a:spcPts val="2400"/>
                </a:lnSpc>
              </a:pP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　有料プラン</a:t>
              </a:r>
              <a:r>
                <a:rPr lang="ja-JP" altLang="en-US" sz="2000" dirty="0">
                  <a:solidFill>
                    <a:schemeClr val="tx1"/>
                  </a:solidFill>
                  <a:latin typeface="HG丸ｺﾞｼｯｸM-PRO" panose="020F0600000000000000" pitchFamily="50" charset="-128"/>
                  <a:ea typeface="HG丸ｺﾞｼｯｸM-PRO" panose="020F0600000000000000" pitchFamily="50" charset="-128"/>
                </a:rPr>
                <a:t>・無料プラン共に作成可能</a:t>
              </a:r>
              <a:endParaRPr kumimoji="1" lang="en-US" altLang="ja-JP" sz="2000" dirty="0">
                <a:solidFill>
                  <a:schemeClr val="tx1"/>
                </a:solidFill>
                <a:latin typeface="HG丸ｺﾞｼｯｸM-PRO" panose="020F0600000000000000" pitchFamily="50" charset="-128"/>
                <a:ea typeface="HG丸ｺﾞｼｯｸM-PRO" panose="020F0600000000000000" pitchFamily="50" charset="-128"/>
              </a:endParaRPr>
            </a:p>
          </p:txBody>
        </p:sp>
        <p:sp>
          <p:nvSpPr>
            <p:cNvPr id="68" name="正方形/長方形 67">
              <a:extLst>
                <a:ext uri="{FF2B5EF4-FFF2-40B4-BE49-F238E27FC236}">
                  <a16:creationId xmlns:a16="http://schemas.microsoft.com/office/drawing/2014/main" id="{016184A8-C496-432F-8BCD-B19CBA2BC164}"/>
                </a:ext>
              </a:extLst>
            </p:cNvPr>
            <p:cNvSpPr/>
            <p:nvPr/>
          </p:nvSpPr>
          <p:spPr>
            <a:xfrm>
              <a:off x="1224000" y="5197477"/>
              <a:ext cx="9000000" cy="1260000"/>
            </a:xfrm>
            <a:prstGeom prst="rect">
              <a:avLst/>
            </a:prstGeom>
            <a:noFill/>
            <a:ln>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lIns="180000" tIns="72000" rIns="180000" bIns="108000" rtlCol="0" anchor="ctr" anchorCtr="0"/>
            <a:lstStyle/>
            <a:p>
              <a:pPr lvl="0">
                <a:spcAft>
                  <a:spcPts val="600"/>
                </a:spcAft>
              </a:pPr>
              <a:r>
                <a:rPr lang="en-US" altLang="ja-JP" sz="2400" b="1" dirty="0">
                  <a:solidFill>
                    <a:srgbClr val="FF0000"/>
                  </a:solidFill>
                  <a:latin typeface="HGPｺﾞｼｯｸE" panose="020B0900000000000000" pitchFamily="50" charset="-128"/>
                  <a:ea typeface="HGPｺﾞｼｯｸE" panose="020B0900000000000000" pitchFamily="50" charset="-128"/>
                </a:rPr>
                <a:t>Microsoft Copilot</a:t>
              </a:r>
            </a:p>
            <a:p>
              <a:pPr>
                <a:lnSpc>
                  <a:spcPts val="2400"/>
                </a:lnSpc>
              </a:pP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　</a:t>
              </a:r>
              <a:r>
                <a:rPr kumimoji="1" lang="en-US" altLang="ja-JP" sz="2000" dirty="0">
                  <a:solidFill>
                    <a:schemeClr val="tx1"/>
                  </a:solidFill>
                  <a:latin typeface="HG丸ｺﾞｼｯｸM-PRO" panose="020F0600000000000000" pitchFamily="50" charset="-128"/>
                  <a:ea typeface="HG丸ｺﾞｼｯｸM-PRO" panose="020F0600000000000000" pitchFamily="50" charset="-128"/>
                </a:rPr>
                <a:t>Copi</a:t>
              </a:r>
              <a:r>
                <a:rPr lang="en-US" altLang="ja-JP" sz="2000" dirty="0">
                  <a:solidFill>
                    <a:schemeClr val="tx1"/>
                  </a:solidFill>
                  <a:latin typeface="HG丸ｺﾞｼｯｸM-PRO" panose="020F0600000000000000" pitchFamily="50" charset="-128"/>
                  <a:ea typeface="HG丸ｺﾞｼｯｸM-PRO" panose="020F0600000000000000" pitchFamily="50" charset="-128"/>
                </a:rPr>
                <a:t>lot Studio</a:t>
              </a:r>
              <a:r>
                <a:rPr lang="ja-JP" altLang="en-US" sz="2000" dirty="0">
                  <a:solidFill>
                    <a:schemeClr val="tx1"/>
                  </a:solidFill>
                  <a:latin typeface="HG丸ｺﾞｼｯｸM-PRO" panose="020F0600000000000000" pitchFamily="50" charset="-128"/>
                  <a:ea typeface="HG丸ｺﾞｼｯｸM-PRO" panose="020F0600000000000000" pitchFamily="50" charset="-128"/>
                </a:rPr>
                <a:t>の利用によりＭＹ生成ＡＩを作成します。</a:t>
              </a:r>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a:p>
              <a:pPr>
                <a:lnSpc>
                  <a:spcPts val="2400"/>
                </a:lnSpc>
              </a:pPr>
              <a:r>
                <a:rPr lang="ja-JP" altLang="en-US" sz="2000" dirty="0">
                  <a:solidFill>
                    <a:schemeClr val="tx1"/>
                  </a:solidFill>
                  <a:latin typeface="HG丸ｺﾞｼｯｸM-PRO" panose="020F0600000000000000" pitchFamily="50" charset="-128"/>
                  <a:ea typeface="HG丸ｺﾞｼｯｸM-PRO" panose="020F0600000000000000" pitchFamily="50" charset="-128"/>
                </a:rPr>
                <a:t>　ただし主に企業用途のため、本資料での説明は省略</a:t>
              </a:r>
              <a:endParaRPr kumimoji="1" lang="en-US" altLang="ja-JP" sz="2000" dirty="0">
                <a:solidFill>
                  <a:schemeClr val="tx1"/>
                </a:solidFill>
                <a:latin typeface="HG丸ｺﾞｼｯｸM-PRO" panose="020F0600000000000000" pitchFamily="50" charset="-128"/>
                <a:ea typeface="HG丸ｺﾞｼｯｸM-PRO" panose="020F0600000000000000" pitchFamily="50" charset="-128"/>
              </a:endParaRPr>
            </a:p>
          </p:txBody>
        </p:sp>
      </p:grpSp>
      <p:cxnSp>
        <p:nvCxnSpPr>
          <p:cNvPr id="74" name="直線コネクタ 73">
            <a:extLst>
              <a:ext uri="{FF2B5EF4-FFF2-40B4-BE49-F238E27FC236}">
                <a16:creationId xmlns:a16="http://schemas.microsoft.com/office/drawing/2014/main" id="{23F8DB09-E765-46F1-B782-8B5FAEB14B5E}"/>
              </a:ext>
            </a:extLst>
          </p:cNvPr>
          <p:cNvCxnSpPr>
            <a:cxnSpLocks/>
          </p:cNvCxnSpPr>
          <p:nvPr/>
        </p:nvCxnSpPr>
        <p:spPr>
          <a:xfrm>
            <a:off x="1427201" y="2747444"/>
            <a:ext cx="1161254" cy="0"/>
          </a:xfrm>
          <a:prstGeom prst="line">
            <a:avLst/>
          </a:prstGeom>
          <a:ln w="2222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76" name="直線コネクタ 75">
            <a:extLst>
              <a:ext uri="{FF2B5EF4-FFF2-40B4-BE49-F238E27FC236}">
                <a16:creationId xmlns:a16="http://schemas.microsoft.com/office/drawing/2014/main" id="{54244706-548B-4869-9C0F-5AEC920AE076}"/>
              </a:ext>
            </a:extLst>
          </p:cNvPr>
          <p:cNvCxnSpPr>
            <a:cxnSpLocks/>
          </p:cNvCxnSpPr>
          <p:nvPr/>
        </p:nvCxnSpPr>
        <p:spPr>
          <a:xfrm>
            <a:off x="1427201" y="4180003"/>
            <a:ext cx="1766165" cy="0"/>
          </a:xfrm>
          <a:prstGeom prst="line">
            <a:avLst/>
          </a:prstGeom>
          <a:ln w="2222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C54A2873-D9B0-4E74-B71A-3AAF0A00A106}"/>
              </a:ext>
            </a:extLst>
          </p:cNvPr>
          <p:cNvCxnSpPr>
            <a:cxnSpLocks/>
          </p:cNvCxnSpPr>
          <p:nvPr/>
        </p:nvCxnSpPr>
        <p:spPr>
          <a:xfrm>
            <a:off x="1412051" y="5668834"/>
            <a:ext cx="2252583" cy="0"/>
          </a:xfrm>
          <a:prstGeom prst="line">
            <a:avLst/>
          </a:prstGeom>
          <a:ln w="22225">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3973042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462B61-C5B1-D205-9794-279EDF5E6002}"/>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09816E9-F6BC-ABF8-9C5C-AA50C9C68C40}"/>
              </a:ext>
            </a:extLst>
          </p:cNvPr>
          <p:cNvSpPr txBox="1"/>
          <p:nvPr/>
        </p:nvSpPr>
        <p:spPr>
          <a:xfrm>
            <a:off x="1880134" y="2921168"/>
            <a:ext cx="8431731" cy="1015663"/>
          </a:xfrm>
          <a:prstGeom prst="rect">
            <a:avLst/>
          </a:prstGeom>
          <a:noFill/>
        </p:spPr>
        <p:txBody>
          <a:bodyPr wrap="square" rtlCol="0">
            <a:spAutoFit/>
          </a:bodyPr>
          <a:lstStyle/>
          <a:p>
            <a:pPr algn="ctr"/>
            <a:r>
              <a:rPr kumimoji="1" lang="en-US" altLang="ja-JP" sz="6000" dirty="0">
                <a:latin typeface="ＭＳ ゴシック" panose="020B0609070205080204" pitchFamily="49" charset="-128"/>
                <a:ea typeface="ＭＳ ゴシック" panose="020B0609070205080204" pitchFamily="49" charset="-128"/>
              </a:rPr>
              <a:t>- </a:t>
            </a:r>
            <a:r>
              <a:rPr kumimoji="1" lang="en-US" altLang="ja-JP" sz="6000" dirty="0" err="1">
                <a:latin typeface="ＭＳ ゴシック" panose="020B0609070205080204" pitchFamily="49" charset="-128"/>
                <a:ea typeface="ＭＳ ゴシック" panose="020B0609070205080204" pitchFamily="49" charset="-128"/>
              </a:rPr>
              <a:t>ChatGPT</a:t>
            </a:r>
            <a:r>
              <a:rPr kumimoji="1" lang="ja-JP" altLang="en-US" sz="6000" dirty="0">
                <a:latin typeface="ＭＳ ゴシック" panose="020B0609070205080204" pitchFamily="49" charset="-128"/>
                <a:ea typeface="ＭＳ ゴシック" panose="020B0609070205080204" pitchFamily="49" charset="-128"/>
              </a:rPr>
              <a:t>（有料版）</a:t>
            </a:r>
            <a:r>
              <a:rPr kumimoji="1" lang="en-US" altLang="ja-JP" sz="6000" dirty="0">
                <a:latin typeface="ＭＳ ゴシック" panose="020B0609070205080204" pitchFamily="49" charset="-128"/>
                <a:ea typeface="ＭＳ ゴシック" panose="020B0609070205080204" pitchFamily="49" charset="-128"/>
              </a:rPr>
              <a:t>-</a:t>
            </a:r>
            <a:endParaRPr kumimoji="1" lang="ja-JP" altLang="en-US" sz="6000" dirty="0">
              <a:latin typeface="ＭＳ ゴシック" panose="020B0609070205080204" pitchFamily="49" charset="-128"/>
              <a:ea typeface="ＭＳ ゴシック" panose="020B0609070205080204" pitchFamily="49" charset="-128"/>
            </a:endParaRPr>
          </a:p>
        </p:txBody>
      </p:sp>
      <p:grpSp>
        <p:nvGrpSpPr>
          <p:cNvPr id="4" name="グループ化 3">
            <a:extLst>
              <a:ext uri="{FF2B5EF4-FFF2-40B4-BE49-F238E27FC236}">
                <a16:creationId xmlns:a16="http://schemas.microsoft.com/office/drawing/2014/main" id="{46CD4CD1-5C41-477F-9351-ACF3E039F5A7}"/>
              </a:ext>
            </a:extLst>
          </p:cNvPr>
          <p:cNvGrpSpPr/>
          <p:nvPr/>
        </p:nvGrpSpPr>
        <p:grpSpPr>
          <a:xfrm>
            <a:off x="0" y="0"/>
            <a:ext cx="12192001" cy="6858000"/>
            <a:chOff x="0" y="0"/>
            <a:chExt cx="12192001" cy="6858000"/>
          </a:xfrm>
        </p:grpSpPr>
        <p:pic>
          <p:nvPicPr>
            <p:cNvPr id="6" name="object 3">
              <a:extLst>
                <a:ext uri="{FF2B5EF4-FFF2-40B4-BE49-F238E27FC236}">
                  <a16:creationId xmlns:a16="http://schemas.microsoft.com/office/drawing/2014/main" id="{FE9C1154-C965-445D-BEB2-97525100F651}"/>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7" name="object 3">
              <a:extLst>
                <a:ext uri="{FF2B5EF4-FFF2-40B4-BE49-F238E27FC236}">
                  <a16:creationId xmlns:a16="http://schemas.microsoft.com/office/drawing/2014/main" id="{19163B02-DC7F-49C3-A1EF-55AF5E78AFD5}"/>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8" name="楕円 7">
            <a:extLst>
              <a:ext uri="{FF2B5EF4-FFF2-40B4-BE49-F238E27FC236}">
                <a16:creationId xmlns:a16="http://schemas.microsoft.com/office/drawing/2014/main" id="{EAEF391C-15EB-4819-B07C-532CAC9A126C}"/>
              </a:ext>
            </a:extLst>
          </p:cNvPr>
          <p:cNvSpPr/>
          <p:nvPr/>
        </p:nvSpPr>
        <p:spPr>
          <a:xfrm>
            <a:off x="11566175" y="6227050"/>
            <a:ext cx="360000" cy="360000"/>
          </a:xfrm>
          <a:prstGeom prst="ellipse">
            <a:avLst/>
          </a:prstGeom>
          <a:solidFill>
            <a:schemeClr val="bg1"/>
          </a:solidFill>
          <a:ln>
            <a:gradFill>
              <a:gsLst>
                <a:gs pos="0">
                  <a:schemeClr val="accent4">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38100" dist="25400" dir="2700000" sx="95000" sy="95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fld id="{09491D7F-82B0-4D33-8074-797D482BF823}" type="slidenum">
              <a:rPr kumimoji="1" lang="ja-JP" altLang="en-US" sz="1000" smtClean="0">
                <a:solidFill>
                  <a:srgbClr val="414E5A"/>
                </a:solidFill>
                <a:latin typeface="HG丸ｺﾞｼｯｸM-PRO" panose="020F0600000000000000" pitchFamily="50" charset="-128"/>
                <a:ea typeface="HG丸ｺﾞｼｯｸM-PRO" panose="020F0600000000000000" pitchFamily="50" charset="-128"/>
              </a:rPr>
              <a:pPr algn="ctr"/>
              <a:t>63</a:t>
            </a:fld>
            <a:endParaRPr kumimoji="1" lang="ja-JP" altLang="en-US" sz="1600" dirty="0">
              <a:solidFill>
                <a:srgbClr val="414E5A"/>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0075594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57CAFE-D55E-963B-DD0F-51ACCE010F29}"/>
            </a:ext>
          </a:extLst>
        </p:cNvPr>
        <p:cNvGrpSpPr/>
        <p:nvPr/>
      </p:nvGrpSpPr>
      <p:grpSpPr>
        <a:xfrm>
          <a:off x="0" y="0"/>
          <a:ext cx="0" cy="0"/>
          <a:chOff x="0" y="0"/>
          <a:chExt cx="0" cy="0"/>
        </a:xfrm>
      </p:grpSpPr>
      <p:grpSp>
        <p:nvGrpSpPr>
          <p:cNvPr id="7" name="グループ化 6">
            <a:extLst>
              <a:ext uri="{FF2B5EF4-FFF2-40B4-BE49-F238E27FC236}">
                <a16:creationId xmlns:a16="http://schemas.microsoft.com/office/drawing/2014/main" id="{726C35E2-D0B4-46CA-8904-BAD425EEABBC}"/>
              </a:ext>
            </a:extLst>
          </p:cNvPr>
          <p:cNvGrpSpPr/>
          <p:nvPr/>
        </p:nvGrpSpPr>
        <p:grpSpPr>
          <a:xfrm>
            <a:off x="0" y="0"/>
            <a:ext cx="12192001" cy="6858000"/>
            <a:chOff x="0" y="0"/>
            <a:chExt cx="12192001" cy="6858000"/>
          </a:xfrm>
        </p:grpSpPr>
        <p:pic>
          <p:nvPicPr>
            <p:cNvPr id="8" name="object 3">
              <a:extLst>
                <a:ext uri="{FF2B5EF4-FFF2-40B4-BE49-F238E27FC236}">
                  <a16:creationId xmlns:a16="http://schemas.microsoft.com/office/drawing/2014/main" id="{C3F928B3-81A0-49ED-AE09-7DEBD846A576}"/>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10" name="object 3">
              <a:extLst>
                <a:ext uri="{FF2B5EF4-FFF2-40B4-BE49-F238E27FC236}">
                  <a16:creationId xmlns:a16="http://schemas.microsoft.com/office/drawing/2014/main" id="{850CF8C8-09C6-42F4-8C5D-53B0957B491A}"/>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pic>
        <p:nvPicPr>
          <p:cNvPr id="6" name="図 5">
            <a:extLst>
              <a:ext uri="{FF2B5EF4-FFF2-40B4-BE49-F238E27FC236}">
                <a16:creationId xmlns:a16="http://schemas.microsoft.com/office/drawing/2014/main" id="{F1785333-2A06-0436-2306-41215DA75233}"/>
              </a:ext>
            </a:extLst>
          </p:cNvPr>
          <p:cNvPicPr>
            <a:picLocks noChangeAspect="1"/>
          </p:cNvPicPr>
          <p:nvPr/>
        </p:nvPicPr>
        <p:blipFill>
          <a:blip r:embed="rId4"/>
          <a:stretch>
            <a:fillRect/>
          </a:stretch>
        </p:blipFill>
        <p:spPr>
          <a:xfrm>
            <a:off x="432000" y="230400"/>
            <a:ext cx="5849204" cy="3121200"/>
          </a:xfrm>
          <a:prstGeom prst="rect">
            <a:avLst/>
          </a:prstGeom>
          <a:ln w="19050">
            <a:solidFill>
              <a:schemeClr val="tx1"/>
            </a:solidFill>
          </a:ln>
        </p:spPr>
      </p:pic>
      <p:sp>
        <p:nvSpPr>
          <p:cNvPr id="4" name="正方形/長方形 3">
            <a:extLst>
              <a:ext uri="{FF2B5EF4-FFF2-40B4-BE49-F238E27FC236}">
                <a16:creationId xmlns:a16="http://schemas.microsoft.com/office/drawing/2014/main" id="{AA991557-B50A-4641-9467-6E832941CE73}"/>
              </a:ext>
            </a:extLst>
          </p:cNvPr>
          <p:cNvSpPr/>
          <p:nvPr/>
        </p:nvSpPr>
        <p:spPr>
          <a:xfrm>
            <a:off x="6721200" y="243000"/>
            <a:ext cx="5040000" cy="3096000"/>
          </a:xfrm>
          <a:prstGeom prst="rect">
            <a:avLst/>
          </a:prstGeom>
        </p:spPr>
        <p:txBody>
          <a:bodyPr wrap="square" anchor="ctr" anchorCtr="0">
            <a:noAutofit/>
          </a:bodyPr>
          <a:lstStyle/>
          <a:p>
            <a:pPr>
              <a:lnSpc>
                <a:spcPts val="3000"/>
              </a:lnSpc>
            </a:pPr>
            <a:r>
              <a:rPr lang="en-US" altLang="ja-JP" sz="2000" dirty="0">
                <a:latin typeface="HG丸ｺﾞｼｯｸM-PRO" panose="020F0600000000000000" pitchFamily="50" charset="-128"/>
                <a:ea typeface="HG丸ｺﾞｼｯｸM-PRO" panose="020F0600000000000000" pitchFamily="50" charset="-128"/>
              </a:rPr>
              <a:t>GPT </a:t>
            </a:r>
            <a:r>
              <a:rPr lang="ja-JP" altLang="en-US" sz="2000" dirty="0">
                <a:latin typeface="HG丸ｺﾞｼｯｸM-PRO" panose="020F0600000000000000" pitchFamily="50" charset="-128"/>
                <a:ea typeface="HG丸ｺﾞｼｯｸM-PRO" panose="020F0600000000000000" pitchFamily="50" charset="-128"/>
              </a:rPr>
              <a:t>を選択</a:t>
            </a:r>
          </a:p>
        </p:txBody>
      </p:sp>
      <p:sp>
        <p:nvSpPr>
          <p:cNvPr id="12" name="角丸四角形 9">
            <a:extLst>
              <a:ext uri="{FF2B5EF4-FFF2-40B4-BE49-F238E27FC236}">
                <a16:creationId xmlns:a16="http://schemas.microsoft.com/office/drawing/2014/main" id="{AE13548E-4436-484E-A64A-A10B267278E1}"/>
              </a:ext>
            </a:extLst>
          </p:cNvPr>
          <p:cNvSpPr/>
          <p:nvPr/>
        </p:nvSpPr>
        <p:spPr>
          <a:xfrm>
            <a:off x="421366" y="962200"/>
            <a:ext cx="306963" cy="154172"/>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4" name="正方形/長方形 13">
            <a:extLst>
              <a:ext uri="{FF2B5EF4-FFF2-40B4-BE49-F238E27FC236}">
                <a16:creationId xmlns:a16="http://schemas.microsoft.com/office/drawing/2014/main" id="{CB8F6D76-75B6-4B46-88A6-A0E5517373C3}"/>
              </a:ext>
            </a:extLst>
          </p:cNvPr>
          <p:cNvSpPr/>
          <p:nvPr/>
        </p:nvSpPr>
        <p:spPr>
          <a:xfrm>
            <a:off x="6720000" y="3519000"/>
            <a:ext cx="5040000" cy="3096000"/>
          </a:xfrm>
          <a:prstGeom prst="rect">
            <a:avLst/>
          </a:prstGeom>
        </p:spPr>
        <p:txBody>
          <a:bodyPr wrap="square" anchor="ctr" anchorCtr="0">
            <a:noAutofit/>
          </a:bodyPr>
          <a:lstStyle/>
          <a:p>
            <a:pPr>
              <a:lnSpc>
                <a:spcPts val="3000"/>
              </a:lnSpc>
            </a:pPr>
            <a:r>
              <a:rPr lang="ja-JP" altLang="en-US" sz="2000" dirty="0">
                <a:latin typeface="HG丸ｺﾞｼｯｸM-PRO" panose="020F0600000000000000" pitchFamily="50" charset="-128"/>
                <a:ea typeface="HG丸ｺﾞｼｯｸM-PRO" panose="020F0600000000000000" pitchFamily="50" charset="-128"/>
              </a:rPr>
              <a:t>＋作成する を選ぶ</a:t>
            </a:r>
          </a:p>
        </p:txBody>
      </p:sp>
      <p:pic>
        <p:nvPicPr>
          <p:cNvPr id="13" name="図 12">
            <a:extLst>
              <a:ext uri="{FF2B5EF4-FFF2-40B4-BE49-F238E27FC236}">
                <a16:creationId xmlns:a16="http://schemas.microsoft.com/office/drawing/2014/main" id="{0EACB170-7823-4FE4-B12C-0B3BFA7F106E}"/>
              </a:ext>
            </a:extLst>
          </p:cNvPr>
          <p:cNvPicPr>
            <a:picLocks noChangeAspect="1"/>
          </p:cNvPicPr>
          <p:nvPr/>
        </p:nvPicPr>
        <p:blipFill>
          <a:blip r:embed="rId5"/>
          <a:stretch>
            <a:fillRect/>
          </a:stretch>
        </p:blipFill>
        <p:spPr>
          <a:xfrm>
            <a:off x="955215" y="3502800"/>
            <a:ext cx="4802774" cy="3121200"/>
          </a:xfrm>
          <a:prstGeom prst="rect">
            <a:avLst/>
          </a:prstGeom>
          <a:ln w="19050">
            <a:solidFill>
              <a:schemeClr val="tx1"/>
            </a:solidFill>
          </a:ln>
        </p:spPr>
      </p:pic>
      <p:sp>
        <p:nvSpPr>
          <p:cNvPr id="15" name="角丸四角形 9">
            <a:extLst>
              <a:ext uri="{FF2B5EF4-FFF2-40B4-BE49-F238E27FC236}">
                <a16:creationId xmlns:a16="http://schemas.microsoft.com/office/drawing/2014/main" id="{851E35E8-FA71-4D6F-828C-2F764F70E17F}"/>
              </a:ext>
            </a:extLst>
          </p:cNvPr>
          <p:cNvSpPr/>
          <p:nvPr/>
        </p:nvSpPr>
        <p:spPr>
          <a:xfrm>
            <a:off x="5288552" y="3558270"/>
            <a:ext cx="396975" cy="196343"/>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正方形/長方形 1">
            <a:extLst>
              <a:ext uri="{FF2B5EF4-FFF2-40B4-BE49-F238E27FC236}">
                <a16:creationId xmlns:a16="http://schemas.microsoft.com/office/drawing/2014/main" id="{5509C07C-0830-482E-9721-666AC55CD92C}"/>
              </a:ext>
            </a:extLst>
          </p:cNvPr>
          <p:cNvSpPr/>
          <p:nvPr/>
        </p:nvSpPr>
        <p:spPr>
          <a:xfrm>
            <a:off x="6720000" y="243000"/>
            <a:ext cx="375424"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1</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6" name="正方形/長方形 15">
            <a:extLst>
              <a:ext uri="{FF2B5EF4-FFF2-40B4-BE49-F238E27FC236}">
                <a16:creationId xmlns:a16="http://schemas.microsoft.com/office/drawing/2014/main" id="{6C6E006C-8637-4BCD-A3AA-51BD082021EF}"/>
              </a:ext>
            </a:extLst>
          </p:cNvPr>
          <p:cNvSpPr/>
          <p:nvPr/>
        </p:nvSpPr>
        <p:spPr>
          <a:xfrm>
            <a:off x="6720000" y="3539171"/>
            <a:ext cx="375424"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2</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7" name="角丸四角形 9">
            <a:extLst>
              <a:ext uri="{FF2B5EF4-FFF2-40B4-BE49-F238E27FC236}">
                <a16:creationId xmlns:a16="http://schemas.microsoft.com/office/drawing/2014/main" id="{47B9B2AD-9ED3-4302-A20F-E5E3E8C0CC21}"/>
              </a:ext>
            </a:extLst>
          </p:cNvPr>
          <p:cNvSpPr/>
          <p:nvPr/>
        </p:nvSpPr>
        <p:spPr>
          <a:xfrm>
            <a:off x="6733579" y="1600750"/>
            <a:ext cx="720000" cy="432000"/>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8" name="角丸四角形 9">
            <a:extLst>
              <a:ext uri="{FF2B5EF4-FFF2-40B4-BE49-F238E27FC236}">
                <a16:creationId xmlns:a16="http://schemas.microsoft.com/office/drawing/2014/main" id="{A190DCD0-1DE4-420F-9EF2-860B155E70A8}"/>
              </a:ext>
            </a:extLst>
          </p:cNvPr>
          <p:cNvSpPr/>
          <p:nvPr/>
        </p:nvSpPr>
        <p:spPr>
          <a:xfrm>
            <a:off x="6733578" y="4873929"/>
            <a:ext cx="1404000" cy="432000"/>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21355328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E97B56-5527-35FE-76BE-D7F8DA5E9087}"/>
            </a:ext>
          </a:extLst>
        </p:cNvPr>
        <p:cNvGrpSpPr/>
        <p:nvPr/>
      </p:nvGrpSpPr>
      <p:grpSpPr>
        <a:xfrm>
          <a:off x="0" y="0"/>
          <a:ext cx="0" cy="0"/>
          <a:chOff x="0" y="0"/>
          <a:chExt cx="0" cy="0"/>
        </a:xfrm>
      </p:grpSpPr>
      <p:sp>
        <p:nvSpPr>
          <p:cNvPr id="8" name="正方形/長方形 7">
            <a:extLst>
              <a:ext uri="{FF2B5EF4-FFF2-40B4-BE49-F238E27FC236}">
                <a16:creationId xmlns:a16="http://schemas.microsoft.com/office/drawing/2014/main" id="{104BE2FC-4DBC-4079-AB07-DB8F43FA0FFB}"/>
              </a:ext>
            </a:extLst>
          </p:cNvPr>
          <p:cNvSpPr/>
          <p:nvPr/>
        </p:nvSpPr>
        <p:spPr>
          <a:xfrm>
            <a:off x="6721200" y="243000"/>
            <a:ext cx="5040000" cy="3096000"/>
          </a:xfrm>
          <a:prstGeom prst="rect">
            <a:avLst/>
          </a:prstGeom>
        </p:spPr>
        <p:txBody>
          <a:bodyPr wrap="square" anchor="ctr" anchorCtr="0">
            <a:noAutofit/>
          </a:bodyPr>
          <a:lstStyle/>
          <a:p>
            <a:pPr>
              <a:lnSpc>
                <a:spcPts val="3000"/>
              </a:lnSpc>
            </a:pPr>
            <a:r>
              <a:rPr lang="ja-JP" altLang="en-US" sz="2000" dirty="0">
                <a:latin typeface="HG丸ｺﾞｼｯｸM-PRO" panose="020F0600000000000000" pitchFamily="50" charset="-128"/>
                <a:ea typeface="HG丸ｺﾞｼｯｸM-PRO" panose="020F0600000000000000" pitchFamily="50" charset="-128"/>
              </a:rPr>
              <a:t>左側が</a:t>
            </a:r>
            <a:r>
              <a:rPr lang="en-US" altLang="ja-JP" sz="2000" dirty="0">
                <a:latin typeface="HG丸ｺﾞｼｯｸM-PRO" panose="020F0600000000000000" pitchFamily="50" charset="-128"/>
                <a:ea typeface="HG丸ｺﾞｼｯｸM-PRO" panose="020F0600000000000000" pitchFamily="50" charset="-128"/>
              </a:rPr>
              <a:t>GPT</a:t>
            </a:r>
            <a:r>
              <a:rPr lang="ja-JP" altLang="en-US" sz="2000" dirty="0">
                <a:latin typeface="HG丸ｺﾞｼｯｸM-PRO" panose="020F0600000000000000" pitchFamily="50" charset="-128"/>
                <a:ea typeface="HG丸ｺﾞｼｯｸM-PRO" panose="020F0600000000000000" pitchFamily="50" charset="-128"/>
              </a:rPr>
              <a:t>の作成画面。</a:t>
            </a:r>
            <a:endParaRPr lang="en-US" altLang="ja-JP" sz="2000" dirty="0">
              <a:latin typeface="HG丸ｺﾞｼｯｸM-PRO" panose="020F0600000000000000" pitchFamily="50" charset="-128"/>
              <a:ea typeface="HG丸ｺﾞｼｯｸM-PRO" panose="020F0600000000000000" pitchFamily="50" charset="-128"/>
            </a:endParaRPr>
          </a:p>
          <a:p>
            <a:pPr>
              <a:lnSpc>
                <a:spcPts val="3000"/>
              </a:lnSpc>
            </a:pPr>
            <a:r>
              <a:rPr lang="ja-JP" altLang="en-US" sz="2000" dirty="0">
                <a:latin typeface="HG丸ｺﾞｼｯｸM-PRO" panose="020F0600000000000000" pitchFamily="50" charset="-128"/>
                <a:ea typeface="HG丸ｺﾞｼｯｸM-PRO" panose="020F0600000000000000" pitchFamily="50" charset="-128"/>
              </a:rPr>
              <a:t>右側が作った</a:t>
            </a:r>
            <a:r>
              <a:rPr lang="en-US" altLang="ja-JP" sz="2000" dirty="0">
                <a:latin typeface="HG丸ｺﾞｼｯｸM-PRO" panose="020F0600000000000000" pitchFamily="50" charset="-128"/>
                <a:ea typeface="HG丸ｺﾞｼｯｸM-PRO" panose="020F0600000000000000" pitchFamily="50" charset="-128"/>
              </a:rPr>
              <a:t>GPT</a:t>
            </a:r>
            <a:r>
              <a:rPr lang="ja-JP" altLang="en-US" sz="2000" dirty="0" err="1">
                <a:latin typeface="HG丸ｺﾞｼｯｸM-PRO" panose="020F0600000000000000" pitchFamily="50" charset="-128"/>
                <a:ea typeface="HG丸ｺﾞｼｯｸM-PRO" panose="020F0600000000000000" pitchFamily="50" charset="-128"/>
              </a:rPr>
              <a:t>への</a:t>
            </a:r>
            <a:r>
              <a:rPr lang="ja-JP" altLang="en-US" sz="2000" dirty="0">
                <a:latin typeface="HG丸ｺﾞｼｯｸM-PRO" panose="020F0600000000000000" pitchFamily="50" charset="-128"/>
                <a:ea typeface="HG丸ｺﾞｼｯｸM-PRO" panose="020F0600000000000000" pitchFamily="50" charset="-128"/>
              </a:rPr>
              <a:t>質問画面です。</a:t>
            </a:r>
            <a:endParaRPr lang="en-US" altLang="ja-JP" sz="2000" dirty="0">
              <a:latin typeface="HG丸ｺﾞｼｯｸM-PRO" panose="020F0600000000000000" pitchFamily="50" charset="-128"/>
              <a:ea typeface="HG丸ｺﾞｼｯｸM-PRO" panose="020F0600000000000000" pitchFamily="50" charset="-128"/>
            </a:endParaRPr>
          </a:p>
          <a:p>
            <a:pPr>
              <a:lnSpc>
                <a:spcPts val="3000"/>
              </a:lnSpc>
            </a:pPr>
            <a:r>
              <a:rPr lang="ja-JP" altLang="en-US" sz="2000" dirty="0">
                <a:latin typeface="HG丸ｺﾞｼｯｸM-PRO" panose="020F0600000000000000" pitchFamily="50" charset="-128"/>
                <a:ea typeface="HG丸ｺﾞｼｯｸM-PRO" panose="020F0600000000000000" pitchFamily="50" charset="-128"/>
              </a:rPr>
              <a:t>まずは、作成画面 から見ていきましょう。</a:t>
            </a:r>
          </a:p>
        </p:txBody>
      </p:sp>
      <p:sp>
        <p:nvSpPr>
          <p:cNvPr id="9" name="正方形/長方形 8">
            <a:extLst>
              <a:ext uri="{FF2B5EF4-FFF2-40B4-BE49-F238E27FC236}">
                <a16:creationId xmlns:a16="http://schemas.microsoft.com/office/drawing/2014/main" id="{7622199C-2149-4FB2-BC3B-2E8BE6DC83F9}"/>
              </a:ext>
            </a:extLst>
          </p:cNvPr>
          <p:cNvSpPr/>
          <p:nvPr/>
        </p:nvSpPr>
        <p:spPr>
          <a:xfrm>
            <a:off x="6720000" y="3519000"/>
            <a:ext cx="5040000" cy="3096000"/>
          </a:xfrm>
          <a:prstGeom prst="rect">
            <a:avLst/>
          </a:prstGeom>
        </p:spPr>
        <p:txBody>
          <a:bodyPr wrap="square" anchor="ctr" anchorCtr="0">
            <a:noAutofit/>
          </a:bodyPr>
          <a:lstStyle/>
          <a:p>
            <a:pPr>
              <a:lnSpc>
                <a:spcPts val="3000"/>
              </a:lnSpc>
            </a:pPr>
            <a:r>
              <a:rPr lang="ja-JP" altLang="en-US" sz="2000" dirty="0">
                <a:latin typeface="HG丸ｺﾞｼｯｸM-PRO" panose="020F0600000000000000" pitchFamily="50" charset="-128"/>
                <a:ea typeface="HG丸ｺﾞｼｯｸM-PRO" panose="020F0600000000000000" pitchFamily="50" charset="-128"/>
              </a:rPr>
              <a:t>作りたい</a:t>
            </a:r>
            <a:r>
              <a:rPr lang="en-US" altLang="ja-JP" sz="2000" dirty="0">
                <a:latin typeface="HG丸ｺﾞｼｯｸM-PRO" panose="020F0600000000000000" pitchFamily="50" charset="-128"/>
                <a:ea typeface="HG丸ｺﾞｼｯｸM-PRO" panose="020F0600000000000000" pitchFamily="50" charset="-128"/>
              </a:rPr>
              <a:t>GPT</a:t>
            </a:r>
            <a:r>
              <a:rPr lang="ja-JP" altLang="en-US" sz="2000" dirty="0">
                <a:latin typeface="HG丸ｺﾞｼｯｸM-PRO" panose="020F0600000000000000" pitchFamily="50" charset="-128"/>
                <a:ea typeface="HG丸ｺﾞｼｯｸM-PRO" panose="020F0600000000000000" pitchFamily="50" charset="-128"/>
              </a:rPr>
              <a:t>を指定しましょう。</a:t>
            </a:r>
          </a:p>
          <a:p>
            <a:pPr>
              <a:lnSpc>
                <a:spcPts val="3000"/>
              </a:lnSpc>
            </a:pPr>
            <a:endParaRPr lang="ja-JP" altLang="en-US" sz="2000" dirty="0">
              <a:latin typeface="HG丸ｺﾞｼｯｸM-PRO" panose="020F0600000000000000" pitchFamily="50" charset="-128"/>
              <a:ea typeface="HG丸ｺﾞｼｯｸM-PRO" panose="020F0600000000000000" pitchFamily="50" charset="-128"/>
            </a:endParaRPr>
          </a:p>
          <a:p>
            <a:pPr>
              <a:lnSpc>
                <a:spcPts val="3000"/>
              </a:lnSpc>
            </a:pPr>
            <a:r>
              <a:rPr lang="ja-JP" altLang="en-US" sz="2000" dirty="0">
                <a:latin typeface="HG丸ｺﾞｼｯｸM-PRO" panose="020F0600000000000000" pitchFamily="50" charset="-128"/>
                <a:ea typeface="HG丸ｺﾞｼｯｸM-PRO" panose="020F0600000000000000" pitchFamily="50" charset="-128"/>
              </a:rPr>
              <a:t>例：</a:t>
            </a:r>
            <a:r>
              <a:rPr lang="ja-JP" altLang="en-US" sz="2000" spc="-90" dirty="0">
                <a:latin typeface="HG丸ｺﾞｼｯｸM-PRO" panose="020F0600000000000000" pitchFamily="50" charset="-128"/>
                <a:ea typeface="HG丸ｺﾞｼｯｸM-PRO" panose="020F0600000000000000" pitchFamily="50" charset="-128"/>
              </a:rPr>
              <a:t>あなたは公務員試験の</a:t>
            </a:r>
            <a:endParaRPr lang="en-US" altLang="ja-JP" sz="2000" spc="-90" dirty="0">
              <a:latin typeface="HG丸ｺﾞｼｯｸM-PRO" panose="020F0600000000000000" pitchFamily="50" charset="-128"/>
              <a:ea typeface="HG丸ｺﾞｼｯｸM-PRO" panose="020F0600000000000000" pitchFamily="50" charset="-128"/>
            </a:endParaRPr>
          </a:p>
          <a:p>
            <a:pPr>
              <a:lnSpc>
                <a:spcPts val="3000"/>
              </a:lnSpc>
            </a:pPr>
            <a:r>
              <a:rPr lang="ja-JP" altLang="en-US" sz="2000" spc="-90" dirty="0">
                <a:latin typeface="HG丸ｺﾞｼｯｸM-PRO" panose="020F0600000000000000" pitchFamily="50" charset="-128"/>
                <a:ea typeface="HG丸ｺﾞｼｯｸM-PRO" panose="020F0600000000000000" pitchFamily="50" charset="-128"/>
              </a:rPr>
              <a:t>　　キャリアアドバイザー</a:t>
            </a:r>
            <a:r>
              <a:rPr lang="ja-JP" altLang="en-US" sz="2000" dirty="0">
                <a:latin typeface="HG丸ｺﾞｼｯｸM-PRO" panose="020F0600000000000000" pitchFamily="50" charset="-128"/>
                <a:ea typeface="HG丸ｺﾞｼｯｸM-PRO" panose="020F0600000000000000" pitchFamily="50" charset="-128"/>
              </a:rPr>
              <a:t>です。</a:t>
            </a:r>
          </a:p>
        </p:txBody>
      </p:sp>
      <p:grpSp>
        <p:nvGrpSpPr>
          <p:cNvPr id="10" name="グループ化 9">
            <a:extLst>
              <a:ext uri="{FF2B5EF4-FFF2-40B4-BE49-F238E27FC236}">
                <a16:creationId xmlns:a16="http://schemas.microsoft.com/office/drawing/2014/main" id="{B5F3A7DF-B2D1-4562-BD61-F7ECA45725DB}"/>
              </a:ext>
            </a:extLst>
          </p:cNvPr>
          <p:cNvGrpSpPr/>
          <p:nvPr/>
        </p:nvGrpSpPr>
        <p:grpSpPr>
          <a:xfrm>
            <a:off x="0" y="0"/>
            <a:ext cx="12192001" cy="6858000"/>
            <a:chOff x="0" y="0"/>
            <a:chExt cx="12192001" cy="6858000"/>
          </a:xfrm>
        </p:grpSpPr>
        <p:pic>
          <p:nvPicPr>
            <p:cNvPr id="11" name="object 3">
              <a:extLst>
                <a:ext uri="{FF2B5EF4-FFF2-40B4-BE49-F238E27FC236}">
                  <a16:creationId xmlns:a16="http://schemas.microsoft.com/office/drawing/2014/main" id="{669FB303-79D0-4969-BA17-965560236ED5}"/>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12" name="object 3">
              <a:extLst>
                <a:ext uri="{FF2B5EF4-FFF2-40B4-BE49-F238E27FC236}">
                  <a16:creationId xmlns:a16="http://schemas.microsoft.com/office/drawing/2014/main" id="{CBA6343C-C509-4524-9CFE-78B4592522DE}"/>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pic>
        <p:nvPicPr>
          <p:cNvPr id="13" name="図 12">
            <a:extLst>
              <a:ext uri="{FF2B5EF4-FFF2-40B4-BE49-F238E27FC236}">
                <a16:creationId xmlns:a16="http://schemas.microsoft.com/office/drawing/2014/main" id="{57A0672F-39CB-4C4E-86E7-DD1CA03A953C}"/>
              </a:ext>
            </a:extLst>
          </p:cNvPr>
          <p:cNvPicPr>
            <a:picLocks noChangeAspect="1"/>
          </p:cNvPicPr>
          <p:nvPr/>
        </p:nvPicPr>
        <p:blipFill>
          <a:blip r:embed="rId4"/>
          <a:stretch>
            <a:fillRect/>
          </a:stretch>
        </p:blipFill>
        <p:spPr>
          <a:xfrm>
            <a:off x="430800" y="230400"/>
            <a:ext cx="5798241" cy="3121200"/>
          </a:xfrm>
          <a:prstGeom prst="rect">
            <a:avLst/>
          </a:prstGeom>
          <a:ln w="19050">
            <a:solidFill>
              <a:schemeClr val="tx1"/>
            </a:solidFill>
          </a:ln>
        </p:spPr>
      </p:pic>
      <p:pic>
        <p:nvPicPr>
          <p:cNvPr id="14" name="図 13">
            <a:extLst>
              <a:ext uri="{FF2B5EF4-FFF2-40B4-BE49-F238E27FC236}">
                <a16:creationId xmlns:a16="http://schemas.microsoft.com/office/drawing/2014/main" id="{A0BA45C8-865D-478B-8059-685CC9214106}"/>
              </a:ext>
            </a:extLst>
          </p:cNvPr>
          <p:cNvPicPr>
            <a:picLocks noChangeAspect="1"/>
          </p:cNvPicPr>
          <p:nvPr/>
        </p:nvPicPr>
        <p:blipFill>
          <a:blip r:embed="rId5"/>
          <a:stretch>
            <a:fillRect/>
          </a:stretch>
        </p:blipFill>
        <p:spPr>
          <a:xfrm>
            <a:off x="431661" y="3502800"/>
            <a:ext cx="5797380" cy="3121200"/>
          </a:xfrm>
          <a:prstGeom prst="rect">
            <a:avLst/>
          </a:prstGeom>
          <a:ln w="19050">
            <a:solidFill>
              <a:schemeClr val="tx1"/>
            </a:solidFill>
          </a:ln>
        </p:spPr>
      </p:pic>
      <p:sp>
        <p:nvSpPr>
          <p:cNvPr id="17" name="角丸四角形 9">
            <a:extLst>
              <a:ext uri="{FF2B5EF4-FFF2-40B4-BE49-F238E27FC236}">
                <a16:creationId xmlns:a16="http://schemas.microsoft.com/office/drawing/2014/main" id="{7E0FAEA6-1FDF-4DD1-B2B4-EA999AC9D8D1}"/>
              </a:ext>
            </a:extLst>
          </p:cNvPr>
          <p:cNvSpPr/>
          <p:nvPr/>
        </p:nvSpPr>
        <p:spPr>
          <a:xfrm>
            <a:off x="432994" y="229068"/>
            <a:ext cx="2908722" cy="3121200"/>
          </a:xfrm>
          <a:prstGeom prst="roundRect">
            <a:avLst>
              <a:gd name="adj" fmla="val 3707"/>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角丸四角形 11">
            <a:extLst>
              <a:ext uri="{FF2B5EF4-FFF2-40B4-BE49-F238E27FC236}">
                <a16:creationId xmlns:a16="http://schemas.microsoft.com/office/drawing/2014/main" id="{A8BBCB11-3514-4214-B295-CCA3089813D3}"/>
              </a:ext>
            </a:extLst>
          </p:cNvPr>
          <p:cNvSpPr/>
          <p:nvPr/>
        </p:nvSpPr>
        <p:spPr>
          <a:xfrm>
            <a:off x="778749" y="6335486"/>
            <a:ext cx="2200588" cy="28682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97622E9E-8D96-4928-98EF-B09E49C6EFFF}"/>
              </a:ext>
            </a:extLst>
          </p:cNvPr>
          <p:cNvSpPr/>
          <p:nvPr/>
        </p:nvSpPr>
        <p:spPr>
          <a:xfrm>
            <a:off x="6720000" y="243000"/>
            <a:ext cx="375424"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3</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6" name="正方形/長方形 15">
            <a:extLst>
              <a:ext uri="{FF2B5EF4-FFF2-40B4-BE49-F238E27FC236}">
                <a16:creationId xmlns:a16="http://schemas.microsoft.com/office/drawing/2014/main" id="{90B03934-394B-42CE-A7C6-62834E42BB67}"/>
              </a:ext>
            </a:extLst>
          </p:cNvPr>
          <p:cNvSpPr/>
          <p:nvPr/>
        </p:nvSpPr>
        <p:spPr>
          <a:xfrm>
            <a:off x="6720000" y="3539171"/>
            <a:ext cx="375424"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4</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8" name="角丸四角形 9">
            <a:extLst>
              <a:ext uri="{FF2B5EF4-FFF2-40B4-BE49-F238E27FC236}">
                <a16:creationId xmlns:a16="http://schemas.microsoft.com/office/drawing/2014/main" id="{B4472041-2BCF-42BD-BF9A-29BA285952FB}"/>
              </a:ext>
            </a:extLst>
          </p:cNvPr>
          <p:cNvSpPr/>
          <p:nvPr/>
        </p:nvSpPr>
        <p:spPr>
          <a:xfrm>
            <a:off x="7771211" y="1976530"/>
            <a:ext cx="1116000" cy="432000"/>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214732777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B5C43-3CD2-9FD5-1EE6-65F0422D63CF}"/>
            </a:ext>
          </a:extLst>
        </p:cNvPr>
        <p:cNvGrpSpPr/>
        <p:nvPr/>
      </p:nvGrpSpPr>
      <p:grpSpPr>
        <a:xfrm>
          <a:off x="0" y="0"/>
          <a:ext cx="0" cy="0"/>
          <a:chOff x="0" y="0"/>
          <a:chExt cx="0" cy="0"/>
        </a:xfrm>
      </p:grpSpPr>
      <p:sp>
        <p:nvSpPr>
          <p:cNvPr id="8" name="正方形/長方形 7">
            <a:extLst>
              <a:ext uri="{FF2B5EF4-FFF2-40B4-BE49-F238E27FC236}">
                <a16:creationId xmlns:a16="http://schemas.microsoft.com/office/drawing/2014/main" id="{9AB69AE0-0692-4DD6-AB46-696D0BB174AE}"/>
              </a:ext>
            </a:extLst>
          </p:cNvPr>
          <p:cNvSpPr/>
          <p:nvPr/>
        </p:nvSpPr>
        <p:spPr>
          <a:xfrm>
            <a:off x="6721200" y="243000"/>
            <a:ext cx="5040000" cy="3096000"/>
          </a:xfrm>
          <a:prstGeom prst="rect">
            <a:avLst/>
          </a:prstGeom>
        </p:spPr>
        <p:txBody>
          <a:bodyPr wrap="square" anchor="ctr" anchorCtr="0">
            <a:noAutofit/>
          </a:bodyPr>
          <a:lstStyle/>
          <a:p>
            <a:pPr>
              <a:lnSpc>
                <a:spcPts val="3000"/>
              </a:lnSpc>
            </a:pPr>
            <a:r>
              <a:rPr lang="en-US" altLang="ja-JP" sz="2000" dirty="0">
                <a:latin typeface="HG丸ｺﾞｼｯｸM-PRO" panose="020F0600000000000000" pitchFamily="50" charset="-128"/>
                <a:ea typeface="HG丸ｺﾞｼｯｸM-PRO" panose="020F0600000000000000" pitchFamily="50" charset="-128"/>
              </a:rPr>
              <a:t>GPTs </a:t>
            </a:r>
            <a:r>
              <a:rPr lang="ja-JP" altLang="en-US" sz="2000" dirty="0">
                <a:latin typeface="HG丸ｺﾞｼｯｸM-PRO" panose="020F0600000000000000" pitchFamily="50" charset="-128"/>
                <a:ea typeface="HG丸ｺﾞｼｯｸM-PRO" panose="020F0600000000000000" pitchFamily="50" charset="-128"/>
              </a:rPr>
              <a:t>の名前を決めることができます。</a:t>
            </a:r>
          </a:p>
          <a:p>
            <a:pPr>
              <a:lnSpc>
                <a:spcPts val="3000"/>
              </a:lnSpc>
            </a:pPr>
            <a:r>
              <a:rPr lang="ja-JP" altLang="en-US" sz="2000" dirty="0">
                <a:latin typeface="HG丸ｺﾞｼｯｸM-PRO" panose="020F0600000000000000" pitchFamily="50" charset="-128"/>
                <a:ea typeface="HG丸ｺﾞｼｯｸM-PRO" panose="020F0600000000000000" pitchFamily="50" charset="-128"/>
              </a:rPr>
              <a:t>また、同様にプロフィール画像、</a:t>
            </a:r>
            <a:endParaRPr lang="en-US" altLang="ja-JP" sz="2000" dirty="0">
              <a:latin typeface="HG丸ｺﾞｼｯｸM-PRO" panose="020F0600000000000000" pitchFamily="50" charset="-128"/>
              <a:ea typeface="HG丸ｺﾞｼｯｸM-PRO" panose="020F0600000000000000" pitchFamily="50" charset="-128"/>
            </a:endParaRPr>
          </a:p>
          <a:p>
            <a:pPr>
              <a:lnSpc>
                <a:spcPts val="3000"/>
              </a:lnSpc>
            </a:pPr>
            <a:r>
              <a:rPr lang="ja-JP" altLang="en-US" sz="2000" dirty="0">
                <a:latin typeface="HG丸ｺﾞｼｯｸM-PRO" panose="020F0600000000000000" pitchFamily="50" charset="-128"/>
                <a:ea typeface="HG丸ｺﾞｼｯｸM-PRO" panose="020F0600000000000000" pitchFamily="50" charset="-128"/>
              </a:rPr>
              <a:t>性格（</a:t>
            </a:r>
            <a:r>
              <a:rPr lang="en-US" altLang="ja-JP" sz="2000" dirty="0">
                <a:latin typeface="HG丸ｺﾞｼｯｸM-PRO" panose="020F0600000000000000" pitchFamily="50" charset="-128"/>
                <a:ea typeface="HG丸ｺﾞｼｯｸM-PRO" panose="020F0600000000000000" pitchFamily="50" charset="-128"/>
              </a:rPr>
              <a:t>GPTs</a:t>
            </a:r>
            <a:r>
              <a:rPr lang="ja-JP" altLang="en-US" sz="2000" dirty="0">
                <a:latin typeface="HG丸ｺﾞｼｯｸM-PRO" panose="020F0600000000000000" pitchFamily="50" charset="-128"/>
                <a:ea typeface="HG丸ｺﾞｼｯｸM-PRO" panose="020F0600000000000000" pitchFamily="50" charset="-128"/>
              </a:rPr>
              <a:t>の話し方など）を決定します。</a:t>
            </a:r>
          </a:p>
        </p:txBody>
      </p:sp>
      <p:grpSp>
        <p:nvGrpSpPr>
          <p:cNvPr id="10" name="グループ化 9">
            <a:extLst>
              <a:ext uri="{FF2B5EF4-FFF2-40B4-BE49-F238E27FC236}">
                <a16:creationId xmlns:a16="http://schemas.microsoft.com/office/drawing/2014/main" id="{60891C13-9850-467E-838D-F44369DA9DF2}"/>
              </a:ext>
            </a:extLst>
          </p:cNvPr>
          <p:cNvGrpSpPr/>
          <p:nvPr/>
        </p:nvGrpSpPr>
        <p:grpSpPr>
          <a:xfrm>
            <a:off x="0" y="0"/>
            <a:ext cx="12192001" cy="6858000"/>
            <a:chOff x="0" y="0"/>
            <a:chExt cx="12192001" cy="6858000"/>
          </a:xfrm>
        </p:grpSpPr>
        <p:pic>
          <p:nvPicPr>
            <p:cNvPr id="11" name="object 3">
              <a:extLst>
                <a:ext uri="{FF2B5EF4-FFF2-40B4-BE49-F238E27FC236}">
                  <a16:creationId xmlns:a16="http://schemas.microsoft.com/office/drawing/2014/main" id="{4F505FE0-3370-4377-869F-7A71B6744B19}"/>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12" name="object 3">
              <a:extLst>
                <a:ext uri="{FF2B5EF4-FFF2-40B4-BE49-F238E27FC236}">
                  <a16:creationId xmlns:a16="http://schemas.microsoft.com/office/drawing/2014/main" id="{34D58004-4AAE-4BE5-840F-22AEC5FFE3D6}"/>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pic>
        <p:nvPicPr>
          <p:cNvPr id="13" name="図 12">
            <a:extLst>
              <a:ext uri="{FF2B5EF4-FFF2-40B4-BE49-F238E27FC236}">
                <a16:creationId xmlns:a16="http://schemas.microsoft.com/office/drawing/2014/main" id="{924BC778-91A6-4F5B-9003-77E861D96A75}"/>
              </a:ext>
            </a:extLst>
          </p:cNvPr>
          <p:cNvPicPr>
            <a:picLocks noChangeAspect="1"/>
          </p:cNvPicPr>
          <p:nvPr/>
        </p:nvPicPr>
        <p:blipFill>
          <a:blip r:embed="rId4"/>
          <a:stretch>
            <a:fillRect/>
          </a:stretch>
        </p:blipFill>
        <p:spPr>
          <a:xfrm>
            <a:off x="432000" y="230400"/>
            <a:ext cx="5843495" cy="3121200"/>
          </a:xfrm>
          <a:prstGeom prst="rect">
            <a:avLst/>
          </a:prstGeom>
          <a:ln w="19050">
            <a:solidFill>
              <a:schemeClr val="tx1"/>
            </a:solidFill>
          </a:ln>
        </p:spPr>
      </p:pic>
      <p:sp>
        <p:nvSpPr>
          <p:cNvPr id="14" name="正方形/長方形 13">
            <a:extLst>
              <a:ext uri="{FF2B5EF4-FFF2-40B4-BE49-F238E27FC236}">
                <a16:creationId xmlns:a16="http://schemas.microsoft.com/office/drawing/2014/main" id="{68143C4B-A939-47D4-A480-A4FD077AFE74}"/>
              </a:ext>
            </a:extLst>
          </p:cNvPr>
          <p:cNvSpPr/>
          <p:nvPr/>
        </p:nvSpPr>
        <p:spPr>
          <a:xfrm>
            <a:off x="6720000" y="3519000"/>
            <a:ext cx="5040000" cy="3096000"/>
          </a:xfrm>
          <a:prstGeom prst="rect">
            <a:avLst/>
          </a:prstGeom>
        </p:spPr>
        <p:txBody>
          <a:bodyPr wrap="square" anchor="ctr" anchorCtr="0">
            <a:noAutofit/>
          </a:bodyPr>
          <a:lstStyle/>
          <a:p>
            <a:pPr>
              <a:lnSpc>
                <a:spcPts val="3000"/>
              </a:lnSpc>
            </a:pPr>
            <a:r>
              <a:rPr lang="ja-JP" altLang="en-US" sz="2000" dirty="0">
                <a:latin typeface="HG丸ｺﾞｼｯｸM-PRO" panose="020F0600000000000000" pitchFamily="50" charset="-128"/>
                <a:ea typeface="HG丸ｺﾞｼｯｸM-PRO" panose="020F0600000000000000" pitchFamily="50" charset="-128"/>
              </a:rPr>
              <a:t>構成画面 から指示を編集することで、</a:t>
            </a:r>
            <a:endParaRPr lang="en-US" altLang="ja-JP" sz="2000" dirty="0">
              <a:latin typeface="HG丸ｺﾞｼｯｸM-PRO" panose="020F0600000000000000" pitchFamily="50" charset="-128"/>
              <a:ea typeface="HG丸ｺﾞｼｯｸM-PRO" panose="020F0600000000000000" pitchFamily="50" charset="-128"/>
            </a:endParaRPr>
          </a:p>
          <a:p>
            <a:pPr>
              <a:lnSpc>
                <a:spcPts val="3000"/>
              </a:lnSpc>
            </a:pPr>
            <a:r>
              <a:rPr lang="ja-JP" altLang="en-US" sz="2000" dirty="0">
                <a:latin typeface="HG丸ｺﾞｼｯｸM-PRO" panose="020F0600000000000000" pitchFamily="50" charset="-128"/>
                <a:ea typeface="HG丸ｺﾞｼｯｸM-PRO" panose="020F0600000000000000" pitchFamily="50" charset="-128"/>
              </a:rPr>
              <a:t>目的に合った</a:t>
            </a:r>
            <a:r>
              <a:rPr lang="en-US" altLang="ja-JP" sz="2000" dirty="0">
                <a:latin typeface="HG丸ｺﾞｼｯｸM-PRO" panose="020F0600000000000000" pitchFamily="50" charset="-128"/>
                <a:ea typeface="HG丸ｺﾞｼｯｸM-PRO" panose="020F0600000000000000" pitchFamily="50" charset="-128"/>
              </a:rPr>
              <a:t>GPTs</a:t>
            </a:r>
            <a:r>
              <a:rPr lang="ja-JP" altLang="en-US" sz="2000" dirty="0">
                <a:latin typeface="HG丸ｺﾞｼｯｸM-PRO" panose="020F0600000000000000" pitchFamily="50" charset="-128"/>
                <a:ea typeface="HG丸ｺﾞｼｯｸM-PRO" panose="020F0600000000000000" pitchFamily="50" charset="-128"/>
              </a:rPr>
              <a:t>を作成することが</a:t>
            </a:r>
            <a:endParaRPr lang="en-US" altLang="ja-JP" sz="2000" dirty="0">
              <a:latin typeface="HG丸ｺﾞｼｯｸM-PRO" panose="020F0600000000000000" pitchFamily="50" charset="-128"/>
              <a:ea typeface="HG丸ｺﾞｼｯｸM-PRO" panose="020F0600000000000000" pitchFamily="50" charset="-128"/>
            </a:endParaRPr>
          </a:p>
          <a:p>
            <a:pPr>
              <a:lnSpc>
                <a:spcPts val="3000"/>
              </a:lnSpc>
            </a:pPr>
            <a:r>
              <a:rPr lang="ja-JP" altLang="en-US" sz="2000" dirty="0">
                <a:latin typeface="HG丸ｺﾞｼｯｸM-PRO" panose="020F0600000000000000" pitchFamily="50" charset="-128"/>
                <a:ea typeface="HG丸ｺﾞｼｯｸM-PRO" panose="020F0600000000000000" pitchFamily="50" charset="-128"/>
              </a:rPr>
              <a:t>できます。</a:t>
            </a:r>
          </a:p>
          <a:p>
            <a:pPr>
              <a:lnSpc>
                <a:spcPts val="3000"/>
              </a:lnSpc>
            </a:pPr>
            <a:endParaRPr lang="ja-JP" altLang="en-US" sz="2000" dirty="0">
              <a:latin typeface="HG丸ｺﾞｼｯｸM-PRO" panose="020F0600000000000000" pitchFamily="50" charset="-128"/>
              <a:ea typeface="HG丸ｺﾞｼｯｸM-PRO" panose="020F0600000000000000" pitchFamily="50" charset="-128"/>
            </a:endParaRPr>
          </a:p>
        </p:txBody>
      </p:sp>
      <p:sp>
        <p:nvSpPr>
          <p:cNvPr id="15" name="角丸四角形 11">
            <a:extLst>
              <a:ext uri="{FF2B5EF4-FFF2-40B4-BE49-F238E27FC236}">
                <a16:creationId xmlns:a16="http://schemas.microsoft.com/office/drawing/2014/main" id="{BC9C8398-0EAB-41F3-BA88-8F877D7F3A1E}"/>
              </a:ext>
            </a:extLst>
          </p:cNvPr>
          <p:cNvSpPr/>
          <p:nvPr/>
        </p:nvSpPr>
        <p:spPr>
          <a:xfrm>
            <a:off x="1203607" y="1791000"/>
            <a:ext cx="556954" cy="14015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6" name="図 15">
            <a:extLst>
              <a:ext uri="{FF2B5EF4-FFF2-40B4-BE49-F238E27FC236}">
                <a16:creationId xmlns:a16="http://schemas.microsoft.com/office/drawing/2014/main" id="{688E6675-CEE0-4C36-8A8C-7082DE7C3C2E}"/>
              </a:ext>
            </a:extLst>
          </p:cNvPr>
          <p:cNvPicPr>
            <a:picLocks noChangeAspect="1"/>
          </p:cNvPicPr>
          <p:nvPr/>
        </p:nvPicPr>
        <p:blipFill>
          <a:blip r:embed="rId5"/>
          <a:stretch>
            <a:fillRect/>
          </a:stretch>
        </p:blipFill>
        <p:spPr>
          <a:xfrm>
            <a:off x="449213" y="3502800"/>
            <a:ext cx="5809068" cy="3121200"/>
          </a:xfrm>
          <a:prstGeom prst="rect">
            <a:avLst/>
          </a:prstGeom>
          <a:ln w="19050">
            <a:solidFill>
              <a:schemeClr val="tx1"/>
            </a:solidFill>
          </a:ln>
        </p:spPr>
      </p:pic>
      <p:sp>
        <p:nvSpPr>
          <p:cNvPr id="17" name="角丸四角形 11">
            <a:extLst>
              <a:ext uri="{FF2B5EF4-FFF2-40B4-BE49-F238E27FC236}">
                <a16:creationId xmlns:a16="http://schemas.microsoft.com/office/drawing/2014/main" id="{8D959DC7-BE2C-4FF3-9013-699EFD3305B2}"/>
              </a:ext>
            </a:extLst>
          </p:cNvPr>
          <p:cNvSpPr/>
          <p:nvPr/>
        </p:nvSpPr>
        <p:spPr>
          <a:xfrm>
            <a:off x="1861890" y="3763733"/>
            <a:ext cx="771244" cy="19972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角丸四角形 11">
            <a:extLst>
              <a:ext uri="{FF2B5EF4-FFF2-40B4-BE49-F238E27FC236}">
                <a16:creationId xmlns:a16="http://schemas.microsoft.com/office/drawing/2014/main" id="{71A9B86B-F61D-4AB9-BC47-6C0F4AF0199A}"/>
              </a:ext>
            </a:extLst>
          </p:cNvPr>
          <p:cNvSpPr/>
          <p:nvPr/>
        </p:nvSpPr>
        <p:spPr>
          <a:xfrm>
            <a:off x="449212" y="4838700"/>
            <a:ext cx="2852787" cy="719667"/>
          </a:xfrm>
          <a:prstGeom prst="roundRect">
            <a:avLst>
              <a:gd name="adj" fmla="val 9686"/>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77979683-5D10-4FCE-BAE3-D8C3F20F5340}"/>
              </a:ext>
            </a:extLst>
          </p:cNvPr>
          <p:cNvSpPr/>
          <p:nvPr/>
        </p:nvSpPr>
        <p:spPr>
          <a:xfrm>
            <a:off x="6720000" y="243000"/>
            <a:ext cx="375424"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5</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20" name="正方形/長方形 19">
            <a:extLst>
              <a:ext uri="{FF2B5EF4-FFF2-40B4-BE49-F238E27FC236}">
                <a16:creationId xmlns:a16="http://schemas.microsoft.com/office/drawing/2014/main" id="{4B058234-21C3-4466-84FC-ADCC75FAC092}"/>
              </a:ext>
            </a:extLst>
          </p:cNvPr>
          <p:cNvSpPr/>
          <p:nvPr/>
        </p:nvSpPr>
        <p:spPr>
          <a:xfrm>
            <a:off x="6720000" y="3539171"/>
            <a:ext cx="375424"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6</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21" name="角丸四角形 9">
            <a:extLst>
              <a:ext uri="{FF2B5EF4-FFF2-40B4-BE49-F238E27FC236}">
                <a16:creationId xmlns:a16="http://schemas.microsoft.com/office/drawing/2014/main" id="{EEBAA100-60FA-4D00-A351-A1DFE9B77652}"/>
              </a:ext>
            </a:extLst>
          </p:cNvPr>
          <p:cNvSpPr/>
          <p:nvPr/>
        </p:nvSpPr>
        <p:spPr>
          <a:xfrm>
            <a:off x="6735424" y="1210342"/>
            <a:ext cx="828000" cy="432000"/>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2" name="角丸四角形 9">
            <a:extLst>
              <a:ext uri="{FF2B5EF4-FFF2-40B4-BE49-F238E27FC236}">
                <a16:creationId xmlns:a16="http://schemas.microsoft.com/office/drawing/2014/main" id="{71FA803A-1087-4674-B0DE-9DD1BC572F35}"/>
              </a:ext>
            </a:extLst>
          </p:cNvPr>
          <p:cNvSpPr/>
          <p:nvPr/>
        </p:nvSpPr>
        <p:spPr>
          <a:xfrm>
            <a:off x="6732440" y="4307870"/>
            <a:ext cx="1134000" cy="432000"/>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394292300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2494BE-2009-D6F4-2DD8-AE3DA3AD5335}"/>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699EA477-BB24-E9EE-8785-B57EE91C618A}"/>
              </a:ext>
            </a:extLst>
          </p:cNvPr>
          <p:cNvPicPr>
            <a:picLocks noChangeAspect="1"/>
          </p:cNvPicPr>
          <p:nvPr/>
        </p:nvPicPr>
        <p:blipFill>
          <a:blip r:embed="rId3"/>
          <a:stretch>
            <a:fillRect/>
          </a:stretch>
        </p:blipFill>
        <p:spPr>
          <a:xfrm>
            <a:off x="432000" y="230400"/>
            <a:ext cx="5822589" cy="3121200"/>
          </a:xfrm>
          <a:prstGeom prst="rect">
            <a:avLst/>
          </a:prstGeom>
          <a:ln w="19050">
            <a:solidFill>
              <a:schemeClr val="tx1"/>
            </a:solidFill>
          </a:ln>
        </p:spPr>
      </p:pic>
      <p:sp>
        <p:nvSpPr>
          <p:cNvPr id="6" name="正方形/長方形 5">
            <a:extLst>
              <a:ext uri="{FF2B5EF4-FFF2-40B4-BE49-F238E27FC236}">
                <a16:creationId xmlns:a16="http://schemas.microsoft.com/office/drawing/2014/main" id="{5FAD2F0E-1EB9-4162-8AD3-1BE16B0B94A7}"/>
              </a:ext>
            </a:extLst>
          </p:cNvPr>
          <p:cNvSpPr/>
          <p:nvPr/>
        </p:nvSpPr>
        <p:spPr>
          <a:xfrm>
            <a:off x="6721200" y="243000"/>
            <a:ext cx="5040000" cy="3096000"/>
          </a:xfrm>
          <a:prstGeom prst="rect">
            <a:avLst/>
          </a:prstGeom>
        </p:spPr>
        <p:txBody>
          <a:bodyPr wrap="square" anchor="ctr" anchorCtr="0">
            <a:noAutofit/>
          </a:bodyPr>
          <a:lstStyle/>
          <a:p>
            <a:pPr>
              <a:lnSpc>
                <a:spcPts val="3000"/>
              </a:lnSpc>
            </a:pPr>
            <a:r>
              <a:rPr lang="ja-JP" altLang="en-US" sz="2000" dirty="0">
                <a:latin typeface="HG丸ｺﾞｼｯｸM-PRO" panose="020F0600000000000000" pitchFamily="50" charset="-128"/>
                <a:ea typeface="HG丸ｺﾞｼｯｸM-PRO" panose="020F0600000000000000" pitchFamily="50" charset="-128"/>
              </a:rPr>
              <a:t>作成した</a:t>
            </a:r>
            <a:r>
              <a:rPr lang="en-US" altLang="ja-JP" sz="2000" dirty="0">
                <a:latin typeface="HG丸ｺﾞｼｯｸM-PRO" panose="020F0600000000000000" pitchFamily="50" charset="-128"/>
                <a:ea typeface="HG丸ｺﾞｼｯｸM-PRO" panose="020F0600000000000000" pitchFamily="50" charset="-128"/>
              </a:rPr>
              <a:t>GPTs </a:t>
            </a:r>
            <a:r>
              <a:rPr lang="ja-JP" altLang="en-US" sz="2000" dirty="0">
                <a:latin typeface="HG丸ｺﾞｼｯｸM-PRO" panose="020F0600000000000000" pitchFamily="50" charset="-128"/>
                <a:ea typeface="HG丸ｺﾞｼｯｸM-PRO" panose="020F0600000000000000" pitchFamily="50" charset="-128"/>
              </a:rPr>
              <a:t>はここから見ることが</a:t>
            </a:r>
            <a:endParaRPr lang="en-US" altLang="ja-JP" sz="2000" dirty="0">
              <a:latin typeface="HG丸ｺﾞｼｯｸM-PRO" panose="020F0600000000000000" pitchFamily="50" charset="-128"/>
              <a:ea typeface="HG丸ｺﾞｼｯｸM-PRO" panose="020F0600000000000000" pitchFamily="50" charset="-128"/>
            </a:endParaRPr>
          </a:p>
          <a:p>
            <a:pPr>
              <a:lnSpc>
                <a:spcPts val="3000"/>
              </a:lnSpc>
            </a:pPr>
            <a:r>
              <a:rPr lang="ja-JP" altLang="en-US" sz="2000" dirty="0">
                <a:latin typeface="HG丸ｺﾞｼｯｸM-PRO" panose="020F0600000000000000" pitchFamily="50" charset="-128"/>
                <a:ea typeface="HG丸ｺﾞｼｯｸM-PRO" panose="020F0600000000000000" pitchFamily="50" charset="-128"/>
              </a:rPr>
              <a:t>できます。</a:t>
            </a:r>
          </a:p>
        </p:txBody>
      </p:sp>
      <p:sp>
        <p:nvSpPr>
          <p:cNvPr id="7" name="正方形/長方形 6">
            <a:extLst>
              <a:ext uri="{FF2B5EF4-FFF2-40B4-BE49-F238E27FC236}">
                <a16:creationId xmlns:a16="http://schemas.microsoft.com/office/drawing/2014/main" id="{B991578D-1D4A-4A2B-90C1-474CCBCA5309}"/>
              </a:ext>
            </a:extLst>
          </p:cNvPr>
          <p:cNvSpPr/>
          <p:nvPr/>
        </p:nvSpPr>
        <p:spPr>
          <a:xfrm>
            <a:off x="6720000" y="3519000"/>
            <a:ext cx="5040000" cy="3096000"/>
          </a:xfrm>
          <a:prstGeom prst="rect">
            <a:avLst/>
          </a:prstGeom>
        </p:spPr>
        <p:txBody>
          <a:bodyPr wrap="square" anchor="ctr" anchorCtr="0">
            <a:noAutofit/>
          </a:bodyPr>
          <a:lstStyle/>
          <a:p>
            <a:pPr>
              <a:lnSpc>
                <a:spcPts val="3000"/>
              </a:lnSpc>
            </a:pPr>
            <a:endParaRPr lang="ja-JP" altLang="en-US" sz="2000" dirty="0">
              <a:latin typeface="HG丸ｺﾞｼｯｸM-PRO" panose="020F0600000000000000" pitchFamily="50" charset="-128"/>
              <a:ea typeface="HG丸ｺﾞｼｯｸM-PRO" panose="020F0600000000000000" pitchFamily="50" charset="-128"/>
            </a:endParaRPr>
          </a:p>
        </p:txBody>
      </p:sp>
      <p:grpSp>
        <p:nvGrpSpPr>
          <p:cNvPr id="9" name="グループ化 8">
            <a:extLst>
              <a:ext uri="{FF2B5EF4-FFF2-40B4-BE49-F238E27FC236}">
                <a16:creationId xmlns:a16="http://schemas.microsoft.com/office/drawing/2014/main" id="{CCBB1111-6CE8-4EF7-8BDE-000E3031779F}"/>
              </a:ext>
            </a:extLst>
          </p:cNvPr>
          <p:cNvGrpSpPr/>
          <p:nvPr/>
        </p:nvGrpSpPr>
        <p:grpSpPr>
          <a:xfrm>
            <a:off x="0" y="0"/>
            <a:ext cx="12192001" cy="6858000"/>
            <a:chOff x="0" y="0"/>
            <a:chExt cx="12192001" cy="6858000"/>
          </a:xfrm>
        </p:grpSpPr>
        <p:pic>
          <p:nvPicPr>
            <p:cNvPr id="11" name="object 3">
              <a:extLst>
                <a:ext uri="{FF2B5EF4-FFF2-40B4-BE49-F238E27FC236}">
                  <a16:creationId xmlns:a16="http://schemas.microsoft.com/office/drawing/2014/main" id="{C00144A0-CBA8-44A4-9A30-776F6EB9C428}"/>
                </a:ext>
              </a:extLst>
            </p:cNvPr>
            <p:cNvPicPr/>
            <p:nvPr/>
          </p:nvPicPr>
          <p:blipFill>
            <a:blip r:embed="rId4"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12" name="object 3">
              <a:extLst>
                <a:ext uri="{FF2B5EF4-FFF2-40B4-BE49-F238E27FC236}">
                  <a16:creationId xmlns:a16="http://schemas.microsoft.com/office/drawing/2014/main" id="{FD8E4AAD-E37D-4CC7-BE82-DFEA21D86DA4}"/>
                </a:ext>
              </a:extLst>
            </p:cNvPr>
            <p:cNvPicPr/>
            <p:nvPr/>
          </p:nvPicPr>
          <p:blipFill>
            <a:blip r:embed="rId4"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13" name="角丸四角形 11">
            <a:extLst>
              <a:ext uri="{FF2B5EF4-FFF2-40B4-BE49-F238E27FC236}">
                <a16:creationId xmlns:a16="http://schemas.microsoft.com/office/drawing/2014/main" id="{E891A60D-73C3-41AB-92E7-D6B3F98788BF}"/>
              </a:ext>
            </a:extLst>
          </p:cNvPr>
          <p:cNvSpPr/>
          <p:nvPr/>
        </p:nvSpPr>
        <p:spPr>
          <a:xfrm>
            <a:off x="430800" y="1234264"/>
            <a:ext cx="621823" cy="17179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図 13">
            <a:extLst>
              <a:ext uri="{FF2B5EF4-FFF2-40B4-BE49-F238E27FC236}">
                <a16:creationId xmlns:a16="http://schemas.microsoft.com/office/drawing/2014/main" id="{E7341EFB-8BD8-46D0-8667-C966B6258C8B}"/>
              </a:ext>
            </a:extLst>
          </p:cNvPr>
          <p:cNvPicPr>
            <a:picLocks noChangeAspect="1"/>
          </p:cNvPicPr>
          <p:nvPr/>
        </p:nvPicPr>
        <p:blipFill>
          <a:blip r:embed="rId5"/>
          <a:stretch>
            <a:fillRect/>
          </a:stretch>
        </p:blipFill>
        <p:spPr>
          <a:xfrm>
            <a:off x="432000" y="3502800"/>
            <a:ext cx="5834761" cy="3121200"/>
          </a:xfrm>
          <a:prstGeom prst="rect">
            <a:avLst/>
          </a:prstGeom>
          <a:ln w="19050">
            <a:solidFill>
              <a:schemeClr val="tx1"/>
            </a:solidFill>
          </a:ln>
        </p:spPr>
      </p:pic>
      <p:sp>
        <p:nvSpPr>
          <p:cNvPr id="15" name="角丸四角形 11">
            <a:extLst>
              <a:ext uri="{FF2B5EF4-FFF2-40B4-BE49-F238E27FC236}">
                <a16:creationId xmlns:a16="http://schemas.microsoft.com/office/drawing/2014/main" id="{F837CAB8-69F0-4B41-BEFB-F048832C10E7}"/>
              </a:ext>
            </a:extLst>
          </p:cNvPr>
          <p:cNvSpPr/>
          <p:nvPr/>
        </p:nvSpPr>
        <p:spPr>
          <a:xfrm>
            <a:off x="1435622" y="3560354"/>
            <a:ext cx="733206" cy="19176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774B24CC-B8B6-47DE-BF59-54AB0A85B3E1}"/>
              </a:ext>
            </a:extLst>
          </p:cNvPr>
          <p:cNvSpPr/>
          <p:nvPr/>
        </p:nvSpPr>
        <p:spPr>
          <a:xfrm>
            <a:off x="6720000" y="243000"/>
            <a:ext cx="375424"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7</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7" name="正方形/長方形 16">
            <a:extLst>
              <a:ext uri="{FF2B5EF4-FFF2-40B4-BE49-F238E27FC236}">
                <a16:creationId xmlns:a16="http://schemas.microsoft.com/office/drawing/2014/main" id="{FF6677BF-1F33-4A9E-B5B8-A296664E8B2E}"/>
              </a:ext>
            </a:extLst>
          </p:cNvPr>
          <p:cNvSpPr/>
          <p:nvPr/>
        </p:nvSpPr>
        <p:spPr>
          <a:xfrm>
            <a:off x="6720000" y="3539171"/>
            <a:ext cx="375424"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8</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8" name="角丸四角形 9">
            <a:extLst>
              <a:ext uri="{FF2B5EF4-FFF2-40B4-BE49-F238E27FC236}">
                <a16:creationId xmlns:a16="http://schemas.microsoft.com/office/drawing/2014/main" id="{7D4B5A5F-949B-44EA-82C4-F57662DF96B4}"/>
              </a:ext>
            </a:extLst>
          </p:cNvPr>
          <p:cNvSpPr/>
          <p:nvPr/>
        </p:nvSpPr>
        <p:spPr>
          <a:xfrm>
            <a:off x="6733578" y="1412860"/>
            <a:ext cx="1854000" cy="432000"/>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12026678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CAD61-764F-D190-D6C1-AAF7D7D32434}"/>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0119D4EC-8298-D3B5-4B78-41E231D4A0E3}"/>
              </a:ext>
            </a:extLst>
          </p:cNvPr>
          <p:cNvPicPr>
            <a:picLocks noChangeAspect="1"/>
          </p:cNvPicPr>
          <p:nvPr/>
        </p:nvPicPr>
        <p:blipFill>
          <a:blip r:embed="rId3"/>
          <a:stretch>
            <a:fillRect/>
          </a:stretch>
        </p:blipFill>
        <p:spPr>
          <a:xfrm>
            <a:off x="432000" y="230400"/>
            <a:ext cx="5856839" cy="3121200"/>
          </a:xfrm>
          <a:prstGeom prst="rect">
            <a:avLst/>
          </a:prstGeom>
          <a:ln w="19050">
            <a:solidFill>
              <a:schemeClr val="tx1"/>
            </a:solidFill>
          </a:ln>
        </p:spPr>
      </p:pic>
      <p:sp>
        <p:nvSpPr>
          <p:cNvPr id="6" name="正方形/長方形 5">
            <a:extLst>
              <a:ext uri="{FF2B5EF4-FFF2-40B4-BE49-F238E27FC236}">
                <a16:creationId xmlns:a16="http://schemas.microsoft.com/office/drawing/2014/main" id="{D32BC421-6F85-8E5F-2103-C39942FFB0A0}"/>
              </a:ext>
            </a:extLst>
          </p:cNvPr>
          <p:cNvSpPr/>
          <p:nvPr/>
        </p:nvSpPr>
        <p:spPr>
          <a:xfrm>
            <a:off x="10752463" y="21974"/>
            <a:ext cx="1439537" cy="57992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3200" dirty="0">
              <a:solidFill>
                <a:schemeClr val="tx1"/>
              </a:solidFill>
              <a:latin typeface="ＭＳ ゴシック" panose="020B0609070205080204" pitchFamily="49" charset="-128"/>
              <a:ea typeface="ＭＳ ゴシック" panose="020B0609070205080204" pitchFamily="49" charset="-128"/>
            </a:endParaRPr>
          </a:p>
        </p:txBody>
      </p:sp>
      <p:sp>
        <p:nvSpPr>
          <p:cNvPr id="9" name="正方形/長方形 8">
            <a:extLst>
              <a:ext uri="{FF2B5EF4-FFF2-40B4-BE49-F238E27FC236}">
                <a16:creationId xmlns:a16="http://schemas.microsoft.com/office/drawing/2014/main" id="{1E9A034C-26CC-4DD6-B8F5-A68CF36E18DB}"/>
              </a:ext>
            </a:extLst>
          </p:cNvPr>
          <p:cNvSpPr/>
          <p:nvPr/>
        </p:nvSpPr>
        <p:spPr>
          <a:xfrm>
            <a:off x="6721200" y="243000"/>
            <a:ext cx="5040000" cy="3096000"/>
          </a:xfrm>
          <a:prstGeom prst="rect">
            <a:avLst/>
          </a:prstGeom>
        </p:spPr>
        <p:txBody>
          <a:bodyPr wrap="square" anchor="ctr" anchorCtr="0">
            <a:noAutofit/>
          </a:bodyPr>
          <a:lstStyle/>
          <a:p>
            <a:pPr algn="just">
              <a:lnSpc>
                <a:spcPts val="3000"/>
              </a:lnSpc>
            </a:pPr>
            <a:r>
              <a:rPr lang="ja-JP" altLang="en-US" sz="2000" spc="-30" dirty="0">
                <a:latin typeface="HG丸ｺﾞｼｯｸM-PRO" panose="020F0600000000000000" pitchFamily="50" charset="-128"/>
                <a:ea typeface="HG丸ｺﾞｼｯｸM-PRO" panose="020F0600000000000000" pitchFamily="50" charset="-128"/>
              </a:rPr>
              <a:t>指示を工夫する ことで、ＡＩの性格などを</a:t>
            </a:r>
            <a:r>
              <a:rPr lang="ja-JP" altLang="en-US" sz="2000" dirty="0">
                <a:latin typeface="HG丸ｺﾞｼｯｸM-PRO" panose="020F0600000000000000" pitchFamily="50" charset="-128"/>
                <a:ea typeface="HG丸ｺﾞｼｯｸM-PRO" panose="020F0600000000000000" pitchFamily="50" charset="-128"/>
              </a:rPr>
              <a:t>自分の思いどおりにカスタマイズできます。</a:t>
            </a:r>
          </a:p>
        </p:txBody>
      </p:sp>
      <p:grpSp>
        <p:nvGrpSpPr>
          <p:cNvPr id="11" name="グループ化 10">
            <a:extLst>
              <a:ext uri="{FF2B5EF4-FFF2-40B4-BE49-F238E27FC236}">
                <a16:creationId xmlns:a16="http://schemas.microsoft.com/office/drawing/2014/main" id="{60D960A2-27AF-47E9-9211-2B86A9C82A43}"/>
              </a:ext>
            </a:extLst>
          </p:cNvPr>
          <p:cNvGrpSpPr/>
          <p:nvPr/>
        </p:nvGrpSpPr>
        <p:grpSpPr>
          <a:xfrm>
            <a:off x="0" y="0"/>
            <a:ext cx="12192001" cy="6858000"/>
            <a:chOff x="0" y="0"/>
            <a:chExt cx="12192001" cy="6858000"/>
          </a:xfrm>
        </p:grpSpPr>
        <p:pic>
          <p:nvPicPr>
            <p:cNvPr id="12" name="object 3">
              <a:extLst>
                <a:ext uri="{FF2B5EF4-FFF2-40B4-BE49-F238E27FC236}">
                  <a16:creationId xmlns:a16="http://schemas.microsoft.com/office/drawing/2014/main" id="{07DC73AC-3940-47A6-8DA1-AF7479335017}"/>
                </a:ext>
              </a:extLst>
            </p:cNvPr>
            <p:cNvPicPr/>
            <p:nvPr/>
          </p:nvPicPr>
          <p:blipFill>
            <a:blip r:embed="rId4"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13" name="object 3">
              <a:extLst>
                <a:ext uri="{FF2B5EF4-FFF2-40B4-BE49-F238E27FC236}">
                  <a16:creationId xmlns:a16="http://schemas.microsoft.com/office/drawing/2014/main" id="{BCE34B21-6661-41F9-BF28-1DAD6A113EA9}"/>
                </a:ext>
              </a:extLst>
            </p:cNvPr>
            <p:cNvPicPr/>
            <p:nvPr/>
          </p:nvPicPr>
          <p:blipFill>
            <a:blip r:embed="rId4"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14" name="角丸四角形 11">
            <a:extLst>
              <a:ext uri="{FF2B5EF4-FFF2-40B4-BE49-F238E27FC236}">
                <a16:creationId xmlns:a16="http://schemas.microsoft.com/office/drawing/2014/main" id="{97E85803-CB0F-4471-9093-CE4185DC6219}"/>
              </a:ext>
            </a:extLst>
          </p:cNvPr>
          <p:cNvSpPr/>
          <p:nvPr/>
        </p:nvSpPr>
        <p:spPr>
          <a:xfrm>
            <a:off x="3758755" y="827772"/>
            <a:ext cx="997386" cy="18493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 name="正方形/長方形 9">
            <a:extLst>
              <a:ext uri="{FF2B5EF4-FFF2-40B4-BE49-F238E27FC236}">
                <a16:creationId xmlns:a16="http://schemas.microsoft.com/office/drawing/2014/main" id="{2E06A864-AD14-4ABB-B36E-74984D6967CA}"/>
              </a:ext>
            </a:extLst>
          </p:cNvPr>
          <p:cNvSpPr/>
          <p:nvPr/>
        </p:nvSpPr>
        <p:spPr>
          <a:xfrm>
            <a:off x="6720000" y="243000"/>
            <a:ext cx="375424"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9</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6" name="角丸四角形 9">
            <a:extLst>
              <a:ext uri="{FF2B5EF4-FFF2-40B4-BE49-F238E27FC236}">
                <a16:creationId xmlns:a16="http://schemas.microsoft.com/office/drawing/2014/main" id="{9CE22647-EA9A-4FC1-8DA4-E2E3652A757C}"/>
              </a:ext>
            </a:extLst>
          </p:cNvPr>
          <p:cNvSpPr/>
          <p:nvPr/>
        </p:nvSpPr>
        <p:spPr>
          <a:xfrm>
            <a:off x="6733578" y="1412860"/>
            <a:ext cx="1877021" cy="432000"/>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30919531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4E7A6-2A71-D369-C250-254611B536BF}"/>
            </a:ext>
          </a:extLst>
        </p:cNvPr>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2FCF0830-AEC9-4135-BDE9-51EAC2AA519B}"/>
              </a:ext>
            </a:extLst>
          </p:cNvPr>
          <p:cNvGrpSpPr/>
          <p:nvPr/>
        </p:nvGrpSpPr>
        <p:grpSpPr>
          <a:xfrm>
            <a:off x="0" y="0"/>
            <a:ext cx="12192001" cy="6858000"/>
            <a:chOff x="0" y="0"/>
            <a:chExt cx="12192001" cy="6858000"/>
          </a:xfrm>
        </p:grpSpPr>
        <p:pic>
          <p:nvPicPr>
            <p:cNvPr id="7" name="object 3">
              <a:extLst>
                <a:ext uri="{FF2B5EF4-FFF2-40B4-BE49-F238E27FC236}">
                  <a16:creationId xmlns:a16="http://schemas.microsoft.com/office/drawing/2014/main" id="{630A66FA-BBA4-4FCA-B97C-FAB4355FF0CA}"/>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8" name="object 3">
              <a:extLst>
                <a:ext uri="{FF2B5EF4-FFF2-40B4-BE49-F238E27FC236}">
                  <a16:creationId xmlns:a16="http://schemas.microsoft.com/office/drawing/2014/main" id="{6178F954-2156-46CF-90A4-80EF3AA5CB38}"/>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10" name="テキスト ボックス 9">
            <a:extLst>
              <a:ext uri="{FF2B5EF4-FFF2-40B4-BE49-F238E27FC236}">
                <a16:creationId xmlns:a16="http://schemas.microsoft.com/office/drawing/2014/main" id="{AC50476C-A834-41E4-B134-7F07E1CF6B85}"/>
              </a:ext>
            </a:extLst>
          </p:cNvPr>
          <p:cNvSpPr txBox="1"/>
          <p:nvPr/>
        </p:nvSpPr>
        <p:spPr>
          <a:xfrm>
            <a:off x="696000" y="2921168"/>
            <a:ext cx="10800000" cy="1015663"/>
          </a:xfrm>
          <a:prstGeom prst="rect">
            <a:avLst/>
          </a:prstGeom>
          <a:noFill/>
        </p:spPr>
        <p:txBody>
          <a:bodyPr wrap="square" rtlCol="0">
            <a:spAutoFit/>
          </a:bodyPr>
          <a:lstStyle/>
          <a:p>
            <a:pPr algn="ctr"/>
            <a:r>
              <a:rPr lang="ja-JP" altLang="en-US" sz="6000" dirty="0">
                <a:latin typeface="ＭＳ ゴシック" panose="020B0609070205080204" pitchFamily="49" charset="-128"/>
                <a:ea typeface="ＭＳ ゴシック" panose="020B0609070205080204" pitchFamily="49" charset="-128"/>
              </a:rPr>
              <a:t>２</a:t>
            </a:r>
            <a:r>
              <a:rPr lang="en-US" altLang="ja-JP" sz="6000" dirty="0">
                <a:latin typeface="ＭＳ ゴシック" panose="020B0609070205080204" pitchFamily="49" charset="-128"/>
                <a:ea typeface="ＭＳ ゴシック" panose="020B0609070205080204" pitchFamily="49" charset="-128"/>
              </a:rPr>
              <a:t>.</a:t>
            </a:r>
            <a:r>
              <a:rPr lang="ja-JP" altLang="en-US" sz="6000" dirty="0">
                <a:latin typeface="ＭＳ ゴシック" panose="020B0609070205080204" pitchFamily="49" charset="-128"/>
                <a:ea typeface="ＭＳ ゴシック" panose="020B0609070205080204" pitchFamily="49" charset="-128"/>
              </a:rPr>
              <a:t>生成ＡＩを構成する要素</a:t>
            </a:r>
          </a:p>
        </p:txBody>
      </p:sp>
      <p:sp>
        <p:nvSpPr>
          <p:cNvPr id="11" name="テキスト ボックス 10">
            <a:extLst>
              <a:ext uri="{FF2B5EF4-FFF2-40B4-BE49-F238E27FC236}">
                <a16:creationId xmlns:a16="http://schemas.microsoft.com/office/drawing/2014/main" id="{4E1403E1-2936-4BED-995E-BE0AB4E3BF8C}"/>
              </a:ext>
            </a:extLst>
          </p:cNvPr>
          <p:cNvSpPr txBox="1"/>
          <p:nvPr/>
        </p:nvSpPr>
        <p:spPr>
          <a:xfrm>
            <a:off x="2254344" y="4680000"/>
            <a:ext cx="7683312" cy="1440000"/>
          </a:xfrm>
          <a:prstGeom prst="rect">
            <a:avLst/>
          </a:prstGeom>
          <a:noFill/>
          <a:ln w="38100" cap="rnd">
            <a:solidFill>
              <a:srgbClr val="156082"/>
            </a:solidFill>
          </a:ln>
        </p:spPr>
        <p:txBody>
          <a:bodyPr wrap="square" lIns="180000" tIns="180000" rIns="180000" bIns="180000" rtlCol="0" anchor="ctr" anchorCtr="0">
            <a:spAutoFit/>
          </a:bodyPr>
          <a:lstStyle/>
          <a:p>
            <a:pPr algn="just">
              <a:lnSpc>
                <a:spcPts val="3000"/>
              </a:lnSpc>
            </a:pPr>
            <a:r>
              <a:rPr lang="ja-JP" altLang="en-US" sz="2400" dirty="0">
                <a:solidFill>
                  <a:srgbClr val="156082"/>
                </a:solidFill>
                <a:latin typeface="HG丸ｺﾞｼｯｸM-PRO" panose="020F0600000000000000" pitchFamily="50" charset="-128"/>
                <a:ea typeface="HG丸ｺﾞｼｯｸM-PRO" panose="020F0600000000000000" pitchFamily="50" charset="-128"/>
              </a:rPr>
              <a:t>生成ＡＩは、機械学習やニューラルネットワークなど</a:t>
            </a:r>
            <a:endParaRPr lang="en-US" altLang="ja-JP" sz="2400" dirty="0">
              <a:solidFill>
                <a:srgbClr val="156082"/>
              </a:solidFill>
              <a:latin typeface="HG丸ｺﾞｼｯｸM-PRO" panose="020F0600000000000000" pitchFamily="50" charset="-128"/>
              <a:ea typeface="HG丸ｺﾞｼｯｸM-PRO" panose="020F0600000000000000" pitchFamily="50" charset="-128"/>
            </a:endParaRPr>
          </a:p>
          <a:p>
            <a:pPr algn="just">
              <a:lnSpc>
                <a:spcPts val="3000"/>
              </a:lnSpc>
            </a:pPr>
            <a:r>
              <a:rPr lang="ja-JP" altLang="en-US" sz="2400" dirty="0">
                <a:solidFill>
                  <a:srgbClr val="156082"/>
                </a:solidFill>
                <a:latin typeface="HG丸ｺﾞｼｯｸM-PRO" panose="020F0600000000000000" pitchFamily="50" charset="-128"/>
                <a:ea typeface="HG丸ｺﾞｼｯｸM-PRO" panose="020F0600000000000000" pitchFamily="50" charset="-128"/>
              </a:rPr>
              <a:t>複数の技術の組み合わせで成り立っています。</a:t>
            </a:r>
            <a:endParaRPr lang="en-US" altLang="ja-JP" sz="2400" dirty="0">
              <a:solidFill>
                <a:srgbClr val="156082"/>
              </a:solidFill>
              <a:latin typeface="HG丸ｺﾞｼｯｸM-PRO" panose="020F0600000000000000" pitchFamily="50" charset="-128"/>
              <a:ea typeface="HG丸ｺﾞｼｯｸM-PRO" panose="020F0600000000000000" pitchFamily="50" charset="-128"/>
            </a:endParaRPr>
          </a:p>
          <a:p>
            <a:pPr algn="just">
              <a:lnSpc>
                <a:spcPts val="3000"/>
              </a:lnSpc>
            </a:pPr>
            <a:r>
              <a:rPr lang="ja-JP" altLang="en-US" sz="2400" dirty="0">
                <a:solidFill>
                  <a:srgbClr val="156082"/>
                </a:solidFill>
                <a:latin typeface="HG丸ｺﾞｼｯｸM-PRO" panose="020F0600000000000000" pitchFamily="50" charset="-128"/>
                <a:ea typeface="HG丸ｺﾞｼｯｸM-PRO" panose="020F0600000000000000" pitchFamily="50" charset="-128"/>
              </a:rPr>
              <a:t>次のページから、その構成要素を見ていきましょう。</a:t>
            </a:r>
          </a:p>
        </p:txBody>
      </p:sp>
    </p:spTree>
    <p:extLst>
      <p:ext uri="{BB962C8B-B14F-4D97-AF65-F5344CB8AC3E}">
        <p14:creationId xmlns:p14="http://schemas.microsoft.com/office/powerpoint/2010/main" val="19176994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868960-6A22-CC3A-36BC-8AA798730533}"/>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8056A84E-59B2-3A34-BB28-CC5342FF5AA1}"/>
              </a:ext>
            </a:extLst>
          </p:cNvPr>
          <p:cNvSpPr txBox="1"/>
          <p:nvPr/>
        </p:nvSpPr>
        <p:spPr>
          <a:xfrm>
            <a:off x="1880134" y="2921168"/>
            <a:ext cx="8431731" cy="1015663"/>
          </a:xfrm>
          <a:prstGeom prst="rect">
            <a:avLst/>
          </a:prstGeom>
          <a:noFill/>
        </p:spPr>
        <p:txBody>
          <a:bodyPr wrap="square" rtlCol="0">
            <a:spAutoFit/>
          </a:bodyPr>
          <a:lstStyle/>
          <a:p>
            <a:pPr algn="ctr"/>
            <a:r>
              <a:rPr kumimoji="1" lang="en-US" altLang="ja-JP" sz="6000" dirty="0">
                <a:latin typeface="ＭＳ ゴシック" panose="020B0609070205080204" pitchFamily="49" charset="-128"/>
                <a:ea typeface="ＭＳ ゴシック" panose="020B0609070205080204" pitchFamily="49" charset="-128"/>
              </a:rPr>
              <a:t>- </a:t>
            </a:r>
            <a:r>
              <a:rPr kumimoji="1" lang="en-US" altLang="ja-JP" sz="6000" dirty="0" err="1">
                <a:latin typeface="ＭＳ ゴシック" panose="020B0609070205080204" pitchFamily="49" charset="-128"/>
                <a:ea typeface="ＭＳ ゴシック" panose="020B0609070205080204" pitchFamily="49" charset="-128"/>
              </a:rPr>
              <a:t>ChatGPT</a:t>
            </a:r>
            <a:r>
              <a:rPr kumimoji="1" lang="ja-JP" altLang="en-US" sz="6000" dirty="0">
                <a:latin typeface="ＭＳ ゴシック" panose="020B0609070205080204" pitchFamily="49" charset="-128"/>
                <a:ea typeface="ＭＳ ゴシック" panose="020B0609070205080204" pitchFamily="49" charset="-128"/>
              </a:rPr>
              <a:t>（</a:t>
            </a:r>
            <a:r>
              <a:rPr lang="ja-JP" altLang="en-US" sz="6000" dirty="0">
                <a:latin typeface="ＭＳ ゴシック" panose="020B0609070205080204" pitchFamily="49" charset="-128"/>
                <a:ea typeface="ＭＳ ゴシック" panose="020B0609070205080204" pitchFamily="49" charset="-128"/>
              </a:rPr>
              <a:t>無料</a:t>
            </a:r>
            <a:r>
              <a:rPr kumimoji="1" lang="ja-JP" altLang="en-US" sz="6000" dirty="0">
                <a:latin typeface="ＭＳ ゴシック" panose="020B0609070205080204" pitchFamily="49" charset="-128"/>
                <a:ea typeface="ＭＳ ゴシック" panose="020B0609070205080204" pitchFamily="49" charset="-128"/>
              </a:rPr>
              <a:t>版）</a:t>
            </a:r>
            <a:r>
              <a:rPr kumimoji="1" lang="en-US" altLang="ja-JP" sz="6000" dirty="0">
                <a:latin typeface="ＭＳ ゴシック" panose="020B0609070205080204" pitchFamily="49" charset="-128"/>
                <a:ea typeface="ＭＳ ゴシック" panose="020B0609070205080204" pitchFamily="49" charset="-128"/>
              </a:rPr>
              <a:t>-</a:t>
            </a:r>
            <a:endParaRPr kumimoji="1" lang="ja-JP" altLang="en-US" sz="6000" dirty="0">
              <a:latin typeface="ＭＳ ゴシック" panose="020B0609070205080204" pitchFamily="49" charset="-128"/>
              <a:ea typeface="ＭＳ ゴシック" panose="020B0609070205080204" pitchFamily="49" charset="-128"/>
            </a:endParaRPr>
          </a:p>
        </p:txBody>
      </p:sp>
      <p:grpSp>
        <p:nvGrpSpPr>
          <p:cNvPr id="4" name="グループ化 3">
            <a:extLst>
              <a:ext uri="{FF2B5EF4-FFF2-40B4-BE49-F238E27FC236}">
                <a16:creationId xmlns:a16="http://schemas.microsoft.com/office/drawing/2014/main" id="{E95CAB9A-4F8F-4301-873D-632C9C62B1F0}"/>
              </a:ext>
            </a:extLst>
          </p:cNvPr>
          <p:cNvGrpSpPr/>
          <p:nvPr/>
        </p:nvGrpSpPr>
        <p:grpSpPr>
          <a:xfrm>
            <a:off x="0" y="0"/>
            <a:ext cx="12192001" cy="6858000"/>
            <a:chOff x="0" y="0"/>
            <a:chExt cx="12192001" cy="6858000"/>
          </a:xfrm>
        </p:grpSpPr>
        <p:pic>
          <p:nvPicPr>
            <p:cNvPr id="6" name="object 3">
              <a:extLst>
                <a:ext uri="{FF2B5EF4-FFF2-40B4-BE49-F238E27FC236}">
                  <a16:creationId xmlns:a16="http://schemas.microsoft.com/office/drawing/2014/main" id="{18FD173D-2A61-46C9-89B1-72EC31EA9D13}"/>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7" name="object 3">
              <a:extLst>
                <a:ext uri="{FF2B5EF4-FFF2-40B4-BE49-F238E27FC236}">
                  <a16:creationId xmlns:a16="http://schemas.microsoft.com/office/drawing/2014/main" id="{611719C0-3B21-4C14-9E99-629F4451872D}"/>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8" name="楕円 7">
            <a:extLst>
              <a:ext uri="{FF2B5EF4-FFF2-40B4-BE49-F238E27FC236}">
                <a16:creationId xmlns:a16="http://schemas.microsoft.com/office/drawing/2014/main" id="{E9710D12-0E17-42D7-A6BA-EFD6C4C28F1E}"/>
              </a:ext>
            </a:extLst>
          </p:cNvPr>
          <p:cNvSpPr/>
          <p:nvPr/>
        </p:nvSpPr>
        <p:spPr>
          <a:xfrm>
            <a:off x="11566175" y="6227050"/>
            <a:ext cx="360000" cy="360000"/>
          </a:xfrm>
          <a:prstGeom prst="ellipse">
            <a:avLst/>
          </a:prstGeom>
          <a:solidFill>
            <a:schemeClr val="bg1"/>
          </a:solidFill>
          <a:ln>
            <a:gradFill>
              <a:gsLst>
                <a:gs pos="0">
                  <a:schemeClr val="accent4">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38100" dist="25400" dir="2700000" sx="95000" sy="95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fld id="{09491D7F-82B0-4D33-8074-797D482BF823}" type="slidenum">
              <a:rPr kumimoji="1" lang="ja-JP" altLang="en-US" sz="1000" smtClean="0">
                <a:solidFill>
                  <a:srgbClr val="414E5A"/>
                </a:solidFill>
                <a:latin typeface="HG丸ｺﾞｼｯｸM-PRO" panose="020F0600000000000000" pitchFamily="50" charset="-128"/>
                <a:ea typeface="HG丸ｺﾞｼｯｸM-PRO" panose="020F0600000000000000" pitchFamily="50" charset="-128"/>
              </a:rPr>
              <a:pPr algn="ctr"/>
              <a:t>69</a:t>
            </a:fld>
            <a:endParaRPr kumimoji="1" lang="ja-JP" altLang="en-US" sz="1600" dirty="0">
              <a:solidFill>
                <a:srgbClr val="414E5A"/>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81203672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307DD9-41EA-EC8C-3856-754C63F4CD71}"/>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2A984D26-697B-329D-13D8-F0C6925A1C79}"/>
              </a:ext>
            </a:extLst>
          </p:cNvPr>
          <p:cNvPicPr>
            <a:picLocks noChangeAspect="1"/>
          </p:cNvPicPr>
          <p:nvPr/>
        </p:nvPicPr>
        <p:blipFill>
          <a:blip r:embed="rId3"/>
          <a:stretch>
            <a:fillRect/>
          </a:stretch>
        </p:blipFill>
        <p:spPr>
          <a:xfrm>
            <a:off x="432000" y="230400"/>
            <a:ext cx="5849203" cy="3121200"/>
          </a:xfrm>
          <a:prstGeom prst="rect">
            <a:avLst/>
          </a:prstGeom>
          <a:ln w="19050">
            <a:solidFill>
              <a:schemeClr val="tx1"/>
            </a:solidFill>
          </a:ln>
        </p:spPr>
      </p:pic>
      <p:sp>
        <p:nvSpPr>
          <p:cNvPr id="11" name="正方形/長方形 10">
            <a:extLst>
              <a:ext uri="{FF2B5EF4-FFF2-40B4-BE49-F238E27FC236}">
                <a16:creationId xmlns:a16="http://schemas.microsoft.com/office/drawing/2014/main" id="{3A04409B-2F23-4EBA-AB4B-F9EAF06F0F7F}"/>
              </a:ext>
            </a:extLst>
          </p:cNvPr>
          <p:cNvSpPr/>
          <p:nvPr/>
        </p:nvSpPr>
        <p:spPr>
          <a:xfrm>
            <a:off x="6721200" y="243000"/>
            <a:ext cx="5040000" cy="3096000"/>
          </a:xfrm>
          <a:prstGeom prst="rect">
            <a:avLst/>
          </a:prstGeom>
        </p:spPr>
        <p:txBody>
          <a:bodyPr wrap="square" anchor="ctr" anchorCtr="0">
            <a:noAutofit/>
          </a:bodyPr>
          <a:lstStyle/>
          <a:p>
            <a:pPr>
              <a:lnSpc>
                <a:spcPts val="3000"/>
              </a:lnSpc>
            </a:pPr>
            <a:r>
              <a:rPr lang="en-US" altLang="ja-JP" sz="2000" dirty="0">
                <a:latin typeface="HG丸ｺﾞｼｯｸM-PRO" panose="020F0600000000000000" pitchFamily="50" charset="-128"/>
                <a:ea typeface="HG丸ｺﾞｼｯｸM-PRO" panose="020F0600000000000000" pitchFamily="50" charset="-128"/>
              </a:rPr>
              <a:t>GPT</a:t>
            </a:r>
            <a:r>
              <a:rPr lang="ja-JP" altLang="en-US" sz="2000" dirty="0">
                <a:latin typeface="HG丸ｺﾞｼｯｸM-PRO" panose="020F0600000000000000" pitchFamily="50" charset="-128"/>
                <a:ea typeface="HG丸ｺﾞｼｯｸM-PRO" panose="020F0600000000000000" pitchFamily="50" charset="-128"/>
              </a:rPr>
              <a:t> を選択</a:t>
            </a:r>
          </a:p>
        </p:txBody>
      </p:sp>
      <p:sp>
        <p:nvSpPr>
          <p:cNvPr id="12" name="正方形/長方形 11">
            <a:extLst>
              <a:ext uri="{FF2B5EF4-FFF2-40B4-BE49-F238E27FC236}">
                <a16:creationId xmlns:a16="http://schemas.microsoft.com/office/drawing/2014/main" id="{9CD04B1E-B2E4-4321-8118-F224E8E6003B}"/>
              </a:ext>
            </a:extLst>
          </p:cNvPr>
          <p:cNvSpPr/>
          <p:nvPr/>
        </p:nvSpPr>
        <p:spPr>
          <a:xfrm>
            <a:off x="6720000" y="3519000"/>
            <a:ext cx="5040000" cy="3096000"/>
          </a:xfrm>
          <a:prstGeom prst="rect">
            <a:avLst/>
          </a:prstGeom>
        </p:spPr>
        <p:txBody>
          <a:bodyPr wrap="square" anchor="ctr" anchorCtr="0">
            <a:noAutofit/>
          </a:bodyPr>
          <a:lstStyle/>
          <a:p>
            <a:pPr>
              <a:lnSpc>
                <a:spcPts val="3000"/>
              </a:lnSpc>
            </a:pPr>
            <a:r>
              <a:rPr lang="ja-JP" altLang="en-US" sz="2000" dirty="0">
                <a:latin typeface="HG丸ｺﾞｼｯｸM-PRO" panose="020F0600000000000000" pitchFamily="50" charset="-128"/>
                <a:ea typeface="HG丸ｺﾞｼｯｸM-PRO" panose="020F0600000000000000" pitchFamily="50" charset="-128"/>
              </a:rPr>
              <a:t>公開されている</a:t>
            </a:r>
            <a:r>
              <a:rPr lang="en-US" altLang="ja-JP" sz="2000" dirty="0">
                <a:latin typeface="HG丸ｺﾞｼｯｸM-PRO" panose="020F0600000000000000" pitchFamily="50" charset="-128"/>
                <a:ea typeface="HG丸ｺﾞｼｯｸM-PRO" panose="020F0600000000000000" pitchFamily="50" charset="-128"/>
              </a:rPr>
              <a:t>GPTs </a:t>
            </a:r>
            <a:r>
              <a:rPr lang="ja-JP" altLang="en-US" sz="2000" dirty="0">
                <a:latin typeface="HG丸ｺﾞｼｯｸM-PRO" panose="020F0600000000000000" pitchFamily="50" charset="-128"/>
                <a:ea typeface="HG丸ｺﾞｼｯｸM-PRO" panose="020F0600000000000000" pitchFamily="50" charset="-128"/>
              </a:rPr>
              <a:t>を活用できます。</a:t>
            </a:r>
            <a:endParaRPr lang="en-US" altLang="ja-JP" sz="2000" dirty="0">
              <a:latin typeface="HG丸ｺﾞｼｯｸM-PRO" panose="020F0600000000000000" pitchFamily="50" charset="-128"/>
              <a:ea typeface="HG丸ｺﾞｼｯｸM-PRO" panose="020F0600000000000000" pitchFamily="50" charset="-128"/>
            </a:endParaRPr>
          </a:p>
          <a:p>
            <a:pPr>
              <a:lnSpc>
                <a:spcPts val="3000"/>
              </a:lnSpc>
            </a:pPr>
            <a:endParaRPr lang="en-US" altLang="ja-JP" sz="2000" dirty="0">
              <a:latin typeface="HG丸ｺﾞｼｯｸM-PRO" panose="020F0600000000000000" pitchFamily="50" charset="-128"/>
              <a:ea typeface="HG丸ｺﾞｼｯｸM-PRO" panose="020F0600000000000000" pitchFamily="50" charset="-128"/>
            </a:endParaRPr>
          </a:p>
          <a:p>
            <a:pPr marL="255600" indent="-254000">
              <a:lnSpc>
                <a:spcPts val="3000"/>
              </a:lnSpc>
            </a:pPr>
            <a:r>
              <a:rPr lang="en-US" altLang="ja-JP" sz="2000" dirty="0">
                <a:solidFill>
                  <a:srgbClr val="FF0000"/>
                </a:solidFill>
                <a:latin typeface="HG丸ｺﾞｼｯｸM-PRO" panose="020F0600000000000000" pitchFamily="50" charset="-128"/>
                <a:ea typeface="HG丸ｺﾞｼｯｸM-PRO" panose="020F0600000000000000" pitchFamily="50" charset="-128"/>
              </a:rPr>
              <a:t>※</a:t>
            </a:r>
            <a:r>
              <a:rPr lang="ja-JP" altLang="en-US" sz="2000" dirty="0">
                <a:solidFill>
                  <a:srgbClr val="FF0000"/>
                </a:solidFill>
                <a:latin typeface="HG丸ｺﾞｼｯｸM-PRO" panose="020F0600000000000000" pitchFamily="50" charset="-128"/>
                <a:ea typeface="HG丸ｺﾞｼｯｸM-PRO" panose="020F0600000000000000" pitchFamily="50" charset="-128"/>
              </a:rPr>
              <a:t>　個人が特定される情報は入れないよう</a:t>
            </a:r>
            <a:endParaRPr lang="en-US" altLang="ja-JP" sz="2000" dirty="0">
              <a:solidFill>
                <a:srgbClr val="FF0000"/>
              </a:solidFill>
              <a:latin typeface="HG丸ｺﾞｼｯｸM-PRO" panose="020F0600000000000000" pitchFamily="50" charset="-128"/>
              <a:ea typeface="HG丸ｺﾞｼｯｸM-PRO" panose="020F0600000000000000" pitchFamily="50" charset="-128"/>
            </a:endParaRPr>
          </a:p>
          <a:p>
            <a:pPr marL="255600" indent="-254000">
              <a:lnSpc>
                <a:spcPts val="3000"/>
              </a:lnSpc>
            </a:pPr>
            <a:r>
              <a:rPr lang="ja-JP" altLang="en-US" sz="2000" dirty="0">
                <a:solidFill>
                  <a:srgbClr val="FF0000"/>
                </a:solidFill>
                <a:latin typeface="HG丸ｺﾞｼｯｸM-PRO" panose="020F0600000000000000" pitchFamily="50" charset="-128"/>
                <a:ea typeface="HG丸ｺﾞｼｯｸM-PRO" panose="020F0600000000000000" pitchFamily="50" charset="-128"/>
              </a:rPr>
              <a:t>　　注意しましょう。</a:t>
            </a:r>
          </a:p>
        </p:txBody>
      </p:sp>
      <p:grpSp>
        <p:nvGrpSpPr>
          <p:cNvPr id="13" name="グループ化 12">
            <a:extLst>
              <a:ext uri="{FF2B5EF4-FFF2-40B4-BE49-F238E27FC236}">
                <a16:creationId xmlns:a16="http://schemas.microsoft.com/office/drawing/2014/main" id="{DEDAF3BA-2329-488E-81B5-C90E636319FC}"/>
              </a:ext>
            </a:extLst>
          </p:cNvPr>
          <p:cNvGrpSpPr/>
          <p:nvPr/>
        </p:nvGrpSpPr>
        <p:grpSpPr>
          <a:xfrm>
            <a:off x="0" y="0"/>
            <a:ext cx="12192001" cy="6858000"/>
            <a:chOff x="0" y="0"/>
            <a:chExt cx="12192001" cy="6858000"/>
          </a:xfrm>
        </p:grpSpPr>
        <p:pic>
          <p:nvPicPr>
            <p:cNvPr id="14" name="object 3">
              <a:extLst>
                <a:ext uri="{FF2B5EF4-FFF2-40B4-BE49-F238E27FC236}">
                  <a16:creationId xmlns:a16="http://schemas.microsoft.com/office/drawing/2014/main" id="{57A7A7C7-719A-4404-9A85-B73196D41963}"/>
                </a:ext>
              </a:extLst>
            </p:cNvPr>
            <p:cNvPicPr/>
            <p:nvPr/>
          </p:nvPicPr>
          <p:blipFill>
            <a:blip r:embed="rId4"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15" name="object 3">
              <a:extLst>
                <a:ext uri="{FF2B5EF4-FFF2-40B4-BE49-F238E27FC236}">
                  <a16:creationId xmlns:a16="http://schemas.microsoft.com/office/drawing/2014/main" id="{71A715D9-4522-4063-B579-014B211DC5BF}"/>
                </a:ext>
              </a:extLst>
            </p:cNvPr>
            <p:cNvPicPr/>
            <p:nvPr/>
          </p:nvPicPr>
          <p:blipFill>
            <a:blip r:embed="rId4"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16" name="角丸四角形 11">
            <a:extLst>
              <a:ext uri="{FF2B5EF4-FFF2-40B4-BE49-F238E27FC236}">
                <a16:creationId xmlns:a16="http://schemas.microsoft.com/office/drawing/2014/main" id="{76C11118-9602-4DF7-AFF4-970F3A76917E}"/>
              </a:ext>
            </a:extLst>
          </p:cNvPr>
          <p:cNvSpPr/>
          <p:nvPr/>
        </p:nvSpPr>
        <p:spPr>
          <a:xfrm>
            <a:off x="451282" y="978786"/>
            <a:ext cx="270706" cy="119689"/>
          </a:xfrm>
          <a:prstGeom prst="roundRect">
            <a:avLst>
              <a:gd name="adj" fmla="val 4477"/>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7" name="図 16">
            <a:extLst>
              <a:ext uri="{FF2B5EF4-FFF2-40B4-BE49-F238E27FC236}">
                <a16:creationId xmlns:a16="http://schemas.microsoft.com/office/drawing/2014/main" id="{CC21A14D-A3C7-4DDD-AE2D-2DB2134DDFCB}"/>
              </a:ext>
            </a:extLst>
          </p:cNvPr>
          <p:cNvPicPr>
            <a:picLocks noChangeAspect="1"/>
          </p:cNvPicPr>
          <p:nvPr/>
        </p:nvPicPr>
        <p:blipFill>
          <a:blip r:embed="rId5"/>
          <a:stretch>
            <a:fillRect/>
          </a:stretch>
        </p:blipFill>
        <p:spPr>
          <a:xfrm>
            <a:off x="453159" y="3502800"/>
            <a:ext cx="5806884" cy="3121200"/>
          </a:xfrm>
          <a:prstGeom prst="rect">
            <a:avLst/>
          </a:prstGeom>
          <a:ln w="19050">
            <a:solidFill>
              <a:schemeClr val="tx1"/>
            </a:solidFill>
          </a:ln>
        </p:spPr>
      </p:pic>
      <p:sp>
        <p:nvSpPr>
          <p:cNvPr id="18" name="正方形/長方形 17">
            <a:extLst>
              <a:ext uri="{FF2B5EF4-FFF2-40B4-BE49-F238E27FC236}">
                <a16:creationId xmlns:a16="http://schemas.microsoft.com/office/drawing/2014/main" id="{AE582328-5334-493F-820B-302C5E1A283C}"/>
              </a:ext>
            </a:extLst>
          </p:cNvPr>
          <p:cNvSpPr/>
          <p:nvPr/>
        </p:nvSpPr>
        <p:spPr>
          <a:xfrm>
            <a:off x="6720000" y="243000"/>
            <a:ext cx="375424"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1</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9" name="正方形/長方形 18">
            <a:extLst>
              <a:ext uri="{FF2B5EF4-FFF2-40B4-BE49-F238E27FC236}">
                <a16:creationId xmlns:a16="http://schemas.microsoft.com/office/drawing/2014/main" id="{F84C244F-C1EC-4542-A678-5D16FD0CDEDC}"/>
              </a:ext>
            </a:extLst>
          </p:cNvPr>
          <p:cNvSpPr/>
          <p:nvPr/>
        </p:nvSpPr>
        <p:spPr>
          <a:xfrm>
            <a:off x="6720000" y="3539171"/>
            <a:ext cx="375424"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2</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20" name="角丸四角形 9">
            <a:extLst>
              <a:ext uri="{FF2B5EF4-FFF2-40B4-BE49-F238E27FC236}">
                <a16:creationId xmlns:a16="http://schemas.microsoft.com/office/drawing/2014/main" id="{F7C1EA1C-97D5-4952-AD3B-8C254E85E518}"/>
              </a:ext>
            </a:extLst>
          </p:cNvPr>
          <p:cNvSpPr/>
          <p:nvPr/>
        </p:nvSpPr>
        <p:spPr>
          <a:xfrm>
            <a:off x="6733579" y="1600750"/>
            <a:ext cx="720000" cy="432000"/>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1" name="角丸四角形 9">
            <a:extLst>
              <a:ext uri="{FF2B5EF4-FFF2-40B4-BE49-F238E27FC236}">
                <a16:creationId xmlns:a16="http://schemas.microsoft.com/office/drawing/2014/main" id="{BC34D46F-5B18-4A47-B55E-E1FAEBF28DF8}"/>
              </a:ext>
            </a:extLst>
          </p:cNvPr>
          <p:cNvSpPr/>
          <p:nvPr/>
        </p:nvSpPr>
        <p:spPr>
          <a:xfrm>
            <a:off x="2186630" y="4404486"/>
            <a:ext cx="2460526" cy="1908000"/>
          </a:xfrm>
          <a:prstGeom prst="roundRect">
            <a:avLst>
              <a:gd name="adj" fmla="val 158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2" name="角丸四角形 9">
            <a:extLst>
              <a:ext uri="{FF2B5EF4-FFF2-40B4-BE49-F238E27FC236}">
                <a16:creationId xmlns:a16="http://schemas.microsoft.com/office/drawing/2014/main" id="{F3E1D075-A289-46CC-89A8-1AA920DFADF1}"/>
              </a:ext>
            </a:extLst>
          </p:cNvPr>
          <p:cNvSpPr/>
          <p:nvPr/>
        </p:nvSpPr>
        <p:spPr>
          <a:xfrm>
            <a:off x="6720000" y="4310173"/>
            <a:ext cx="2624416" cy="432000"/>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299010678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3CEBB-522A-51FD-EDF5-00149447E966}"/>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D00C3FD7-45EA-762B-631C-215147B71EE9}"/>
              </a:ext>
            </a:extLst>
          </p:cNvPr>
          <p:cNvSpPr txBox="1"/>
          <p:nvPr/>
        </p:nvSpPr>
        <p:spPr>
          <a:xfrm>
            <a:off x="696000" y="2921168"/>
            <a:ext cx="10800000" cy="1015663"/>
          </a:xfrm>
          <a:prstGeom prst="rect">
            <a:avLst/>
          </a:prstGeom>
          <a:noFill/>
        </p:spPr>
        <p:txBody>
          <a:bodyPr wrap="square" rtlCol="0">
            <a:spAutoFit/>
          </a:bodyPr>
          <a:lstStyle/>
          <a:p>
            <a:pPr algn="ctr"/>
            <a:r>
              <a:rPr lang="en-US" altLang="ja-JP" sz="6000" dirty="0">
                <a:latin typeface="ＭＳ ゴシック" panose="020B0609070205080204" pitchFamily="49" charset="-128"/>
                <a:ea typeface="ＭＳ ゴシック" panose="020B0609070205080204" pitchFamily="49" charset="-128"/>
              </a:rPr>
              <a:t>- Gemini</a:t>
            </a:r>
            <a:r>
              <a:rPr kumimoji="1" lang="ja-JP" altLang="en-US" sz="6000" dirty="0">
                <a:latin typeface="ＭＳ ゴシック" panose="020B0609070205080204" pitchFamily="49" charset="-128"/>
                <a:ea typeface="ＭＳ ゴシック" panose="020B0609070205080204" pitchFamily="49" charset="-128"/>
              </a:rPr>
              <a:t>（有料版・</a:t>
            </a:r>
            <a:r>
              <a:rPr lang="ja-JP" altLang="en-US" sz="6000" dirty="0">
                <a:latin typeface="ＭＳ ゴシック" panose="020B0609070205080204" pitchFamily="49" charset="-128"/>
                <a:ea typeface="ＭＳ ゴシック" panose="020B0609070205080204" pitchFamily="49" charset="-128"/>
              </a:rPr>
              <a:t>無料</a:t>
            </a:r>
            <a:r>
              <a:rPr kumimoji="1" lang="ja-JP" altLang="en-US" sz="6000" dirty="0">
                <a:latin typeface="ＭＳ ゴシック" panose="020B0609070205080204" pitchFamily="49" charset="-128"/>
                <a:ea typeface="ＭＳ ゴシック" panose="020B0609070205080204" pitchFamily="49" charset="-128"/>
              </a:rPr>
              <a:t>版）</a:t>
            </a:r>
            <a:r>
              <a:rPr kumimoji="1" lang="en-US" altLang="ja-JP" sz="6000" dirty="0">
                <a:latin typeface="ＭＳ ゴシック" panose="020B0609070205080204" pitchFamily="49" charset="-128"/>
                <a:ea typeface="ＭＳ ゴシック" panose="020B0609070205080204" pitchFamily="49" charset="-128"/>
              </a:rPr>
              <a:t>-</a:t>
            </a:r>
            <a:endParaRPr kumimoji="1" lang="ja-JP" altLang="en-US" sz="6000" dirty="0">
              <a:latin typeface="ＭＳ ゴシック" panose="020B0609070205080204" pitchFamily="49" charset="-128"/>
              <a:ea typeface="ＭＳ ゴシック" panose="020B0609070205080204" pitchFamily="49" charset="-128"/>
            </a:endParaRPr>
          </a:p>
        </p:txBody>
      </p:sp>
      <p:grpSp>
        <p:nvGrpSpPr>
          <p:cNvPr id="4" name="グループ化 3">
            <a:extLst>
              <a:ext uri="{FF2B5EF4-FFF2-40B4-BE49-F238E27FC236}">
                <a16:creationId xmlns:a16="http://schemas.microsoft.com/office/drawing/2014/main" id="{1B07E1DC-2031-4900-8F6E-721C398939CB}"/>
              </a:ext>
            </a:extLst>
          </p:cNvPr>
          <p:cNvGrpSpPr/>
          <p:nvPr/>
        </p:nvGrpSpPr>
        <p:grpSpPr>
          <a:xfrm>
            <a:off x="0" y="0"/>
            <a:ext cx="12192001" cy="6858000"/>
            <a:chOff x="0" y="0"/>
            <a:chExt cx="12192001" cy="6858000"/>
          </a:xfrm>
        </p:grpSpPr>
        <p:pic>
          <p:nvPicPr>
            <p:cNvPr id="6" name="object 3">
              <a:extLst>
                <a:ext uri="{FF2B5EF4-FFF2-40B4-BE49-F238E27FC236}">
                  <a16:creationId xmlns:a16="http://schemas.microsoft.com/office/drawing/2014/main" id="{3CD4235B-091F-48F7-88D7-B0F7C6B94D65}"/>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7" name="object 3">
              <a:extLst>
                <a:ext uri="{FF2B5EF4-FFF2-40B4-BE49-F238E27FC236}">
                  <a16:creationId xmlns:a16="http://schemas.microsoft.com/office/drawing/2014/main" id="{03350A77-3EB0-4343-9DE0-814425C57122}"/>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Tree>
    <p:extLst>
      <p:ext uri="{BB962C8B-B14F-4D97-AF65-F5344CB8AC3E}">
        <p14:creationId xmlns:p14="http://schemas.microsoft.com/office/powerpoint/2010/main" val="421455954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5BB393-BF4C-078C-5C37-1FE381E5289C}"/>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B405F07F-68A5-BE68-73B7-3BECCEEF28C5}"/>
              </a:ext>
            </a:extLst>
          </p:cNvPr>
          <p:cNvPicPr>
            <a:picLocks noChangeAspect="1"/>
          </p:cNvPicPr>
          <p:nvPr/>
        </p:nvPicPr>
        <p:blipFill>
          <a:blip r:embed="rId3"/>
          <a:stretch>
            <a:fillRect/>
          </a:stretch>
        </p:blipFill>
        <p:spPr>
          <a:xfrm>
            <a:off x="432000" y="230400"/>
            <a:ext cx="6849498" cy="3121200"/>
          </a:xfrm>
          <a:prstGeom prst="rect">
            <a:avLst/>
          </a:prstGeom>
        </p:spPr>
      </p:pic>
      <p:sp>
        <p:nvSpPr>
          <p:cNvPr id="7" name="正方形/長方形 6">
            <a:extLst>
              <a:ext uri="{FF2B5EF4-FFF2-40B4-BE49-F238E27FC236}">
                <a16:creationId xmlns:a16="http://schemas.microsoft.com/office/drawing/2014/main" id="{8B11A986-5212-443D-942F-70056F851556}"/>
              </a:ext>
            </a:extLst>
          </p:cNvPr>
          <p:cNvSpPr/>
          <p:nvPr/>
        </p:nvSpPr>
        <p:spPr>
          <a:xfrm>
            <a:off x="7620000" y="230968"/>
            <a:ext cx="4140000" cy="3096000"/>
          </a:xfrm>
          <a:prstGeom prst="rect">
            <a:avLst/>
          </a:prstGeom>
        </p:spPr>
        <p:txBody>
          <a:bodyPr wrap="square" anchor="ctr" anchorCtr="0">
            <a:noAutofit/>
          </a:bodyPr>
          <a:lstStyle/>
          <a:p>
            <a:pPr>
              <a:lnSpc>
                <a:spcPts val="3000"/>
              </a:lnSpc>
            </a:pPr>
            <a:r>
              <a:rPr lang="en-US" altLang="ja-JP" sz="2000" dirty="0">
                <a:latin typeface="HG丸ｺﾞｼｯｸM-PRO" panose="020F0600000000000000" pitchFamily="50" charset="-128"/>
                <a:ea typeface="HG丸ｺﾞｼｯｸM-PRO" panose="020F0600000000000000" pitchFamily="50" charset="-128"/>
              </a:rPr>
              <a:t>Gem</a:t>
            </a:r>
            <a:r>
              <a:rPr lang="ja-JP" altLang="en-US" sz="2000" dirty="0">
                <a:latin typeface="HG丸ｺﾞｼｯｸM-PRO" panose="020F0600000000000000" pitchFamily="50" charset="-128"/>
                <a:ea typeface="HG丸ｺﾞｼｯｸM-PRO" panose="020F0600000000000000" pitchFamily="50" charset="-128"/>
              </a:rPr>
              <a:t>を表示 を選択</a:t>
            </a:r>
          </a:p>
        </p:txBody>
      </p:sp>
      <p:sp>
        <p:nvSpPr>
          <p:cNvPr id="8" name="正方形/長方形 7">
            <a:extLst>
              <a:ext uri="{FF2B5EF4-FFF2-40B4-BE49-F238E27FC236}">
                <a16:creationId xmlns:a16="http://schemas.microsoft.com/office/drawing/2014/main" id="{BA78A211-315D-4611-8BEB-642B0526A793}"/>
              </a:ext>
            </a:extLst>
          </p:cNvPr>
          <p:cNvSpPr/>
          <p:nvPr/>
        </p:nvSpPr>
        <p:spPr>
          <a:xfrm>
            <a:off x="7620000" y="3506968"/>
            <a:ext cx="4140000" cy="3096000"/>
          </a:xfrm>
          <a:prstGeom prst="rect">
            <a:avLst/>
          </a:prstGeom>
        </p:spPr>
        <p:txBody>
          <a:bodyPr wrap="square" anchor="ctr" anchorCtr="0">
            <a:noAutofit/>
          </a:bodyPr>
          <a:lstStyle/>
          <a:p>
            <a:pPr>
              <a:lnSpc>
                <a:spcPts val="3000"/>
              </a:lnSpc>
            </a:pPr>
            <a:r>
              <a:rPr lang="ja-JP" altLang="en-US" sz="2000" dirty="0">
                <a:latin typeface="HG丸ｺﾞｼｯｸM-PRO" panose="020F0600000000000000" pitchFamily="50" charset="-128"/>
                <a:ea typeface="HG丸ｺﾞｼｯｸM-PRO" panose="020F0600000000000000" pitchFamily="50" charset="-128"/>
              </a:rPr>
              <a:t>＋</a:t>
            </a:r>
            <a:r>
              <a:rPr lang="en-US" altLang="ja-JP" sz="2000" dirty="0">
                <a:latin typeface="HG丸ｺﾞｼｯｸM-PRO" panose="020F0600000000000000" pitchFamily="50" charset="-128"/>
                <a:ea typeface="HG丸ｺﾞｼｯｸM-PRO" panose="020F0600000000000000" pitchFamily="50" charset="-128"/>
              </a:rPr>
              <a:t>Gem</a:t>
            </a:r>
            <a:r>
              <a:rPr lang="ja-JP" altLang="en-US" sz="2000" dirty="0">
                <a:latin typeface="HG丸ｺﾞｼｯｸM-PRO" panose="020F0600000000000000" pitchFamily="50" charset="-128"/>
                <a:ea typeface="HG丸ｺﾞｼｯｸM-PRO" panose="020F0600000000000000" pitchFamily="50" charset="-128"/>
              </a:rPr>
              <a:t>を作成 を選択</a:t>
            </a:r>
          </a:p>
          <a:p>
            <a:pPr>
              <a:lnSpc>
                <a:spcPts val="3000"/>
              </a:lnSpc>
            </a:pPr>
            <a:r>
              <a:rPr lang="ja-JP" altLang="en-US" sz="2000" dirty="0">
                <a:latin typeface="HG丸ｺﾞｼｯｸM-PRO" panose="020F0600000000000000" pitchFamily="50" charset="-128"/>
                <a:ea typeface="HG丸ｺﾞｼｯｸM-PRO" panose="020F0600000000000000" pitchFamily="50" charset="-128"/>
              </a:rPr>
              <a:t>また、</a:t>
            </a:r>
            <a:r>
              <a:rPr lang="ja-JP" altLang="en-US" sz="2000" b="1" dirty="0">
                <a:latin typeface="HG丸ｺﾞｼｯｸM-PRO" panose="020F0600000000000000" pitchFamily="50" charset="-128"/>
                <a:ea typeface="HG丸ｺﾞｼｯｸM-PRO" panose="020F0600000000000000" pitchFamily="50" charset="-128"/>
              </a:rPr>
              <a:t>公開されている</a:t>
            </a:r>
            <a:r>
              <a:rPr lang="en-US" altLang="ja-JP" sz="2000" b="1" dirty="0">
                <a:latin typeface="HG丸ｺﾞｼｯｸM-PRO" panose="020F0600000000000000" pitchFamily="50" charset="-128"/>
                <a:ea typeface="HG丸ｺﾞｼｯｸM-PRO" panose="020F0600000000000000" pitchFamily="50" charset="-128"/>
              </a:rPr>
              <a:t>Gem </a:t>
            </a:r>
            <a:r>
              <a:rPr lang="ja-JP" altLang="en-US" sz="2000" b="1" dirty="0">
                <a:latin typeface="HG丸ｺﾞｼｯｸM-PRO" panose="020F0600000000000000" pitchFamily="50" charset="-128"/>
                <a:ea typeface="HG丸ｺﾞｼｯｸM-PRO" panose="020F0600000000000000" pitchFamily="50" charset="-128"/>
              </a:rPr>
              <a:t>も</a:t>
            </a:r>
            <a:endParaRPr lang="en-US" altLang="ja-JP" sz="2000" b="1" dirty="0">
              <a:latin typeface="HG丸ｺﾞｼｯｸM-PRO" panose="020F0600000000000000" pitchFamily="50" charset="-128"/>
              <a:ea typeface="HG丸ｺﾞｼｯｸM-PRO" panose="020F0600000000000000" pitchFamily="50" charset="-128"/>
            </a:endParaRPr>
          </a:p>
          <a:p>
            <a:pPr>
              <a:lnSpc>
                <a:spcPts val="3000"/>
              </a:lnSpc>
            </a:pPr>
            <a:r>
              <a:rPr lang="ja-JP" altLang="en-US" sz="2000" b="1" dirty="0">
                <a:latin typeface="HG丸ｺﾞｼｯｸM-PRO" panose="020F0600000000000000" pitchFamily="50" charset="-128"/>
                <a:ea typeface="HG丸ｺﾞｼｯｸM-PRO" panose="020F0600000000000000" pitchFamily="50" charset="-128"/>
              </a:rPr>
              <a:t>利用可能</a:t>
            </a:r>
            <a:r>
              <a:rPr lang="ja-JP" altLang="en-US" sz="2000" dirty="0">
                <a:latin typeface="HG丸ｺﾞｼｯｸM-PRO" panose="020F0600000000000000" pitchFamily="50" charset="-128"/>
                <a:ea typeface="HG丸ｺﾞｼｯｸM-PRO" panose="020F0600000000000000" pitchFamily="50" charset="-128"/>
              </a:rPr>
              <a:t>です。</a:t>
            </a:r>
          </a:p>
          <a:p>
            <a:pPr>
              <a:lnSpc>
                <a:spcPts val="3000"/>
              </a:lnSpc>
            </a:pPr>
            <a:endParaRPr lang="ja-JP" altLang="en-US" sz="2000" dirty="0">
              <a:latin typeface="HG丸ｺﾞｼｯｸM-PRO" panose="020F0600000000000000" pitchFamily="50" charset="-128"/>
              <a:ea typeface="HG丸ｺﾞｼｯｸM-PRO" panose="020F0600000000000000" pitchFamily="50" charset="-128"/>
            </a:endParaRPr>
          </a:p>
        </p:txBody>
      </p:sp>
      <p:sp>
        <p:nvSpPr>
          <p:cNvPr id="13" name="角丸四角形 11">
            <a:extLst>
              <a:ext uri="{FF2B5EF4-FFF2-40B4-BE49-F238E27FC236}">
                <a16:creationId xmlns:a16="http://schemas.microsoft.com/office/drawing/2014/main" id="{B36F3B4B-A05D-4D1F-87B4-81026DF5D3BC}"/>
              </a:ext>
            </a:extLst>
          </p:cNvPr>
          <p:cNvSpPr/>
          <p:nvPr/>
        </p:nvSpPr>
        <p:spPr>
          <a:xfrm>
            <a:off x="503270" y="758506"/>
            <a:ext cx="590424" cy="19175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図 13">
            <a:extLst>
              <a:ext uri="{FF2B5EF4-FFF2-40B4-BE49-F238E27FC236}">
                <a16:creationId xmlns:a16="http://schemas.microsoft.com/office/drawing/2014/main" id="{535A8CDE-23CF-4941-9685-689952745B54}"/>
              </a:ext>
            </a:extLst>
          </p:cNvPr>
          <p:cNvPicPr>
            <a:picLocks noChangeAspect="1"/>
          </p:cNvPicPr>
          <p:nvPr/>
        </p:nvPicPr>
        <p:blipFill>
          <a:blip r:embed="rId4"/>
          <a:stretch>
            <a:fillRect/>
          </a:stretch>
        </p:blipFill>
        <p:spPr>
          <a:xfrm>
            <a:off x="462443" y="3502800"/>
            <a:ext cx="6788611" cy="3121200"/>
          </a:xfrm>
          <a:prstGeom prst="rect">
            <a:avLst/>
          </a:prstGeom>
        </p:spPr>
      </p:pic>
      <p:sp>
        <p:nvSpPr>
          <p:cNvPr id="15" name="角丸四角形 11">
            <a:extLst>
              <a:ext uri="{FF2B5EF4-FFF2-40B4-BE49-F238E27FC236}">
                <a16:creationId xmlns:a16="http://schemas.microsoft.com/office/drawing/2014/main" id="{7FEAAE1B-9872-40A2-9A2C-C366FF44CE66}"/>
              </a:ext>
            </a:extLst>
          </p:cNvPr>
          <p:cNvSpPr/>
          <p:nvPr/>
        </p:nvSpPr>
        <p:spPr>
          <a:xfrm>
            <a:off x="5697817" y="5326912"/>
            <a:ext cx="714936" cy="25511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角丸四角形 11">
            <a:extLst>
              <a:ext uri="{FF2B5EF4-FFF2-40B4-BE49-F238E27FC236}">
                <a16:creationId xmlns:a16="http://schemas.microsoft.com/office/drawing/2014/main" id="{A60149AA-CF98-4DE2-8B2E-4ED3C5CCC5C3}"/>
              </a:ext>
            </a:extLst>
          </p:cNvPr>
          <p:cNvSpPr/>
          <p:nvPr/>
        </p:nvSpPr>
        <p:spPr>
          <a:xfrm>
            <a:off x="2595542" y="4255354"/>
            <a:ext cx="3817211" cy="1071558"/>
          </a:xfrm>
          <a:prstGeom prst="roundRect">
            <a:avLst>
              <a:gd name="adj" fmla="val 5512"/>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7" name="グループ化 16">
            <a:extLst>
              <a:ext uri="{FF2B5EF4-FFF2-40B4-BE49-F238E27FC236}">
                <a16:creationId xmlns:a16="http://schemas.microsoft.com/office/drawing/2014/main" id="{B34839DC-6D30-4446-9EF6-31F6CEE48385}"/>
              </a:ext>
            </a:extLst>
          </p:cNvPr>
          <p:cNvGrpSpPr/>
          <p:nvPr/>
        </p:nvGrpSpPr>
        <p:grpSpPr>
          <a:xfrm>
            <a:off x="0" y="0"/>
            <a:ext cx="12192001" cy="6858000"/>
            <a:chOff x="0" y="0"/>
            <a:chExt cx="12192001" cy="6858000"/>
          </a:xfrm>
        </p:grpSpPr>
        <p:pic>
          <p:nvPicPr>
            <p:cNvPr id="18" name="object 3">
              <a:extLst>
                <a:ext uri="{FF2B5EF4-FFF2-40B4-BE49-F238E27FC236}">
                  <a16:creationId xmlns:a16="http://schemas.microsoft.com/office/drawing/2014/main" id="{9529B1F8-08BF-4A64-AF78-DE2D500FCC7E}"/>
                </a:ext>
              </a:extLst>
            </p:cNvPr>
            <p:cNvPicPr/>
            <p:nvPr/>
          </p:nvPicPr>
          <p:blipFill>
            <a:blip r:embed="rId5"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19" name="object 3">
              <a:extLst>
                <a:ext uri="{FF2B5EF4-FFF2-40B4-BE49-F238E27FC236}">
                  <a16:creationId xmlns:a16="http://schemas.microsoft.com/office/drawing/2014/main" id="{3A0D0999-FB63-4036-BE66-A2E14AB59F10}"/>
                </a:ext>
              </a:extLst>
            </p:cNvPr>
            <p:cNvPicPr/>
            <p:nvPr/>
          </p:nvPicPr>
          <p:blipFill>
            <a:blip r:embed="rId5"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21" name="正方形/長方形 20">
            <a:extLst>
              <a:ext uri="{FF2B5EF4-FFF2-40B4-BE49-F238E27FC236}">
                <a16:creationId xmlns:a16="http://schemas.microsoft.com/office/drawing/2014/main" id="{6F398C64-F1C6-49EB-ADF8-8515883D0FC5}"/>
              </a:ext>
            </a:extLst>
          </p:cNvPr>
          <p:cNvSpPr/>
          <p:nvPr/>
        </p:nvSpPr>
        <p:spPr>
          <a:xfrm>
            <a:off x="7575977" y="243000"/>
            <a:ext cx="375424"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1</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22" name="正方形/長方形 21">
            <a:extLst>
              <a:ext uri="{FF2B5EF4-FFF2-40B4-BE49-F238E27FC236}">
                <a16:creationId xmlns:a16="http://schemas.microsoft.com/office/drawing/2014/main" id="{63DEDB26-5B2C-47E3-B885-8F57BAB3766F}"/>
              </a:ext>
            </a:extLst>
          </p:cNvPr>
          <p:cNvSpPr/>
          <p:nvPr/>
        </p:nvSpPr>
        <p:spPr>
          <a:xfrm>
            <a:off x="7575977" y="3539171"/>
            <a:ext cx="375424"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2</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23" name="角丸四角形 9">
            <a:extLst>
              <a:ext uri="{FF2B5EF4-FFF2-40B4-BE49-F238E27FC236}">
                <a16:creationId xmlns:a16="http://schemas.microsoft.com/office/drawing/2014/main" id="{1074B527-86AB-49C9-BFC8-7B421B7BAAA1}"/>
              </a:ext>
            </a:extLst>
          </p:cNvPr>
          <p:cNvSpPr/>
          <p:nvPr/>
        </p:nvSpPr>
        <p:spPr>
          <a:xfrm>
            <a:off x="7636448" y="1588224"/>
            <a:ext cx="1476000" cy="432000"/>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4" name="角丸四角形 9">
            <a:extLst>
              <a:ext uri="{FF2B5EF4-FFF2-40B4-BE49-F238E27FC236}">
                <a16:creationId xmlns:a16="http://schemas.microsoft.com/office/drawing/2014/main" id="{9FD877C9-CAC3-4CF9-85FE-1C9972211210}"/>
              </a:ext>
            </a:extLst>
          </p:cNvPr>
          <p:cNvSpPr/>
          <p:nvPr/>
        </p:nvSpPr>
        <p:spPr>
          <a:xfrm>
            <a:off x="7636447" y="4289539"/>
            <a:ext cx="1728000" cy="424156"/>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5" name="角丸四角形 9">
            <a:extLst>
              <a:ext uri="{FF2B5EF4-FFF2-40B4-BE49-F238E27FC236}">
                <a16:creationId xmlns:a16="http://schemas.microsoft.com/office/drawing/2014/main" id="{F3FA98E8-16EE-4B97-8CAB-2A6FB9E07741}"/>
              </a:ext>
            </a:extLst>
          </p:cNvPr>
          <p:cNvSpPr/>
          <p:nvPr/>
        </p:nvSpPr>
        <p:spPr>
          <a:xfrm>
            <a:off x="8417623" y="4715659"/>
            <a:ext cx="2518963" cy="365125"/>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90319548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35F44-7682-92C6-C557-0EC8B61A0613}"/>
            </a:ext>
          </a:extLst>
        </p:cNvPr>
        <p:cNvGrpSpPr/>
        <p:nvPr/>
      </p:nvGrpSpPr>
      <p:grpSpPr>
        <a:xfrm>
          <a:off x="0" y="0"/>
          <a:ext cx="0" cy="0"/>
          <a:chOff x="0" y="0"/>
          <a:chExt cx="0" cy="0"/>
        </a:xfrm>
      </p:grpSpPr>
      <p:pic>
        <p:nvPicPr>
          <p:cNvPr id="8" name="図 7">
            <a:extLst>
              <a:ext uri="{FF2B5EF4-FFF2-40B4-BE49-F238E27FC236}">
                <a16:creationId xmlns:a16="http://schemas.microsoft.com/office/drawing/2014/main" id="{46B5D525-7155-6233-6C4A-856EB8065FEF}"/>
              </a:ext>
            </a:extLst>
          </p:cNvPr>
          <p:cNvPicPr>
            <a:picLocks noChangeAspect="1"/>
          </p:cNvPicPr>
          <p:nvPr/>
        </p:nvPicPr>
        <p:blipFill>
          <a:blip r:embed="rId3"/>
          <a:stretch>
            <a:fillRect/>
          </a:stretch>
        </p:blipFill>
        <p:spPr>
          <a:xfrm>
            <a:off x="432000" y="230400"/>
            <a:ext cx="6870950" cy="3121200"/>
          </a:xfrm>
          <a:prstGeom prst="rect">
            <a:avLst/>
          </a:prstGeom>
        </p:spPr>
      </p:pic>
      <p:sp>
        <p:nvSpPr>
          <p:cNvPr id="6" name="正方形/長方形 5">
            <a:extLst>
              <a:ext uri="{FF2B5EF4-FFF2-40B4-BE49-F238E27FC236}">
                <a16:creationId xmlns:a16="http://schemas.microsoft.com/office/drawing/2014/main" id="{20D1B404-087B-4069-99BF-03FB2D97DB52}"/>
              </a:ext>
            </a:extLst>
          </p:cNvPr>
          <p:cNvSpPr/>
          <p:nvPr/>
        </p:nvSpPr>
        <p:spPr>
          <a:xfrm>
            <a:off x="7620000" y="230968"/>
            <a:ext cx="4140000" cy="3096000"/>
          </a:xfrm>
          <a:prstGeom prst="rect">
            <a:avLst/>
          </a:prstGeom>
        </p:spPr>
        <p:txBody>
          <a:bodyPr wrap="square" anchor="ctr" anchorCtr="0">
            <a:noAutofit/>
          </a:bodyPr>
          <a:lstStyle/>
          <a:p>
            <a:pPr>
              <a:lnSpc>
                <a:spcPts val="3000"/>
              </a:lnSpc>
            </a:pPr>
            <a:r>
              <a:rPr lang="ja-JP" altLang="en-US" sz="2000" dirty="0">
                <a:latin typeface="HG丸ｺﾞｼｯｸM-PRO" panose="020F0600000000000000" pitchFamily="50" charset="-128"/>
                <a:ea typeface="HG丸ｺﾞｼｯｸM-PRO" panose="020F0600000000000000" pitchFamily="50" charset="-128"/>
              </a:rPr>
              <a:t>任意の名前 を設定</a:t>
            </a:r>
          </a:p>
        </p:txBody>
      </p:sp>
      <p:sp>
        <p:nvSpPr>
          <p:cNvPr id="7" name="正方形/長方形 6">
            <a:extLst>
              <a:ext uri="{FF2B5EF4-FFF2-40B4-BE49-F238E27FC236}">
                <a16:creationId xmlns:a16="http://schemas.microsoft.com/office/drawing/2014/main" id="{D4133D35-47B3-4B26-9695-4F01E5914D77}"/>
              </a:ext>
            </a:extLst>
          </p:cNvPr>
          <p:cNvSpPr/>
          <p:nvPr/>
        </p:nvSpPr>
        <p:spPr>
          <a:xfrm>
            <a:off x="7620000" y="3506968"/>
            <a:ext cx="4140000" cy="3096000"/>
          </a:xfrm>
          <a:prstGeom prst="rect">
            <a:avLst/>
          </a:prstGeom>
        </p:spPr>
        <p:txBody>
          <a:bodyPr wrap="square" anchor="ctr" anchorCtr="0">
            <a:noAutofit/>
          </a:bodyPr>
          <a:lstStyle/>
          <a:p>
            <a:pPr>
              <a:lnSpc>
                <a:spcPts val="3000"/>
              </a:lnSpc>
            </a:pPr>
            <a:r>
              <a:rPr lang="ja-JP" altLang="en-US" sz="2000" dirty="0">
                <a:latin typeface="HG丸ｺﾞｼｯｸM-PRO" panose="020F0600000000000000" pitchFamily="50" charset="-128"/>
                <a:ea typeface="HG丸ｺﾞｼｯｸM-PRO" panose="020F0600000000000000" pitchFamily="50" charset="-128"/>
              </a:rPr>
              <a:t>任意の説明 を設定</a:t>
            </a:r>
          </a:p>
        </p:txBody>
      </p:sp>
      <p:pic>
        <p:nvPicPr>
          <p:cNvPr id="13" name="図 12">
            <a:extLst>
              <a:ext uri="{FF2B5EF4-FFF2-40B4-BE49-F238E27FC236}">
                <a16:creationId xmlns:a16="http://schemas.microsoft.com/office/drawing/2014/main" id="{7CA82F19-80B3-4836-94C9-6C20F7F8630F}"/>
              </a:ext>
            </a:extLst>
          </p:cNvPr>
          <p:cNvPicPr>
            <a:picLocks noChangeAspect="1"/>
          </p:cNvPicPr>
          <p:nvPr/>
        </p:nvPicPr>
        <p:blipFill>
          <a:blip r:embed="rId4"/>
          <a:stretch>
            <a:fillRect/>
          </a:stretch>
        </p:blipFill>
        <p:spPr>
          <a:xfrm>
            <a:off x="432000" y="3502800"/>
            <a:ext cx="6896846" cy="3121200"/>
          </a:xfrm>
          <a:prstGeom prst="rect">
            <a:avLst/>
          </a:prstGeom>
        </p:spPr>
      </p:pic>
      <p:sp>
        <p:nvSpPr>
          <p:cNvPr id="16" name="角丸四角形 11">
            <a:extLst>
              <a:ext uri="{FF2B5EF4-FFF2-40B4-BE49-F238E27FC236}">
                <a16:creationId xmlns:a16="http://schemas.microsoft.com/office/drawing/2014/main" id="{FC365D11-186B-4245-85EC-FF022FB299AB}"/>
              </a:ext>
            </a:extLst>
          </p:cNvPr>
          <p:cNvSpPr/>
          <p:nvPr/>
        </p:nvSpPr>
        <p:spPr>
          <a:xfrm>
            <a:off x="1371600" y="1068946"/>
            <a:ext cx="2743200" cy="49583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角丸四角形 11">
            <a:extLst>
              <a:ext uri="{FF2B5EF4-FFF2-40B4-BE49-F238E27FC236}">
                <a16:creationId xmlns:a16="http://schemas.microsoft.com/office/drawing/2014/main" id="{2C945EF2-0787-4948-B4F5-B9DD73CE8DBD}"/>
              </a:ext>
            </a:extLst>
          </p:cNvPr>
          <p:cNvSpPr/>
          <p:nvPr/>
        </p:nvSpPr>
        <p:spPr>
          <a:xfrm>
            <a:off x="1371600" y="4807049"/>
            <a:ext cx="2743200" cy="49583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8" name="グループ化 17">
            <a:extLst>
              <a:ext uri="{FF2B5EF4-FFF2-40B4-BE49-F238E27FC236}">
                <a16:creationId xmlns:a16="http://schemas.microsoft.com/office/drawing/2014/main" id="{F085FF8F-3D16-4BA7-8E0E-68FC4D9BA2D7}"/>
              </a:ext>
            </a:extLst>
          </p:cNvPr>
          <p:cNvGrpSpPr/>
          <p:nvPr/>
        </p:nvGrpSpPr>
        <p:grpSpPr>
          <a:xfrm>
            <a:off x="0" y="0"/>
            <a:ext cx="12192001" cy="6858000"/>
            <a:chOff x="0" y="0"/>
            <a:chExt cx="12192001" cy="6858000"/>
          </a:xfrm>
        </p:grpSpPr>
        <p:pic>
          <p:nvPicPr>
            <p:cNvPr id="19" name="object 3">
              <a:extLst>
                <a:ext uri="{FF2B5EF4-FFF2-40B4-BE49-F238E27FC236}">
                  <a16:creationId xmlns:a16="http://schemas.microsoft.com/office/drawing/2014/main" id="{9B43CBDF-44D7-42A2-A57B-8AF23FA4DB5F}"/>
                </a:ext>
              </a:extLst>
            </p:cNvPr>
            <p:cNvPicPr/>
            <p:nvPr/>
          </p:nvPicPr>
          <p:blipFill>
            <a:blip r:embed="rId5"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20" name="object 3">
              <a:extLst>
                <a:ext uri="{FF2B5EF4-FFF2-40B4-BE49-F238E27FC236}">
                  <a16:creationId xmlns:a16="http://schemas.microsoft.com/office/drawing/2014/main" id="{1F084663-E3DD-4CE3-96EE-48327C417D3F}"/>
                </a:ext>
              </a:extLst>
            </p:cNvPr>
            <p:cNvPicPr/>
            <p:nvPr/>
          </p:nvPicPr>
          <p:blipFill>
            <a:blip r:embed="rId5"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12" name="正方形/長方形 11">
            <a:extLst>
              <a:ext uri="{FF2B5EF4-FFF2-40B4-BE49-F238E27FC236}">
                <a16:creationId xmlns:a16="http://schemas.microsoft.com/office/drawing/2014/main" id="{6C6C0E00-7F22-4AD8-8706-4ED581560EAE}"/>
              </a:ext>
            </a:extLst>
          </p:cNvPr>
          <p:cNvSpPr/>
          <p:nvPr/>
        </p:nvSpPr>
        <p:spPr>
          <a:xfrm>
            <a:off x="7575977" y="243000"/>
            <a:ext cx="375424"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3</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4" name="正方形/長方形 13">
            <a:extLst>
              <a:ext uri="{FF2B5EF4-FFF2-40B4-BE49-F238E27FC236}">
                <a16:creationId xmlns:a16="http://schemas.microsoft.com/office/drawing/2014/main" id="{20ACE278-840A-451B-A25D-A08C6B9C60E5}"/>
              </a:ext>
            </a:extLst>
          </p:cNvPr>
          <p:cNvSpPr/>
          <p:nvPr/>
        </p:nvSpPr>
        <p:spPr>
          <a:xfrm>
            <a:off x="7575977" y="3539171"/>
            <a:ext cx="375424"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4</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5" name="角丸四角形 9">
            <a:extLst>
              <a:ext uri="{FF2B5EF4-FFF2-40B4-BE49-F238E27FC236}">
                <a16:creationId xmlns:a16="http://schemas.microsoft.com/office/drawing/2014/main" id="{525B550D-39D6-460B-8A31-84D1C02A80BD}"/>
              </a:ext>
            </a:extLst>
          </p:cNvPr>
          <p:cNvSpPr/>
          <p:nvPr/>
        </p:nvSpPr>
        <p:spPr>
          <a:xfrm>
            <a:off x="7636448" y="1588224"/>
            <a:ext cx="1404000" cy="432000"/>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1" name="角丸四角形 9">
            <a:extLst>
              <a:ext uri="{FF2B5EF4-FFF2-40B4-BE49-F238E27FC236}">
                <a16:creationId xmlns:a16="http://schemas.microsoft.com/office/drawing/2014/main" id="{B64D2C41-E5F8-46B8-BCD7-E058642A7FB8}"/>
              </a:ext>
            </a:extLst>
          </p:cNvPr>
          <p:cNvSpPr/>
          <p:nvPr/>
        </p:nvSpPr>
        <p:spPr>
          <a:xfrm>
            <a:off x="7636446" y="4858018"/>
            <a:ext cx="1404000" cy="432000"/>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195854345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FF3F6D-BC1D-4F18-632E-F1EE8F311991}"/>
            </a:ext>
          </a:extLst>
        </p:cNvPr>
        <p:cNvGrpSpPr/>
        <p:nvPr/>
      </p:nvGrpSpPr>
      <p:grpSpPr>
        <a:xfrm>
          <a:off x="0" y="0"/>
          <a:ext cx="0" cy="0"/>
          <a:chOff x="0" y="0"/>
          <a:chExt cx="0" cy="0"/>
        </a:xfrm>
      </p:grpSpPr>
      <p:pic>
        <p:nvPicPr>
          <p:cNvPr id="7" name="図 6">
            <a:extLst>
              <a:ext uri="{FF2B5EF4-FFF2-40B4-BE49-F238E27FC236}">
                <a16:creationId xmlns:a16="http://schemas.microsoft.com/office/drawing/2014/main" id="{7A822974-D327-3847-6B14-F3E0BA2D6C50}"/>
              </a:ext>
            </a:extLst>
          </p:cNvPr>
          <p:cNvPicPr>
            <a:picLocks noChangeAspect="1"/>
          </p:cNvPicPr>
          <p:nvPr/>
        </p:nvPicPr>
        <p:blipFill>
          <a:blip r:embed="rId3"/>
          <a:stretch>
            <a:fillRect/>
          </a:stretch>
        </p:blipFill>
        <p:spPr>
          <a:xfrm>
            <a:off x="432000" y="230400"/>
            <a:ext cx="6846618" cy="3121200"/>
          </a:xfrm>
          <a:prstGeom prst="rect">
            <a:avLst/>
          </a:prstGeom>
        </p:spPr>
      </p:pic>
      <p:sp>
        <p:nvSpPr>
          <p:cNvPr id="6" name="正方形/長方形 5">
            <a:extLst>
              <a:ext uri="{FF2B5EF4-FFF2-40B4-BE49-F238E27FC236}">
                <a16:creationId xmlns:a16="http://schemas.microsoft.com/office/drawing/2014/main" id="{11574064-3802-4B45-AB02-8733F0E64649}"/>
              </a:ext>
            </a:extLst>
          </p:cNvPr>
          <p:cNvSpPr/>
          <p:nvPr/>
        </p:nvSpPr>
        <p:spPr>
          <a:xfrm>
            <a:off x="7620000" y="230968"/>
            <a:ext cx="4140000" cy="3096000"/>
          </a:xfrm>
          <a:prstGeom prst="rect">
            <a:avLst/>
          </a:prstGeom>
        </p:spPr>
        <p:txBody>
          <a:bodyPr wrap="square" anchor="ctr" anchorCtr="0">
            <a:noAutofit/>
          </a:bodyPr>
          <a:lstStyle/>
          <a:p>
            <a:pPr>
              <a:lnSpc>
                <a:spcPts val="3000"/>
              </a:lnSpc>
            </a:pPr>
            <a:r>
              <a:rPr lang="ja-JP" altLang="en-US" sz="2000" dirty="0">
                <a:latin typeface="HG丸ｺﾞｼｯｸM-PRO" panose="020F0600000000000000" pitchFamily="50" charset="-128"/>
                <a:ea typeface="HG丸ｺﾞｼｯｸM-PRO" panose="020F0600000000000000" pitchFamily="50" charset="-128"/>
              </a:rPr>
              <a:t>指示（プロンプト）を設定する</a:t>
            </a:r>
          </a:p>
        </p:txBody>
      </p:sp>
      <p:sp>
        <p:nvSpPr>
          <p:cNvPr id="8" name="正方形/長方形 7">
            <a:extLst>
              <a:ext uri="{FF2B5EF4-FFF2-40B4-BE49-F238E27FC236}">
                <a16:creationId xmlns:a16="http://schemas.microsoft.com/office/drawing/2014/main" id="{F5CD70F8-C3ED-484D-9339-2C7291740722}"/>
              </a:ext>
            </a:extLst>
          </p:cNvPr>
          <p:cNvSpPr/>
          <p:nvPr/>
        </p:nvSpPr>
        <p:spPr>
          <a:xfrm>
            <a:off x="7620000" y="3506968"/>
            <a:ext cx="4140000" cy="3096000"/>
          </a:xfrm>
          <a:prstGeom prst="rect">
            <a:avLst/>
          </a:prstGeom>
        </p:spPr>
        <p:txBody>
          <a:bodyPr wrap="square" anchor="ctr" anchorCtr="0">
            <a:noAutofit/>
          </a:bodyPr>
          <a:lstStyle/>
          <a:p>
            <a:pPr algn="just">
              <a:lnSpc>
                <a:spcPts val="3000"/>
              </a:lnSpc>
            </a:pPr>
            <a:r>
              <a:rPr lang="ja-JP" altLang="en-US" sz="2000" dirty="0">
                <a:latin typeface="HG丸ｺﾞｼｯｸM-PRO" panose="020F0600000000000000" pitchFamily="50" charset="-128"/>
                <a:ea typeface="HG丸ｺﾞｼｯｸM-PRO" panose="020F0600000000000000" pitchFamily="50" charset="-128"/>
              </a:rPr>
              <a:t>参考資料等 がある場合は</a:t>
            </a:r>
            <a:endParaRPr lang="en-US" altLang="ja-JP" sz="2000" dirty="0">
              <a:latin typeface="HG丸ｺﾞｼｯｸM-PRO" panose="020F0600000000000000" pitchFamily="50" charset="-128"/>
              <a:ea typeface="HG丸ｺﾞｼｯｸM-PRO" panose="020F0600000000000000" pitchFamily="50" charset="-128"/>
            </a:endParaRPr>
          </a:p>
          <a:p>
            <a:pPr algn="just">
              <a:lnSpc>
                <a:spcPts val="3000"/>
              </a:lnSpc>
            </a:pPr>
            <a:r>
              <a:rPr lang="ja-JP" altLang="en-US" sz="2000" dirty="0">
                <a:latin typeface="HG丸ｺﾞｼｯｸM-PRO" panose="020F0600000000000000" pitchFamily="50" charset="-128"/>
                <a:ea typeface="HG丸ｺﾞｼｯｸM-PRO" panose="020F0600000000000000" pitchFamily="50" charset="-128"/>
              </a:rPr>
              <a:t>張り付ける</a:t>
            </a:r>
          </a:p>
        </p:txBody>
      </p:sp>
      <p:sp>
        <p:nvSpPr>
          <p:cNvPr id="13" name="角丸四角形 11">
            <a:extLst>
              <a:ext uri="{FF2B5EF4-FFF2-40B4-BE49-F238E27FC236}">
                <a16:creationId xmlns:a16="http://schemas.microsoft.com/office/drawing/2014/main" id="{5912EB96-597F-4423-BB69-C8BCDCEAB509}"/>
              </a:ext>
            </a:extLst>
          </p:cNvPr>
          <p:cNvSpPr>
            <a:spLocks/>
          </p:cNvSpPr>
          <p:nvPr/>
        </p:nvSpPr>
        <p:spPr>
          <a:xfrm>
            <a:off x="1371600" y="1344705"/>
            <a:ext cx="2770094" cy="1607671"/>
          </a:xfrm>
          <a:prstGeom prst="roundRect">
            <a:avLst>
              <a:gd name="adj" fmla="val 4889"/>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図 13">
            <a:extLst>
              <a:ext uri="{FF2B5EF4-FFF2-40B4-BE49-F238E27FC236}">
                <a16:creationId xmlns:a16="http://schemas.microsoft.com/office/drawing/2014/main" id="{7C088370-3096-4B24-9AA7-120B73C51DCD}"/>
              </a:ext>
            </a:extLst>
          </p:cNvPr>
          <p:cNvPicPr>
            <a:picLocks noChangeAspect="1"/>
          </p:cNvPicPr>
          <p:nvPr/>
        </p:nvPicPr>
        <p:blipFill>
          <a:blip r:embed="rId4"/>
          <a:stretch>
            <a:fillRect/>
          </a:stretch>
        </p:blipFill>
        <p:spPr>
          <a:xfrm>
            <a:off x="432000" y="3502800"/>
            <a:ext cx="6861631" cy="3121200"/>
          </a:xfrm>
          <a:prstGeom prst="rect">
            <a:avLst/>
          </a:prstGeom>
        </p:spPr>
      </p:pic>
      <p:grpSp>
        <p:nvGrpSpPr>
          <p:cNvPr id="16" name="グループ化 15">
            <a:extLst>
              <a:ext uri="{FF2B5EF4-FFF2-40B4-BE49-F238E27FC236}">
                <a16:creationId xmlns:a16="http://schemas.microsoft.com/office/drawing/2014/main" id="{60E22F6D-563E-425A-88B7-9F57BBA0A29B}"/>
              </a:ext>
            </a:extLst>
          </p:cNvPr>
          <p:cNvGrpSpPr/>
          <p:nvPr/>
        </p:nvGrpSpPr>
        <p:grpSpPr>
          <a:xfrm>
            <a:off x="0" y="0"/>
            <a:ext cx="12192001" cy="6858000"/>
            <a:chOff x="0" y="0"/>
            <a:chExt cx="12192001" cy="6858000"/>
          </a:xfrm>
        </p:grpSpPr>
        <p:pic>
          <p:nvPicPr>
            <p:cNvPr id="17" name="object 3">
              <a:extLst>
                <a:ext uri="{FF2B5EF4-FFF2-40B4-BE49-F238E27FC236}">
                  <a16:creationId xmlns:a16="http://schemas.microsoft.com/office/drawing/2014/main" id="{E0D63C20-7C47-41EE-A527-05B5BD775964}"/>
                </a:ext>
              </a:extLst>
            </p:cNvPr>
            <p:cNvPicPr/>
            <p:nvPr/>
          </p:nvPicPr>
          <p:blipFill>
            <a:blip r:embed="rId5"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18" name="object 3">
              <a:extLst>
                <a:ext uri="{FF2B5EF4-FFF2-40B4-BE49-F238E27FC236}">
                  <a16:creationId xmlns:a16="http://schemas.microsoft.com/office/drawing/2014/main" id="{761932FC-5A48-4372-BC27-506B271115B9}"/>
                </a:ext>
              </a:extLst>
            </p:cNvPr>
            <p:cNvPicPr/>
            <p:nvPr/>
          </p:nvPicPr>
          <p:blipFill>
            <a:blip r:embed="rId5"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19" name="角丸四角形 11">
            <a:extLst>
              <a:ext uri="{FF2B5EF4-FFF2-40B4-BE49-F238E27FC236}">
                <a16:creationId xmlns:a16="http://schemas.microsoft.com/office/drawing/2014/main" id="{67F54058-A06A-4401-8425-E61E6B8CE6A0}"/>
              </a:ext>
            </a:extLst>
          </p:cNvPr>
          <p:cNvSpPr>
            <a:spLocks/>
          </p:cNvSpPr>
          <p:nvPr/>
        </p:nvSpPr>
        <p:spPr>
          <a:xfrm>
            <a:off x="1371600" y="5469776"/>
            <a:ext cx="2770094" cy="942108"/>
          </a:xfrm>
          <a:prstGeom prst="roundRect">
            <a:avLst>
              <a:gd name="adj" fmla="val 4889"/>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3899189E-5BC8-4D4A-B1A7-182A89030933}"/>
              </a:ext>
            </a:extLst>
          </p:cNvPr>
          <p:cNvSpPr/>
          <p:nvPr/>
        </p:nvSpPr>
        <p:spPr>
          <a:xfrm>
            <a:off x="7575977" y="243000"/>
            <a:ext cx="375424"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5</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5" name="正方形/長方形 14">
            <a:extLst>
              <a:ext uri="{FF2B5EF4-FFF2-40B4-BE49-F238E27FC236}">
                <a16:creationId xmlns:a16="http://schemas.microsoft.com/office/drawing/2014/main" id="{C5C71D68-627E-4ED8-AB47-67299DCB955B}"/>
              </a:ext>
            </a:extLst>
          </p:cNvPr>
          <p:cNvSpPr/>
          <p:nvPr/>
        </p:nvSpPr>
        <p:spPr>
          <a:xfrm>
            <a:off x="7575977" y="3539171"/>
            <a:ext cx="375424"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6</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20" name="角丸四角形 9">
            <a:extLst>
              <a:ext uri="{FF2B5EF4-FFF2-40B4-BE49-F238E27FC236}">
                <a16:creationId xmlns:a16="http://schemas.microsoft.com/office/drawing/2014/main" id="{CDB61515-0076-494E-AA60-51AE3291C5C4}"/>
              </a:ext>
            </a:extLst>
          </p:cNvPr>
          <p:cNvSpPr/>
          <p:nvPr/>
        </p:nvSpPr>
        <p:spPr>
          <a:xfrm>
            <a:off x="7636448" y="1588224"/>
            <a:ext cx="2316444" cy="432000"/>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1" name="角丸四角形 9">
            <a:extLst>
              <a:ext uri="{FF2B5EF4-FFF2-40B4-BE49-F238E27FC236}">
                <a16:creationId xmlns:a16="http://schemas.microsoft.com/office/drawing/2014/main" id="{829359CC-E34A-4857-88B8-4574117C1487}"/>
              </a:ext>
            </a:extLst>
          </p:cNvPr>
          <p:cNvSpPr/>
          <p:nvPr/>
        </p:nvSpPr>
        <p:spPr>
          <a:xfrm>
            <a:off x="7636446" y="4663880"/>
            <a:ext cx="1404000" cy="432000"/>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384344148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F51AA2-C0DA-D795-945B-9366E6CCDD81}"/>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22E404DA-9F3A-C52E-A570-8D3AFE7B188E}"/>
              </a:ext>
            </a:extLst>
          </p:cNvPr>
          <p:cNvPicPr>
            <a:picLocks noChangeAspect="1"/>
          </p:cNvPicPr>
          <p:nvPr/>
        </p:nvPicPr>
        <p:blipFill>
          <a:blip r:embed="rId3"/>
          <a:stretch>
            <a:fillRect/>
          </a:stretch>
        </p:blipFill>
        <p:spPr>
          <a:xfrm>
            <a:off x="432000" y="230400"/>
            <a:ext cx="6861631" cy="3121200"/>
          </a:xfrm>
          <a:prstGeom prst="rect">
            <a:avLst/>
          </a:prstGeom>
        </p:spPr>
      </p:pic>
      <p:sp>
        <p:nvSpPr>
          <p:cNvPr id="7" name="正方形/長方形 6">
            <a:extLst>
              <a:ext uri="{FF2B5EF4-FFF2-40B4-BE49-F238E27FC236}">
                <a16:creationId xmlns:a16="http://schemas.microsoft.com/office/drawing/2014/main" id="{75C1E327-4C0C-43E6-BF65-A221135BEDE9}"/>
              </a:ext>
            </a:extLst>
          </p:cNvPr>
          <p:cNvSpPr/>
          <p:nvPr/>
        </p:nvSpPr>
        <p:spPr>
          <a:xfrm>
            <a:off x="7620000" y="230968"/>
            <a:ext cx="4140000" cy="3096000"/>
          </a:xfrm>
          <a:prstGeom prst="rect">
            <a:avLst/>
          </a:prstGeom>
        </p:spPr>
        <p:txBody>
          <a:bodyPr wrap="square" anchor="ctr" anchorCtr="0">
            <a:noAutofit/>
          </a:bodyPr>
          <a:lstStyle/>
          <a:p>
            <a:pPr>
              <a:lnSpc>
                <a:spcPts val="3000"/>
              </a:lnSpc>
            </a:pPr>
            <a:endParaRPr lang="ja-JP" altLang="en-US" sz="2000" dirty="0">
              <a:latin typeface="HG丸ｺﾞｼｯｸM-PRO" panose="020F0600000000000000" pitchFamily="50" charset="-128"/>
              <a:ea typeface="HG丸ｺﾞｼｯｸM-PRO" panose="020F0600000000000000" pitchFamily="50" charset="-128"/>
            </a:endParaRPr>
          </a:p>
        </p:txBody>
      </p:sp>
      <p:sp>
        <p:nvSpPr>
          <p:cNvPr id="8" name="正方形/長方形 7">
            <a:extLst>
              <a:ext uri="{FF2B5EF4-FFF2-40B4-BE49-F238E27FC236}">
                <a16:creationId xmlns:a16="http://schemas.microsoft.com/office/drawing/2014/main" id="{8FEAF6B8-98DA-46EE-A42D-AAD980C0A1CF}"/>
              </a:ext>
            </a:extLst>
          </p:cNvPr>
          <p:cNvSpPr/>
          <p:nvPr/>
        </p:nvSpPr>
        <p:spPr>
          <a:xfrm>
            <a:off x="7620000" y="3506968"/>
            <a:ext cx="4140000" cy="3096000"/>
          </a:xfrm>
          <a:prstGeom prst="rect">
            <a:avLst/>
          </a:prstGeom>
        </p:spPr>
        <p:txBody>
          <a:bodyPr wrap="square" anchor="ctr" anchorCtr="0">
            <a:noAutofit/>
          </a:bodyPr>
          <a:lstStyle/>
          <a:p>
            <a:pPr>
              <a:lnSpc>
                <a:spcPts val="3000"/>
              </a:lnSpc>
            </a:pPr>
            <a:endParaRPr lang="ja-JP" altLang="en-US" sz="2000" spc="-60" dirty="0">
              <a:latin typeface="HG丸ｺﾞｼｯｸM-PRO" panose="020F0600000000000000" pitchFamily="50" charset="-128"/>
              <a:ea typeface="HG丸ｺﾞｼｯｸM-PRO" panose="020F0600000000000000" pitchFamily="50" charset="-128"/>
            </a:endParaRPr>
          </a:p>
        </p:txBody>
      </p:sp>
      <p:sp>
        <p:nvSpPr>
          <p:cNvPr id="9" name="角丸四角形 11">
            <a:extLst>
              <a:ext uri="{FF2B5EF4-FFF2-40B4-BE49-F238E27FC236}">
                <a16:creationId xmlns:a16="http://schemas.microsoft.com/office/drawing/2014/main" id="{232413CF-9FE2-43B1-8F5D-0BC691606EBB}"/>
              </a:ext>
            </a:extLst>
          </p:cNvPr>
          <p:cNvSpPr>
            <a:spLocks/>
          </p:cNvSpPr>
          <p:nvPr/>
        </p:nvSpPr>
        <p:spPr>
          <a:xfrm>
            <a:off x="5938576" y="707213"/>
            <a:ext cx="939521" cy="312695"/>
          </a:xfrm>
          <a:prstGeom prst="roundRect">
            <a:avLst>
              <a:gd name="adj" fmla="val 4889"/>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 name="グループ化 9">
            <a:extLst>
              <a:ext uri="{FF2B5EF4-FFF2-40B4-BE49-F238E27FC236}">
                <a16:creationId xmlns:a16="http://schemas.microsoft.com/office/drawing/2014/main" id="{F94C800B-EF43-4025-937F-E9C620C30701}"/>
              </a:ext>
            </a:extLst>
          </p:cNvPr>
          <p:cNvGrpSpPr/>
          <p:nvPr/>
        </p:nvGrpSpPr>
        <p:grpSpPr>
          <a:xfrm>
            <a:off x="0" y="0"/>
            <a:ext cx="12192001" cy="6858000"/>
            <a:chOff x="0" y="0"/>
            <a:chExt cx="12192001" cy="6858000"/>
          </a:xfrm>
        </p:grpSpPr>
        <p:pic>
          <p:nvPicPr>
            <p:cNvPr id="11" name="object 3">
              <a:extLst>
                <a:ext uri="{FF2B5EF4-FFF2-40B4-BE49-F238E27FC236}">
                  <a16:creationId xmlns:a16="http://schemas.microsoft.com/office/drawing/2014/main" id="{E753AFC1-C183-42FC-8B3A-B8770C6789C1}"/>
                </a:ext>
              </a:extLst>
            </p:cNvPr>
            <p:cNvPicPr/>
            <p:nvPr/>
          </p:nvPicPr>
          <p:blipFill>
            <a:blip r:embed="rId4"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12" name="object 3">
              <a:extLst>
                <a:ext uri="{FF2B5EF4-FFF2-40B4-BE49-F238E27FC236}">
                  <a16:creationId xmlns:a16="http://schemas.microsoft.com/office/drawing/2014/main" id="{73EF890A-C44C-4953-BC19-FA766AEE2FAE}"/>
                </a:ext>
              </a:extLst>
            </p:cNvPr>
            <p:cNvPicPr/>
            <p:nvPr/>
          </p:nvPicPr>
          <p:blipFill>
            <a:blip r:embed="rId4"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pic>
        <p:nvPicPr>
          <p:cNvPr id="13" name="図 12">
            <a:extLst>
              <a:ext uri="{FF2B5EF4-FFF2-40B4-BE49-F238E27FC236}">
                <a16:creationId xmlns:a16="http://schemas.microsoft.com/office/drawing/2014/main" id="{B1E13E41-33ED-49DA-8D18-ABE9454F3A98}"/>
              </a:ext>
            </a:extLst>
          </p:cNvPr>
          <p:cNvPicPr>
            <a:picLocks noChangeAspect="1"/>
          </p:cNvPicPr>
          <p:nvPr/>
        </p:nvPicPr>
        <p:blipFill>
          <a:blip r:embed="rId5"/>
          <a:stretch>
            <a:fillRect/>
          </a:stretch>
        </p:blipFill>
        <p:spPr>
          <a:xfrm>
            <a:off x="432000" y="3502800"/>
            <a:ext cx="6928776" cy="3121200"/>
          </a:xfrm>
          <a:prstGeom prst="rect">
            <a:avLst/>
          </a:prstGeom>
        </p:spPr>
      </p:pic>
      <p:sp>
        <p:nvSpPr>
          <p:cNvPr id="14" name="角丸四角形 11">
            <a:extLst>
              <a:ext uri="{FF2B5EF4-FFF2-40B4-BE49-F238E27FC236}">
                <a16:creationId xmlns:a16="http://schemas.microsoft.com/office/drawing/2014/main" id="{2F1362BF-094A-4E96-BF61-5FC352A33FE4}"/>
              </a:ext>
            </a:extLst>
          </p:cNvPr>
          <p:cNvSpPr>
            <a:spLocks/>
          </p:cNvSpPr>
          <p:nvPr/>
        </p:nvSpPr>
        <p:spPr>
          <a:xfrm>
            <a:off x="4257608" y="5551714"/>
            <a:ext cx="739830" cy="306475"/>
          </a:xfrm>
          <a:prstGeom prst="roundRect">
            <a:avLst>
              <a:gd name="adj" fmla="val 4889"/>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9EAE18CB-BA34-47D0-B4C3-BB09D02B670E}"/>
              </a:ext>
            </a:extLst>
          </p:cNvPr>
          <p:cNvSpPr/>
          <p:nvPr/>
        </p:nvSpPr>
        <p:spPr>
          <a:xfrm>
            <a:off x="7620000" y="230968"/>
            <a:ext cx="4140000" cy="3096000"/>
          </a:xfrm>
          <a:prstGeom prst="rect">
            <a:avLst/>
          </a:prstGeom>
        </p:spPr>
        <p:txBody>
          <a:bodyPr wrap="square" anchor="ctr" anchorCtr="0">
            <a:noAutofit/>
          </a:bodyPr>
          <a:lstStyle/>
          <a:p>
            <a:pPr>
              <a:lnSpc>
                <a:spcPts val="3000"/>
              </a:lnSpc>
            </a:pPr>
            <a:r>
              <a:rPr lang="ja-JP" altLang="en-US" sz="2000" dirty="0">
                <a:latin typeface="HG丸ｺﾞｼｯｸM-PRO" panose="020F0600000000000000" pitchFamily="50" charset="-128"/>
                <a:ea typeface="HG丸ｺﾞｼｯｸM-PRO" panose="020F0600000000000000" pitchFamily="50" charset="-128"/>
              </a:rPr>
              <a:t>保存 を選択</a:t>
            </a:r>
          </a:p>
        </p:txBody>
      </p:sp>
      <p:sp>
        <p:nvSpPr>
          <p:cNvPr id="16" name="正方形/長方形 15">
            <a:extLst>
              <a:ext uri="{FF2B5EF4-FFF2-40B4-BE49-F238E27FC236}">
                <a16:creationId xmlns:a16="http://schemas.microsoft.com/office/drawing/2014/main" id="{18AD68BF-F9A3-444A-9D36-8191171A120E}"/>
              </a:ext>
            </a:extLst>
          </p:cNvPr>
          <p:cNvSpPr/>
          <p:nvPr/>
        </p:nvSpPr>
        <p:spPr>
          <a:xfrm>
            <a:off x="7620000" y="3506968"/>
            <a:ext cx="4140000" cy="3096000"/>
          </a:xfrm>
          <a:prstGeom prst="rect">
            <a:avLst/>
          </a:prstGeom>
        </p:spPr>
        <p:txBody>
          <a:bodyPr wrap="square" anchor="ctr" anchorCtr="0">
            <a:noAutofit/>
          </a:bodyPr>
          <a:lstStyle/>
          <a:p>
            <a:pPr>
              <a:lnSpc>
                <a:spcPts val="3000"/>
              </a:lnSpc>
            </a:pPr>
            <a:r>
              <a:rPr lang="ja-JP" altLang="en-US" sz="2000" dirty="0">
                <a:latin typeface="HG丸ｺﾞｼｯｸM-PRO" panose="020F0600000000000000" pitchFamily="50" charset="-128"/>
                <a:ea typeface="HG丸ｺﾞｼｯｸM-PRO" panose="020F0600000000000000" pitchFamily="50" charset="-128"/>
              </a:rPr>
              <a:t>チャットを開始 を選択</a:t>
            </a:r>
          </a:p>
        </p:txBody>
      </p:sp>
      <p:sp>
        <p:nvSpPr>
          <p:cNvPr id="17" name="正方形/長方形 16">
            <a:extLst>
              <a:ext uri="{FF2B5EF4-FFF2-40B4-BE49-F238E27FC236}">
                <a16:creationId xmlns:a16="http://schemas.microsoft.com/office/drawing/2014/main" id="{9116666A-16F5-4EE2-8385-81934F9E70E2}"/>
              </a:ext>
            </a:extLst>
          </p:cNvPr>
          <p:cNvSpPr/>
          <p:nvPr/>
        </p:nvSpPr>
        <p:spPr>
          <a:xfrm>
            <a:off x="7575977" y="243000"/>
            <a:ext cx="375424"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7</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8" name="正方形/長方形 17">
            <a:extLst>
              <a:ext uri="{FF2B5EF4-FFF2-40B4-BE49-F238E27FC236}">
                <a16:creationId xmlns:a16="http://schemas.microsoft.com/office/drawing/2014/main" id="{5C0E3E66-850A-4407-BF92-A1DFBA37A95A}"/>
              </a:ext>
            </a:extLst>
          </p:cNvPr>
          <p:cNvSpPr/>
          <p:nvPr/>
        </p:nvSpPr>
        <p:spPr>
          <a:xfrm>
            <a:off x="7575977" y="3539171"/>
            <a:ext cx="375424"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8</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9" name="角丸四角形 9">
            <a:extLst>
              <a:ext uri="{FF2B5EF4-FFF2-40B4-BE49-F238E27FC236}">
                <a16:creationId xmlns:a16="http://schemas.microsoft.com/office/drawing/2014/main" id="{E676853B-8315-44FF-871A-53E0A3E03498}"/>
              </a:ext>
            </a:extLst>
          </p:cNvPr>
          <p:cNvSpPr/>
          <p:nvPr/>
        </p:nvSpPr>
        <p:spPr>
          <a:xfrm>
            <a:off x="7636448" y="1588224"/>
            <a:ext cx="640044" cy="432000"/>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0" name="角丸四角形 9">
            <a:extLst>
              <a:ext uri="{FF2B5EF4-FFF2-40B4-BE49-F238E27FC236}">
                <a16:creationId xmlns:a16="http://schemas.microsoft.com/office/drawing/2014/main" id="{18B33A5F-9703-469B-9ACC-FE097F9FC98A}"/>
              </a:ext>
            </a:extLst>
          </p:cNvPr>
          <p:cNvSpPr/>
          <p:nvPr/>
        </p:nvSpPr>
        <p:spPr>
          <a:xfrm>
            <a:off x="7636445" y="4869790"/>
            <a:ext cx="1906139" cy="432000"/>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249523748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7063C-F916-0D75-9C99-8A4AA46652E2}"/>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9C4135BA-0683-421F-26C0-ECFB974A2A03}"/>
              </a:ext>
            </a:extLst>
          </p:cNvPr>
          <p:cNvPicPr>
            <a:picLocks noChangeAspect="1"/>
          </p:cNvPicPr>
          <p:nvPr/>
        </p:nvPicPr>
        <p:blipFill>
          <a:blip r:embed="rId3"/>
          <a:stretch>
            <a:fillRect/>
          </a:stretch>
        </p:blipFill>
        <p:spPr>
          <a:xfrm>
            <a:off x="432000" y="230400"/>
            <a:ext cx="6815391" cy="3121200"/>
          </a:xfrm>
          <a:prstGeom prst="rect">
            <a:avLst/>
          </a:prstGeom>
        </p:spPr>
      </p:pic>
      <p:sp>
        <p:nvSpPr>
          <p:cNvPr id="3" name="正方形/長方形 2">
            <a:extLst>
              <a:ext uri="{FF2B5EF4-FFF2-40B4-BE49-F238E27FC236}">
                <a16:creationId xmlns:a16="http://schemas.microsoft.com/office/drawing/2014/main" id="{065C4288-15F9-2794-9F28-4EFADBFCFC6F}"/>
              </a:ext>
            </a:extLst>
          </p:cNvPr>
          <p:cNvSpPr/>
          <p:nvPr/>
        </p:nvSpPr>
        <p:spPr>
          <a:xfrm>
            <a:off x="11275968" y="21974"/>
            <a:ext cx="916032" cy="57992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3200" dirty="0">
              <a:solidFill>
                <a:schemeClr val="tx1"/>
              </a:solidFill>
              <a:latin typeface="ＭＳ ゴシック" panose="020B0609070205080204" pitchFamily="49" charset="-128"/>
              <a:ea typeface="ＭＳ ゴシック" panose="020B0609070205080204" pitchFamily="49" charset="-128"/>
            </a:endParaRPr>
          </a:p>
        </p:txBody>
      </p:sp>
      <p:sp>
        <p:nvSpPr>
          <p:cNvPr id="7" name="正方形/長方形 6">
            <a:extLst>
              <a:ext uri="{FF2B5EF4-FFF2-40B4-BE49-F238E27FC236}">
                <a16:creationId xmlns:a16="http://schemas.microsoft.com/office/drawing/2014/main" id="{A7947B6A-6689-4AC2-A7AE-50DDA955F32A}"/>
              </a:ext>
            </a:extLst>
          </p:cNvPr>
          <p:cNvSpPr/>
          <p:nvPr/>
        </p:nvSpPr>
        <p:spPr>
          <a:xfrm>
            <a:off x="7620000" y="230968"/>
            <a:ext cx="4140000" cy="3096000"/>
          </a:xfrm>
          <a:prstGeom prst="rect">
            <a:avLst/>
          </a:prstGeom>
        </p:spPr>
        <p:txBody>
          <a:bodyPr wrap="square" rIns="0" anchor="ctr" anchorCtr="0">
            <a:noAutofit/>
          </a:bodyPr>
          <a:lstStyle/>
          <a:p>
            <a:pPr>
              <a:lnSpc>
                <a:spcPts val="3000"/>
              </a:lnSpc>
            </a:pPr>
            <a:r>
              <a:rPr lang="ja-JP" altLang="en-US" sz="2000" dirty="0">
                <a:latin typeface="HG丸ｺﾞｼｯｸM-PRO" panose="020F0600000000000000" pitchFamily="50" charset="-128"/>
                <a:ea typeface="HG丸ｺﾞｼｯｸM-PRO" panose="020F0600000000000000" pitchFamily="50" charset="-128"/>
              </a:rPr>
              <a:t>作成した</a:t>
            </a:r>
            <a:r>
              <a:rPr lang="en-US" altLang="ja-JP" sz="2000" dirty="0">
                <a:latin typeface="HG丸ｺﾞｼｯｸM-PRO" panose="020F0600000000000000" pitchFamily="50" charset="-128"/>
                <a:ea typeface="HG丸ｺﾞｼｯｸM-PRO" panose="020F0600000000000000" pitchFamily="50" charset="-128"/>
              </a:rPr>
              <a:t>Gem </a:t>
            </a:r>
            <a:r>
              <a:rPr lang="ja-JP" altLang="en-US" sz="2000" dirty="0">
                <a:latin typeface="HG丸ｺﾞｼｯｸM-PRO" panose="020F0600000000000000" pitchFamily="50" charset="-128"/>
                <a:ea typeface="HG丸ｺﾞｼｯｸM-PRO" panose="020F0600000000000000" pitchFamily="50" charset="-128"/>
              </a:rPr>
              <a:t>は</a:t>
            </a:r>
            <a:endParaRPr lang="en-US" altLang="ja-JP" sz="2000" dirty="0">
              <a:latin typeface="HG丸ｺﾞｼｯｸM-PRO" panose="020F0600000000000000" pitchFamily="50" charset="-128"/>
              <a:ea typeface="HG丸ｺﾞｼｯｸM-PRO" panose="020F0600000000000000" pitchFamily="50" charset="-128"/>
            </a:endParaRPr>
          </a:p>
          <a:p>
            <a:pPr>
              <a:lnSpc>
                <a:spcPts val="3000"/>
              </a:lnSpc>
            </a:pPr>
            <a:r>
              <a:rPr lang="ja-JP" altLang="en-US" sz="2000" dirty="0">
                <a:latin typeface="HG丸ｺﾞｼｯｸM-PRO" panose="020F0600000000000000" pitchFamily="50" charset="-128"/>
                <a:ea typeface="HG丸ｺﾞｼｯｸM-PRO" panose="020F0600000000000000" pitchFamily="50" charset="-128"/>
              </a:rPr>
              <a:t>ここに反映されます。</a:t>
            </a:r>
          </a:p>
        </p:txBody>
      </p:sp>
      <p:sp>
        <p:nvSpPr>
          <p:cNvPr id="9" name="正方形/長方形 8">
            <a:extLst>
              <a:ext uri="{FF2B5EF4-FFF2-40B4-BE49-F238E27FC236}">
                <a16:creationId xmlns:a16="http://schemas.microsoft.com/office/drawing/2014/main" id="{DA77D78F-647F-403A-A2EC-11AE00B234AB}"/>
              </a:ext>
            </a:extLst>
          </p:cNvPr>
          <p:cNvSpPr/>
          <p:nvPr/>
        </p:nvSpPr>
        <p:spPr>
          <a:xfrm>
            <a:off x="7620000" y="3506968"/>
            <a:ext cx="4140000" cy="3096000"/>
          </a:xfrm>
          <a:prstGeom prst="rect">
            <a:avLst/>
          </a:prstGeom>
        </p:spPr>
        <p:txBody>
          <a:bodyPr wrap="square" anchor="ctr" anchorCtr="0">
            <a:noAutofit/>
          </a:bodyPr>
          <a:lstStyle/>
          <a:p>
            <a:pPr>
              <a:lnSpc>
                <a:spcPts val="3000"/>
              </a:lnSpc>
            </a:pPr>
            <a:r>
              <a:rPr lang="en-US" altLang="ja-JP" sz="2000" dirty="0" err="1">
                <a:latin typeface="HG丸ｺﾞｼｯｸM-PRO" panose="020F0600000000000000" pitchFamily="50" charset="-128"/>
                <a:ea typeface="HG丸ｺﾞｼｯｸM-PRO" panose="020F0600000000000000" pitchFamily="50" charset="-128"/>
              </a:rPr>
              <a:t>ChatGPT</a:t>
            </a:r>
            <a:r>
              <a:rPr lang="ja-JP" altLang="en-US" sz="2000" dirty="0">
                <a:latin typeface="HG丸ｺﾞｼｯｸM-PRO" panose="020F0600000000000000" pitchFamily="50" charset="-128"/>
                <a:ea typeface="HG丸ｺﾞｼｯｸM-PRO" panose="020F0600000000000000" pitchFamily="50" charset="-128"/>
              </a:rPr>
              <a:t>と同様に、</a:t>
            </a:r>
            <a:endParaRPr lang="en-US" altLang="ja-JP" sz="2000" dirty="0">
              <a:latin typeface="HG丸ｺﾞｼｯｸM-PRO" panose="020F0600000000000000" pitchFamily="50" charset="-128"/>
              <a:ea typeface="HG丸ｺﾞｼｯｸM-PRO" panose="020F0600000000000000" pitchFamily="50" charset="-128"/>
            </a:endParaRPr>
          </a:p>
          <a:p>
            <a:pPr>
              <a:lnSpc>
                <a:spcPts val="3000"/>
              </a:lnSpc>
            </a:pPr>
            <a:r>
              <a:rPr lang="ja-JP" altLang="en-US" sz="2000" dirty="0">
                <a:latin typeface="HG丸ｺﾞｼｯｸM-PRO" panose="020F0600000000000000" pitchFamily="50" charset="-128"/>
                <a:ea typeface="HG丸ｺﾞｼｯｸM-PRO" panose="020F0600000000000000" pitchFamily="50" charset="-128"/>
              </a:rPr>
              <a:t>自分に合ったＭＹ生成ＡＩを</a:t>
            </a:r>
            <a:endParaRPr lang="en-US" altLang="ja-JP" sz="2000" dirty="0">
              <a:latin typeface="HG丸ｺﾞｼｯｸM-PRO" panose="020F0600000000000000" pitchFamily="50" charset="-128"/>
              <a:ea typeface="HG丸ｺﾞｼｯｸM-PRO" panose="020F0600000000000000" pitchFamily="50" charset="-128"/>
            </a:endParaRPr>
          </a:p>
          <a:p>
            <a:pPr>
              <a:lnSpc>
                <a:spcPts val="3000"/>
              </a:lnSpc>
            </a:pPr>
            <a:r>
              <a:rPr lang="ja-JP" altLang="en-US" sz="2000" dirty="0">
                <a:latin typeface="HG丸ｺﾞｼｯｸM-PRO" panose="020F0600000000000000" pitchFamily="50" charset="-128"/>
                <a:ea typeface="HG丸ｺﾞｼｯｸM-PRO" panose="020F0600000000000000" pitchFamily="50" charset="-128"/>
              </a:rPr>
              <a:t>作成し、活用してみましょう！</a:t>
            </a:r>
          </a:p>
        </p:txBody>
      </p:sp>
      <p:sp>
        <p:nvSpPr>
          <p:cNvPr id="10" name="角丸四角形 11">
            <a:extLst>
              <a:ext uri="{FF2B5EF4-FFF2-40B4-BE49-F238E27FC236}">
                <a16:creationId xmlns:a16="http://schemas.microsoft.com/office/drawing/2014/main" id="{63E0D75C-9810-4D26-94A3-BDBFCF1A594E}"/>
              </a:ext>
            </a:extLst>
          </p:cNvPr>
          <p:cNvSpPr/>
          <p:nvPr/>
        </p:nvSpPr>
        <p:spPr>
          <a:xfrm>
            <a:off x="448626" y="823495"/>
            <a:ext cx="1335839" cy="568467"/>
          </a:xfrm>
          <a:prstGeom prst="roundRect">
            <a:avLst>
              <a:gd name="adj" fmla="val 9185"/>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D67CC21A-C824-4772-A067-E6DCC06EAF3E}"/>
              </a:ext>
            </a:extLst>
          </p:cNvPr>
          <p:cNvGrpSpPr/>
          <p:nvPr/>
        </p:nvGrpSpPr>
        <p:grpSpPr>
          <a:xfrm>
            <a:off x="0" y="0"/>
            <a:ext cx="12192001" cy="6858000"/>
            <a:chOff x="0" y="0"/>
            <a:chExt cx="12192001" cy="6858000"/>
          </a:xfrm>
        </p:grpSpPr>
        <p:pic>
          <p:nvPicPr>
            <p:cNvPr id="12" name="object 3">
              <a:extLst>
                <a:ext uri="{FF2B5EF4-FFF2-40B4-BE49-F238E27FC236}">
                  <a16:creationId xmlns:a16="http://schemas.microsoft.com/office/drawing/2014/main" id="{ACDB96F2-AFF7-47E2-8523-C037DD6E4EC4}"/>
                </a:ext>
              </a:extLst>
            </p:cNvPr>
            <p:cNvPicPr/>
            <p:nvPr/>
          </p:nvPicPr>
          <p:blipFill>
            <a:blip r:embed="rId4"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13" name="object 3">
              <a:extLst>
                <a:ext uri="{FF2B5EF4-FFF2-40B4-BE49-F238E27FC236}">
                  <a16:creationId xmlns:a16="http://schemas.microsoft.com/office/drawing/2014/main" id="{5D48D044-1D3E-4BEA-8677-A9179B309D63}"/>
                </a:ext>
              </a:extLst>
            </p:cNvPr>
            <p:cNvPicPr/>
            <p:nvPr/>
          </p:nvPicPr>
          <p:blipFill>
            <a:blip r:embed="rId4"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pic>
        <p:nvPicPr>
          <p:cNvPr id="14" name="図 13">
            <a:extLst>
              <a:ext uri="{FF2B5EF4-FFF2-40B4-BE49-F238E27FC236}">
                <a16:creationId xmlns:a16="http://schemas.microsoft.com/office/drawing/2014/main" id="{DF6BB5B7-93A5-4F0C-81A3-3817A3E13D5E}"/>
              </a:ext>
            </a:extLst>
          </p:cNvPr>
          <p:cNvPicPr>
            <a:picLocks noChangeAspect="1"/>
          </p:cNvPicPr>
          <p:nvPr/>
        </p:nvPicPr>
        <p:blipFill>
          <a:blip r:embed="rId5"/>
          <a:stretch>
            <a:fillRect/>
          </a:stretch>
        </p:blipFill>
        <p:spPr>
          <a:xfrm>
            <a:off x="432000" y="3502800"/>
            <a:ext cx="6904799" cy="3121200"/>
          </a:xfrm>
          <a:prstGeom prst="rect">
            <a:avLst/>
          </a:prstGeom>
        </p:spPr>
      </p:pic>
      <p:sp>
        <p:nvSpPr>
          <p:cNvPr id="15" name="角丸四角形 11">
            <a:extLst>
              <a:ext uri="{FF2B5EF4-FFF2-40B4-BE49-F238E27FC236}">
                <a16:creationId xmlns:a16="http://schemas.microsoft.com/office/drawing/2014/main" id="{5DBA8B05-625A-4546-B40C-44836E2B02C3}"/>
              </a:ext>
            </a:extLst>
          </p:cNvPr>
          <p:cNvSpPr/>
          <p:nvPr/>
        </p:nvSpPr>
        <p:spPr>
          <a:xfrm>
            <a:off x="2800346" y="5841659"/>
            <a:ext cx="3562350" cy="687727"/>
          </a:xfrm>
          <a:prstGeom prst="roundRect">
            <a:avLst>
              <a:gd name="adj" fmla="val 11273"/>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9DBCED07-26B9-4CBF-83E6-2CC0B355AFE4}"/>
              </a:ext>
            </a:extLst>
          </p:cNvPr>
          <p:cNvSpPr/>
          <p:nvPr/>
        </p:nvSpPr>
        <p:spPr>
          <a:xfrm>
            <a:off x="7575977" y="243000"/>
            <a:ext cx="375424"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9</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9" name="正方形/長方形 18">
            <a:extLst>
              <a:ext uri="{FF2B5EF4-FFF2-40B4-BE49-F238E27FC236}">
                <a16:creationId xmlns:a16="http://schemas.microsoft.com/office/drawing/2014/main" id="{337B78C2-5954-47E0-80C4-45C6F44C809D}"/>
              </a:ext>
            </a:extLst>
          </p:cNvPr>
          <p:cNvSpPr/>
          <p:nvPr/>
        </p:nvSpPr>
        <p:spPr>
          <a:xfrm>
            <a:off x="7575977" y="3539171"/>
            <a:ext cx="566181" cy="424155"/>
          </a:xfrm>
          <a:prstGeom prst="rect">
            <a:avLst/>
          </a:prstGeom>
        </p:spPr>
        <p:txBody>
          <a:bodyPr wrap="none">
            <a:spAutoFit/>
          </a:bodyPr>
          <a:lstStyle/>
          <a:p>
            <a:pPr lvl="0">
              <a:lnSpc>
                <a:spcPts val="3000"/>
              </a:lnSpc>
            </a:pPr>
            <a:r>
              <a:rPr lang="en-US" altLang="ja-JP" sz="2000" dirty="0">
                <a:solidFill>
                  <a:prstClr val="black"/>
                </a:solidFill>
                <a:latin typeface="HG丸ｺﾞｼｯｸM-PRO" panose="020F0600000000000000" pitchFamily="50" charset="-128"/>
                <a:ea typeface="HG丸ｺﾞｼｯｸM-PRO" panose="020F0600000000000000" pitchFamily="50" charset="-128"/>
              </a:rPr>
              <a:t>10</a:t>
            </a:r>
            <a:endParaRPr lang="ja-JP" altLang="en-US" sz="2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20" name="角丸四角形 9">
            <a:extLst>
              <a:ext uri="{FF2B5EF4-FFF2-40B4-BE49-F238E27FC236}">
                <a16:creationId xmlns:a16="http://schemas.microsoft.com/office/drawing/2014/main" id="{BA7DA2E8-67F4-4B78-83AD-F542259F580F}"/>
              </a:ext>
            </a:extLst>
          </p:cNvPr>
          <p:cNvSpPr/>
          <p:nvPr/>
        </p:nvSpPr>
        <p:spPr>
          <a:xfrm>
            <a:off x="7636448" y="1397430"/>
            <a:ext cx="1730290" cy="432000"/>
          </a:xfrm>
          <a:prstGeom prst="roundRect">
            <a:avLst>
              <a:gd name="adj" fmla="val 5434"/>
            </a:avLst>
          </a:prstGeom>
          <a:noFill/>
          <a:ln w="38100" cap="rnd">
            <a:solidFill>
              <a:srgbClr val="FF0000"/>
            </a:solidFill>
            <a:miter lim="800000"/>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316440304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D9CE3-0B8B-1BE2-6798-32F65126DEBA}"/>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AF1E8C2F-7D2F-30D1-9A30-FAA80ACB40D3}"/>
              </a:ext>
            </a:extLst>
          </p:cNvPr>
          <p:cNvSpPr txBox="1"/>
          <p:nvPr/>
        </p:nvSpPr>
        <p:spPr>
          <a:xfrm>
            <a:off x="730935" y="2081958"/>
            <a:ext cx="10726992" cy="3539430"/>
          </a:xfrm>
          <a:prstGeom prst="rect">
            <a:avLst/>
          </a:prstGeom>
          <a:noFill/>
        </p:spPr>
        <p:txBody>
          <a:bodyPr wrap="square" rtlCol="0">
            <a:spAutoFit/>
          </a:bodyPr>
          <a:lstStyle/>
          <a:p>
            <a:r>
              <a:rPr lang="ja-JP" altLang="en-US" sz="2800" dirty="0">
                <a:latin typeface="HG丸ｺﾞｼｯｸM-PRO" panose="020F0600000000000000" pitchFamily="50" charset="-128"/>
                <a:ea typeface="HG丸ｺﾞｼｯｸM-PRO" panose="020F0600000000000000" pitchFamily="50" charset="-128"/>
              </a:rPr>
              <a:t>・質問のたびに複雑なプロンプトを入力する必要がなくなります。</a:t>
            </a:r>
            <a:endParaRPr lang="en-US" altLang="ja-JP" sz="2800" dirty="0">
              <a:latin typeface="HG丸ｺﾞｼｯｸM-PRO" panose="020F0600000000000000" pitchFamily="50" charset="-128"/>
              <a:ea typeface="HG丸ｺﾞｼｯｸM-PRO" panose="020F0600000000000000" pitchFamily="50" charset="-128"/>
            </a:endParaRPr>
          </a:p>
          <a:p>
            <a:endParaRPr lang="en-US" altLang="ja-JP" sz="2800" dirty="0">
              <a:latin typeface="HG丸ｺﾞｼｯｸM-PRO" panose="020F0600000000000000" pitchFamily="50" charset="-128"/>
              <a:ea typeface="HG丸ｺﾞｼｯｸM-PRO" panose="020F0600000000000000" pitchFamily="50" charset="-128"/>
            </a:endParaRPr>
          </a:p>
          <a:p>
            <a:r>
              <a:rPr lang="ja-JP" altLang="en-US" sz="2800" dirty="0">
                <a:latin typeface="HG丸ｺﾞｼｯｸM-PRO" panose="020F0600000000000000" pitchFamily="50" charset="-128"/>
                <a:ea typeface="HG丸ｺﾞｼｯｸM-PRO" panose="020F0600000000000000" pitchFamily="50" charset="-128"/>
              </a:rPr>
              <a:t>・「質問専用ＡＩ」「添削ＡＩ」など、用途別に活用できます。</a:t>
            </a:r>
            <a:endParaRPr lang="en-US" altLang="ja-JP" sz="2800" dirty="0">
              <a:latin typeface="HG丸ｺﾞｼｯｸM-PRO" panose="020F0600000000000000" pitchFamily="50" charset="-128"/>
              <a:ea typeface="HG丸ｺﾞｼｯｸM-PRO" panose="020F0600000000000000" pitchFamily="50" charset="-128"/>
            </a:endParaRPr>
          </a:p>
          <a:p>
            <a:endParaRPr lang="en-US" altLang="ja-JP" sz="2800" dirty="0">
              <a:latin typeface="HG丸ｺﾞｼｯｸM-PRO" panose="020F0600000000000000" pitchFamily="50" charset="-128"/>
              <a:ea typeface="HG丸ｺﾞｼｯｸM-PRO" panose="020F0600000000000000" pitchFamily="50" charset="-128"/>
            </a:endParaRPr>
          </a:p>
          <a:p>
            <a:r>
              <a:rPr lang="ja-JP" altLang="en-US" sz="2800" dirty="0">
                <a:latin typeface="HG丸ｺﾞｼｯｸM-PRO" panose="020F0600000000000000" pitchFamily="50" charset="-128"/>
                <a:ea typeface="HG丸ｺﾞｼｯｸM-PRO" panose="020F0600000000000000" pitchFamily="50" charset="-128"/>
              </a:rPr>
              <a:t>・自分好みにカスタマイズでき、学習や業務が効率化できます。</a:t>
            </a:r>
            <a:endParaRPr lang="en-US" altLang="ja-JP" sz="2800" dirty="0">
              <a:latin typeface="HG丸ｺﾞｼｯｸM-PRO" panose="020F0600000000000000" pitchFamily="50" charset="-128"/>
              <a:ea typeface="HG丸ｺﾞｼｯｸM-PRO" panose="020F0600000000000000" pitchFamily="50" charset="-128"/>
            </a:endParaRPr>
          </a:p>
          <a:p>
            <a:endParaRPr lang="en-US" altLang="ja-JP" sz="2800" dirty="0">
              <a:latin typeface="HG丸ｺﾞｼｯｸM-PRO" panose="020F0600000000000000" pitchFamily="50" charset="-128"/>
              <a:ea typeface="HG丸ｺﾞｼｯｸM-PRO" panose="020F0600000000000000" pitchFamily="50" charset="-128"/>
            </a:endParaRPr>
          </a:p>
          <a:p>
            <a:r>
              <a:rPr lang="ja-JP" altLang="en-US" sz="2800" dirty="0">
                <a:latin typeface="HG丸ｺﾞｼｯｸM-PRO" panose="020F0600000000000000" pitchFamily="50" charset="-128"/>
                <a:ea typeface="HG丸ｺﾞｼｯｸM-PRO" panose="020F0600000000000000" pitchFamily="50" charset="-128"/>
              </a:rPr>
              <a:t>・自分に合ったＭＹ生成ＡＩを作り、学習や将来の業務でも積極</a:t>
            </a:r>
            <a:endParaRPr lang="en-US" altLang="ja-JP" sz="2800" dirty="0">
              <a:latin typeface="HG丸ｺﾞｼｯｸM-PRO" panose="020F0600000000000000" pitchFamily="50" charset="-128"/>
              <a:ea typeface="HG丸ｺﾞｼｯｸM-PRO" panose="020F0600000000000000" pitchFamily="50" charset="-128"/>
            </a:endParaRPr>
          </a:p>
          <a:p>
            <a:r>
              <a:rPr lang="ja-JP" altLang="en-US" sz="2800" dirty="0">
                <a:latin typeface="HG丸ｺﾞｼｯｸM-PRO" panose="020F0600000000000000" pitchFamily="50" charset="-128"/>
                <a:ea typeface="HG丸ｺﾞｼｯｸM-PRO" panose="020F0600000000000000" pitchFamily="50" charset="-128"/>
              </a:rPr>
              <a:t>　的に活用しましょう。</a:t>
            </a:r>
            <a:endParaRPr lang="en-US" altLang="ja-JP" sz="2800" dirty="0">
              <a:latin typeface="HG丸ｺﾞｼｯｸM-PRO" panose="020F0600000000000000" pitchFamily="50" charset="-128"/>
              <a:ea typeface="HG丸ｺﾞｼｯｸM-PRO" panose="020F0600000000000000" pitchFamily="50" charset="-128"/>
            </a:endParaRPr>
          </a:p>
        </p:txBody>
      </p:sp>
      <p:grpSp>
        <p:nvGrpSpPr>
          <p:cNvPr id="7" name="グループ化 6">
            <a:extLst>
              <a:ext uri="{FF2B5EF4-FFF2-40B4-BE49-F238E27FC236}">
                <a16:creationId xmlns:a16="http://schemas.microsoft.com/office/drawing/2014/main" id="{CE8BE8A2-A504-4BB7-96E0-3C7A99253403}"/>
              </a:ext>
            </a:extLst>
          </p:cNvPr>
          <p:cNvGrpSpPr/>
          <p:nvPr/>
        </p:nvGrpSpPr>
        <p:grpSpPr>
          <a:xfrm>
            <a:off x="0" y="-47041"/>
            <a:ext cx="12192001" cy="6905041"/>
            <a:chOff x="0" y="-47041"/>
            <a:chExt cx="12192001" cy="6905041"/>
          </a:xfrm>
        </p:grpSpPr>
        <p:pic>
          <p:nvPicPr>
            <p:cNvPr id="8" name="object 3">
              <a:extLst>
                <a:ext uri="{FF2B5EF4-FFF2-40B4-BE49-F238E27FC236}">
                  <a16:creationId xmlns:a16="http://schemas.microsoft.com/office/drawing/2014/main" id="{02184B02-DE98-46AD-9617-14776E01B852}"/>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9" name="正方形/長方形 8">
              <a:extLst>
                <a:ext uri="{FF2B5EF4-FFF2-40B4-BE49-F238E27FC236}">
                  <a16:creationId xmlns:a16="http://schemas.microsoft.com/office/drawing/2014/main" id="{87FB9C4E-472F-45EE-8383-1C6AB8F974D4}"/>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ＭＹ生成ＡＩのまとめ</a:t>
              </a:r>
            </a:p>
          </p:txBody>
        </p:sp>
        <p:pic>
          <p:nvPicPr>
            <p:cNvPr id="10" name="object 3">
              <a:extLst>
                <a:ext uri="{FF2B5EF4-FFF2-40B4-BE49-F238E27FC236}">
                  <a16:creationId xmlns:a16="http://schemas.microsoft.com/office/drawing/2014/main" id="{2DC97E4B-F3C5-4E38-97D0-75785865863A}"/>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1" name="object 6">
              <a:extLst>
                <a:ext uri="{FF2B5EF4-FFF2-40B4-BE49-F238E27FC236}">
                  <a16:creationId xmlns:a16="http://schemas.microsoft.com/office/drawing/2014/main" id="{35CF8018-E0BB-4BE0-B912-F77D2FDE4D0E}"/>
                </a:ext>
              </a:extLst>
            </p:cNvPr>
            <p:cNvGrpSpPr/>
            <p:nvPr/>
          </p:nvGrpSpPr>
          <p:grpSpPr>
            <a:xfrm>
              <a:off x="131445" y="203359"/>
              <a:ext cx="11929110" cy="657225"/>
              <a:chOff x="186258" y="210936"/>
              <a:chExt cx="11929110" cy="657225"/>
            </a:xfrm>
          </p:grpSpPr>
          <p:sp>
            <p:nvSpPr>
              <p:cNvPr id="12" name="object 7">
                <a:extLst>
                  <a:ext uri="{FF2B5EF4-FFF2-40B4-BE49-F238E27FC236}">
                    <a16:creationId xmlns:a16="http://schemas.microsoft.com/office/drawing/2014/main" id="{96483ABF-36F7-43C7-9DCF-2B308FEA5C77}"/>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3" name="object 8">
                <a:extLst>
                  <a:ext uri="{FF2B5EF4-FFF2-40B4-BE49-F238E27FC236}">
                    <a16:creationId xmlns:a16="http://schemas.microsoft.com/office/drawing/2014/main" id="{75A01C8D-2B14-433D-82C5-05663A045157}"/>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4" name="object 9">
                <a:extLst>
                  <a:ext uri="{FF2B5EF4-FFF2-40B4-BE49-F238E27FC236}">
                    <a16:creationId xmlns:a16="http://schemas.microsoft.com/office/drawing/2014/main" id="{F8822327-49E5-44F6-A0CA-2CCBB806BAEA}"/>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5" name="object 10">
                <a:extLst>
                  <a:ext uri="{FF2B5EF4-FFF2-40B4-BE49-F238E27FC236}">
                    <a16:creationId xmlns:a16="http://schemas.microsoft.com/office/drawing/2014/main" id="{05AA96A7-34F8-4B0F-B106-0FFB1B898C23}"/>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6" name="object 11">
                <a:extLst>
                  <a:ext uri="{FF2B5EF4-FFF2-40B4-BE49-F238E27FC236}">
                    <a16:creationId xmlns:a16="http://schemas.microsoft.com/office/drawing/2014/main" id="{D7645E12-6C30-4E35-80DE-891D82E3B974}"/>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7" name="object 12">
                <a:extLst>
                  <a:ext uri="{FF2B5EF4-FFF2-40B4-BE49-F238E27FC236}">
                    <a16:creationId xmlns:a16="http://schemas.microsoft.com/office/drawing/2014/main" id="{14DFF1FF-E63C-40D6-BA7C-C7B12CFC2FBF}"/>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8" name="object 13">
                <a:extLst>
                  <a:ext uri="{FF2B5EF4-FFF2-40B4-BE49-F238E27FC236}">
                    <a16:creationId xmlns:a16="http://schemas.microsoft.com/office/drawing/2014/main" id="{69505D40-A103-436C-8351-ECD0800D6C58}"/>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19" name="object 14">
                <a:extLst>
                  <a:ext uri="{FF2B5EF4-FFF2-40B4-BE49-F238E27FC236}">
                    <a16:creationId xmlns:a16="http://schemas.microsoft.com/office/drawing/2014/main" id="{0AD63A26-AC4D-48D6-8AAB-5D2E5687CEF0}"/>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0" name="object 15">
                <a:extLst>
                  <a:ext uri="{FF2B5EF4-FFF2-40B4-BE49-F238E27FC236}">
                    <a16:creationId xmlns:a16="http://schemas.microsoft.com/office/drawing/2014/main" id="{88D78467-A1EB-42B2-956E-7FA407EB5AA4}"/>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1" name="object 16">
                <a:extLst>
                  <a:ext uri="{FF2B5EF4-FFF2-40B4-BE49-F238E27FC236}">
                    <a16:creationId xmlns:a16="http://schemas.microsoft.com/office/drawing/2014/main" id="{292F1FD5-423F-40D6-A8F7-6B501BE34D44}"/>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2" name="object 17">
                <a:extLst>
                  <a:ext uri="{FF2B5EF4-FFF2-40B4-BE49-F238E27FC236}">
                    <a16:creationId xmlns:a16="http://schemas.microsoft.com/office/drawing/2014/main" id="{03E95C99-8712-4C41-B991-4B0161D4C09F}"/>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3" name="object 18">
                <a:extLst>
                  <a:ext uri="{FF2B5EF4-FFF2-40B4-BE49-F238E27FC236}">
                    <a16:creationId xmlns:a16="http://schemas.microsoft.com/office/drawing/2014/main" id="{D94FDD6D-E5BE-448D-A4F2-2ED1929267C0}"/>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4" name="object 19">
                <a:extLst>
                  <a:ext uri="{FF2B5EF4-FFF2-40B4-BE49-F238E27FC236}">
                    <a16:creationId xmlns:a16="http://schemas.microsoft.com/office/drawing/2014/main" id="{3DFF4496-A7FB-469C-84C7-7347D0AF5227}"/>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5" name="object 20">
                <a:extLst>
                  <a:ext uri="{FF2B5EF4-FFF2-40B4-BE49-F238E27FC236}">
                    <a16:creationId xmlns:a16="http://schemas.microsoft.com/office/drawing/2014/main" id="{7338BD0C-905A-4FCE-8D28-F486B2BB8EAE}"/>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6" name="object 21">
                <a:extLst>
                  <a:ext uri="{FF2B5EF4-FFF2-40B4-BE49-F238E27FC236}">
                    <a16:creationId xmlns:a16="http://schemas.microsoft.com/office/drawing/2014/main" id="{6DA9EDC3-9341-43FA-B5E9-305195CE7311}"/>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7" name="object 22">
                <a:extLst>
                  <a:ext uri="{FF2B5EF4-FFF2-40B4-BE49-F238E27FC236}">
                    <a16:creationId xmlns:a16="http://schemas.microsoft.com/office/drawing/2014/main" id="{7793F854-5AE0-410E-9DCF-537B84FB3467}"/>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8" name="object 23">
                <a:extLst>
                  <a:ext uri="{FF2B5EF4-FFF2-40B4-BE49-F238E27FC236}">
                    <a16:creationId xmlns:a16="http://schemas.microsoft.com/office/drawing/2014/main" id="{50C0A5A7-7E94-4FE2-8BE0-28C1C9EC134B}"/>
                  </a:ext>
                </a:extLst>
              </p:cNvPr>
              <p:cNvPicPr/>
              <p:nvPr/>
            </p:nvPicPr>
            <p:blipFill>
              <a:blip r:embed="rId4" cstate="print"/>
              <a:stretch>
                <a:fillRect/>
              </a:stretch>
            </p:blipFill>
            <p:spPr>
              <a:xfrm>
                <a:off x="12026795" y="575918"/>
                <a:ext cx="88216" cy="97080"/>
              </a:xfrm>
              <a:prstGeom prst="rect">
                <a:avLst/>
              </a:prstGeom>
            </p:spPr>
          </p:pic>
          <p:sp>
            <p:nvSpPr>
              <p:cNvPr id="29" name="object 24">
                <a:extLst>
                  <a:ext uri="{FF2B5EF4-FFF2-40B4-BE49-F238E27FC236}">
                    <a16:creationId xmlns:a16="http://schemas.microsoft.com/office/drawing/2014/main" id="{A0CDEB3B-F167-4862-B1BB-A01F2731568C}"/>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0" name="object 25">
                <a:extLst>
                  <a:ext uri="{FF2B5EF4-FFF2-40B4-BE49-F238E27FC236}">
                    <a16:creationId xmlns:a16="http://schemas.microsoft.com/office/drawing/2014/main" id="{BEC4FFD7-86CC-4D6B-AD7F-5CB9E8CACD2B}"/>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1" name="object 26">
                <a:extLst>
                  <a:ext uri="{FF2B5EF4-FFF2-40B4-BE49-F238E27FC236}">
                    <a16:creationId xmlns:a16="http://schemas.microsoft.com/office/drawing/2014/main" id="{29B3990E-5637-4B78-AE61-7A48F082ADC9}"/>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2" name="object 27">
                <a:extLst>
                  <a:ext uri="{FF2B5EF4-FFF2-40B4-BE49-F238E27FC236}">
                    <a16:creationId xmlns:a16="http://schemas.microsoft.com/office/drawing/2014/main" id="{D5B912B1-838D-4FD0-B9DF-2D9081FBEF5E}"/>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3" name="object 28">
                <a:extLst>
                  <a:ext uri="{FF2B5EF4-FFF2-40B4-BE49-F238E27FC236}">
                    <a16:creationId xmlns:a16="http://schemas.microsoft.com/office/drawing/2014/main" id="{C74906E5-55CE-4525-92DB-7ABC3F7C7B7D}"/>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4" name="object 29">
                <a:extLst>
                  <a:ext uri="{FF2B5EF4-FFF2-40B4-BE49-F238E27FC236}">
                    <a16:creationId xmlns:a16="http://schemas.microsoft.com/office/drawing/2014/main" id="{1E03F246-B816-494D-A078-649EAE7ACFC5}"/>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5" name="object 30">
                <a:extLst>
                  <a:ext uri="{FF2B5EF4-FFF2-40B4-BE49-F238E27FC236}">
                    <a16:creationId xmlns:a16="http://schemas.microsoft.com/office/drawing/2014/main" id="{DC241D31-EBE5-46BB-B900-B35D6172F0D8}"/>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6" name="object 31">
                <a:extLst>
                  <a:ext uri="{FF2B5EF4-FFF2-40B4-BE49-F238E27FC236}">
                    <a16:creationId xmlns:a16="http://schemas.microsoft.com/office/drawing/2014/main" id="{00101D99-6BFA-49E1-84B9-03FA504A5C3C}"/>
                  </a:ext>
                </a:extLst>
              </p:cNvPr>
              <p:cNvPicPr/>
              <p:nvPr/>
            </p:nvPicPr>
            <p:blipFill>
              <a:blip r:embed="rId5" cstate="print"/>
              <a:stretch>
                <a:fillRect/>
              </a:stretch>
            </p:blipFill>
            <p:spPr>
              <a:xfrm>
                <a:off x="10546225" y="211835"/>
                <a:ext cx="139128" cy="139128"/>
              </a:xfrm>
              <a:prstGeom prst="rect">
                <a:avLst/>
              </a:prstGeom>
            </p:spPr>
          </p:pic>
          <p:pic>
            <p:nvPicPr>
              <p:cNvPr id="37" name="object 32">
                <a:extLst>
                  <a:ext uri="{FF2B5EF4-FFF2-40B4-BE49-F238E27FC236}">
                    <a16:creationId xmlns:a16="http://schemas.microsoft.com/office/drawing/2014/main" id="{93912BFB-1250-4016-BEB8-70C2C0463248}"/>
                  </a:ext>
                </a:extLst>
              </p:cNvPr>
              <p:cNvPicPr/>
              <p:nvPr/>
            </p:nvPicPr>
            <p:blipFill>
              <a:blip r:embed="rId6" cstate="print"/>
              <a:stretch>
                <a:fillRect/>
              </a:stretch>
            </p:blipFill>
            <p:spPr>
              <a:xfrm>
                <a:off x="9828669" y="360944"/>
                <a:ext cx="244449" cy="244449"/>
              </a:xfrm>
              <a:prstGeom prst="rect">
                <a:avLst/>
              </a:prstGeom>
            </p:spPr>
          </p:pic>
          <p:sp>
            <p:nvSpPr>
              <p:cNvPr id="38" name="object 33">
                <a:extLst>
                  <a:ext uri="{FF2B5EF4-FFF2-40B4-BE49-F238E27FC236}">
                    <a16:creationId xmlns:a16="http://schemas.microsoft.com/office/drawing/2014/main" id="{858C83BC-ECCF-46BA-AAAB-C73A8E0E6AB8}"/>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39" name="object 34">
                <a:extLst>
                  <a:ext uri="{FF2B5EF4-FFF2-40B4-BE49-F238E27FC236}">
                    <a16:creationId xmlns:a16="http://schemas.microsoft.com/office/drawing/2014/main" id="{FD5928C5-B642-4AAC-B0A6-EE9CEE8DE6FF}"/>
                  </a:ext>
                </a:extLst>
              </p:cNvPr>
              <p:cNvPicPr/>
              <p:nvPr/>
            </p:nvPicPr>
            <p:blipFill>
              <a:blip r:embed="rId7" cstate="print"/>
              <a:stretch>
                <a:fillRect/>
              </a:stretch>
            </p:blipFill>
            <p:spPr>
              <a:xfrm>
                <a:off x="9688294" y="622557"/>
                <a:ext cx="160297" cy="160395"/>
              </a:xfrm>
              <a:prstGeom prst="rect">
                <a:avLst/>
              </a:prstGeom>
            </p:spPr>
          </p:pic>
          <p:sp>
            <p:nvSpPr>
              <p:cNvPr id="40" name="object 35">
                <a:extLst>
                  <a:ext uri="{FF2B5EF4-FFF2-40B4-BE49-F238E27FC236}">
                    <a16:creationId xmlns:a16="http://schemas.microsoft.com/office/drawing/2014/main" id="{6BF78FB9-543C-4FF7-AA59-6BF0B35EA092}"/>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1" name="object 36">
                <a:extLst>
                  <a:ext uri="{FF2B5EF4-FFF2-40B4-BE49-F238E27FC236}">
                    <a16:creationId xmlns:a16="http://schemas.microsoft.com/office/drawing/2014/main" id="{F154C12C-1720-4AB4-99FF-93532F0A7AB7}"/>
                  </a:ext>
                </a:extLst>
              </p:cNvPr>
              <p:cNvPicPr/>
              <p:nvPr/>
            </p:nvPicPr>
            <p:blipFill>
              <a:blip r:embed="rId8" cstate="print"/>
              <a:stretch>
                <a:fillRect/>
              </a:stretch>
            </p:blipFill>
            <p:spPr>
              <a:xfrm>
                <a:off x="9648025" y="373900"/>
                <a:ext cx="90690" cy="68618"/>
              </a:xfrm>
              <a:prstGeom prst="rect">
                <a:avLst/>
              </a:prstGeom>
            </p:spPr>
          </p:pic>
          <p:sp>
            <p:nvSpPr>
              <p:cNvPr id="42" name="object 37">
                <a:extLst>
                  <a:ext uri="{FF2B5EF4-FFF2-40B4-BE49-F238E27FC236}">
                    <a16:creationId xmlns:a16="http://schemas.microsoft.com/office/drawing/2014/main" id="{891255C0-0D38-4F3B-BD8F-B0DB422FCB9A}"/>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3" name="object 38">
                <a:extLst>
                  <a:ext uri="{FF2B5EF4-FFF2-40B4-BE49-F238E27FC236}">
                    <a16:creationId xmlns:a16="http://schemas.microsoft.com/office/drawing/2014/main" id="{216C5594-D970-4B11-AC47-5EE792CA695E}"/>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4" name="object 39">
                <a:extLst>
                  <a:ext uri="{FF2B5EF4-FFF2-40B4-BE49-F238E27FC236}">
                    <a16:creationId xmlns:a16="http://schemas.microsoft.com/office/drawing/2014/main" id="{7F6879E4-CB61-4395-9B09-4F926D02E3BE}"/>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5" name="object 40">
                <a:extLst>
                  <a:ext uri="{FF2B5EF4-FFF2-40B4-BE49-F238E27FC236}">
                    <a16:creationId xmlns:a16="http://schemas.microsoft.com/office/drawing/2014/main" id="{4C72A2BD-7425-49FA-A727-E895B580EE48}"/>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6" name="object 41">
                <a:extLst>
                  <a:ext uri="{FF2B5EF4-FFF2-40B4-BE49-F238E27FC236}">
                    <a16:creationId xmlns:a16="http://schemas.microsoft.com/office/drawing/2014/main" id="{54A1BF0D-DFD1-4FAC-B6EE-6C01D52370D2}"/>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7" name="object 42">
                <a:extLst>
                  <a:ext uri="{FF2B5EF4-FFF2-40B4-BE49-F238E27FC236}">
                    <a16:creationId xmlns:a16="http://schemas.microsoft.com/office/drawing/2014/main" id="{F5318171-B892-4EE8-AE40-BF2DFF1D07EC}"/>
                  </a:ext>
                </a:extLst>
              </p:cNvPr>
              <p:cNvPicPr/>
              <p:nvPr/>
            </p:nvPicPr>
            <p:blipFill>
              <a:blip r:embed="rId9" cstate="print"/>
              <a:stretch>
                <a:fillRect/>
              </a:stretch>
            </p:blipFill>
            <p:spPr>
              <a:xfrm>
                <a:off x="10771367" y="253872"/>
                <a:ext cx="383006" cy="322630"/>
              </a:xfrm>
              <a:prstGeom prst="rect">
                <a:avLst/>
              </a:prstGeom>
            </p:spPr>
          </p:pic>
          <p:sp>
            <p:nvSpPr>
              <p:cNvPr id="48" name="object 43">
                <a:extLst>
                  <a:ext uri="{FF2B5EF4-FFF2-40B4-BE49-F238E27FC236}">
                    <a16:creationId xmlns:a16="http://schemas.microsoft.com/office/drawing/2014/main" id="{B703939A-5284-4762-8353-C08BD637C2FC}"/>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49" name="object 44">
                <a:extLst>
                  <a:ext uri="{FF2B5EF4-FFF2-40B4-BE49-F238E27FC236}">
                    <a16:creationId xmlns:a16="http://schemas.microsoft.com/office/drawing/2014/main" id="{68F708C1-0AFE-4B20-9A96-0A54F3BE7A2B}"/>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0" name="object 45">
                <a:extLst>
                  <a:ext uri="{FF2B5EF4-FFF2-40B4-BE49-F238E27FC236}">
                    <a16:creationId xmlns:a16="http://schemas.microsoft.com/office/drawing/2014/main" id="{E43E0A00-3263-4AE1-8CA7-023515B1EF54}"/>
                  </a:ext>
                </a:extLst>
              </p:cNvPr>
              <p:cNvPicPr/>
              <p:nvPr/>
            </p:nvPicPr>
            <p:blipFill>
              <a:blip r:embed="rId10" cstate="print"/>
              <a:stretch>
                <a:fillRect/>
              </a:stretch>
            </p:blipFill>
            <p:spPr>
              <a:xfrm>
                <a:off x="10925962" y="472221"/>
                <a:ext cx="103212" cy="119964"/>
              </a:xfrm>
              <a:prstGeom prst="rect">
                <a:avLst/>
              </a:prstGeom>
            </p:spPr>
          </p:pic>
          <p:sp>
            <p:nvSpPr>
              <p:cNvPr id="51" name="object 46">
                <a:extLst>
                  <a:ext uri="{FF2B5EF4-FFF2-40B4-BE49-F238E27FC236}">
                    <a16:creationId xmlns:a16="http://schemas.microsoft.com/office/drawing/2014/main" id="{920D7708-A8C5-46FA-85B1-881286608474}"/>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2" name="object 47">
                <a:extLst>
                  <a:ext uri="{FF2B5EF4-FFF2-40B4-BE49-F238E27FC236}">
                    <a16:creationId xmlns:a16="http://schemas.microsoft.com/office/drawing/2014/main" id="{6099C267-ABF6-49B1-B714-1B7BE594D3FE}"/>
                  </a:ext>
                </a:extLst>
              </p:cNvPr>
              <p:cNvPicPr/>
              <p:nvPr/>
            </p:nvPicPr>
            <p:blipFill>
              <a:blip r:embed="rId11" cstate="print"/>
              <a:stretch>
                <a:fillRect/>
              </a:stretch>
            </p:blipFill>
            <p:spPr>
              <a:xfrm>
                <a:off x="194951" y="260619"/>
                <a:ext cx="582104" cy="494753"/>
              </a:xfrm>
              <a:prstGeom prst="rect">
                <a:avLst/>
              </a:prstGeom>
            </p:spPr>
          </p:pic>
          <p:pic>
            <p:nvPicPr>
              <p:cNvPr id="53" name="object 48">
                <a:extLst>
                  <a:ext uri="{FF2B5EF4-FFF2-40B4-BE49-F238E27FC236}">
                    <a16:creationId xmlns:a16="http://schemas.microsoft.com/office/drawing/2014/main" id="{5C56CC17-1F21-4AA2-A92C-5C3F92029BE2}"/>
                  </a:ext>
                </a:extLst>
              </p:cNvPr>
              <p:cNvPicPr/>
              <p:nvPr/>
            </p:nvPicPr>
            <p:blipFill>
              <a:blip r:embed="rId12" cstate="print"/>
              <a:stretch>
                <a:fillRect/>
              </a:stretch>
            </p:blipFill>
            <p:spPr>
              <a:xfrm>
                <a:off x="186258" y="251942"/>
                <a:ext cx="599490" cy="512114"/>
              </a:xfrm>
              <a:prstGeom prst="rect">
                <a:avLst/>
              </a:prstGeom>
            </p:spPr>
          </p:pic>
        </p:grpSp>
      </p:grpSp>
      <p:sp>
        <p:nvSpPr>
          <p:cNvPr id="54" name="楕円 53">
            <a:extLst>
              <a:ext uri="{FF2B5EF4-FFF2-40B4-BE49-F238E27FC236}">
                <a16:creationId xmlns:a16="http://schemas.microsoft.com/office/drawing/2014/main" id="{FB8CC94C-9D04-4FCD-894F-B73F2E67DD0E}"/>
              </a:ext>
            </a:extLst>
          </p:cNvPr>
          <p:cNvSpPr/>
          <p:nvPr/>
        </p:nvSpPr>
        <p:spPr>
          <a:xfrm>
            <a:off x="11566175" y="6227050"/>
            <a:ext cx="360000" cy="360000"/>
          </a:xfrm>
          <a:prstGeom prst="ellipse">
            <a:avLst/>
          </a:prstGeom>
          <a:solidFill>
            <a:schemeClr val="bg1"/>
          </a:solidFill>
          <a:ln>
            <a:gradFill>
              <a:gsLst>
                <a:gs pos="0">
                  <a:schemeClr val="accent4">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38100" dist="25400" dir="2700000" sx="95000" sy="95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fld id="{09491D7F-82B0-4D33-8074-797D482BF823}" type="slidenum">
              <a:rPr kumimoji="1" lang="ja-JP" altLang="en-US" sz="1000" smtClean="0">
                <a:solidFill>
                  <a:srgbClr val="414E5A"/>
                </a:solidFill>
                <a:latin typeface="HG丸ｺﾞｼｯｸM-PRO" panose="020F0600000000000000" pitchFamily="50" charset="-128"/>
                <a:ea typeface="HG丸ｺﾞｼｯｸM-PRO" panose="020F0600000000000000" pitchFamily="50" charset="-128"/>
              </a:rPr>
              <a:pPr algn="ctr"/>
              <a:t>77</a:t>
            </a:fld>
            <a:endParaRPr kumimoji="1" lang="ja-JP" altLang="en-US" sz="1600" dirty="0">
              <a:solidFill>
                <a:srgbClr val="414E5A"/>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77954039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38BA2C-69FC-0FA7-214F-2B04713AC0DA}"/>
            </a:ext>
          </a:extLst>
        </p:cNvPr>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64B24BEF-EE08-4CCE-AF09-F3C5D79BB5BB}"/>
              </a:ext>
            </a:extLst>
          </p:cNvPr>
          <p:cNvGrpSpPr/>
          <p:nvPr/>
        </p:nvGrpSpPr>
        <p:grpSpPr>
          <a:xfrm>
            <a:off x="0" y="0"/>
            <a:ext cx="12192001" cy="6858000"/>
            <a:chOff x="0" y="0"/>
            <a:chExt cx="12192001" cy="6858000"/>
          </a:xfrm>
        </p:grpSpPr>
        <p:pic>
          <p:nvPicPr>
            <p:cNvPr id="7" name="object 3">
              <a:extLst>
                <a:ext uri="{FF2B5EF4-FFF2-40B4-BE49-F238E27FC236}">
                  <a16:creationId xmlns:a16="http://schemas.microsoft.com/office/drawing/2014/main" id="{531F13CF-7C69-4549-AECA-D86AA5F89D15}"/>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8" name="object 3">
              <a:extLst>
                <a:ext uri="{FF2B5EF4-FFF2-40B4-BE49-F238E27FC236}">
                  <a16:creationId xmlns:a16="http://schemas.microsoft.com/office/drawing/2014/main" id="{03219721-D115-4E3E-98EF-49C0D535E45A}"/>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9" name="テキスト ボックス 8">
            <a:extLst>
              <a:ext uri="{FF2B5EF4-FFF2-40B4-BE49-F238E27FC236}">
                <a16:creationId xmlns:a16="http://schemas.microsoft.com/office/drawing/2014/main" id="{93FE71DA-1E7D-4437-9536-03643D84F8C3}"/>
              </a:ext>
            </a:extLst>
          </p:cNvPr>
          <p:cNvSpPr txBox="1"/>
          <p:nvPr/>
        </p:nvSpPr>
        <p:spPr>
          <a:xfrm>
            <a:off x="695998" y="2921168"/>
            <a:ext cx="10800000" cy="1015663"/>
          </a:xfrm>
          <a:prstGeom prst="rect">
            <a:avLst/>
          </a:prstGeom>
          <a:noFill/>
        </p:spPr>
        <p:txBody>
          <a:bodyPr wrap="square" rtlCol="0">
            <a:spAutoFit/>
          </a:bodyPr>
          <a:lstStyle/>
          <a:p>
            <a:pPr algn="ctr"/>
            <a:r>
              <a:rPr lang="en-US" altLang="ja-JP" sz="6000" dirty="0">
                <a:latin typeface="ＭＳ ゴシック" panose="020B0609070205080204" pitchFamily="49" charset="-128"/>
                <a:ea typeface="ＭＳ ゴシック" panose="020B0609070205080204" pitchFamily="49" charset="-128"/>
              </a:rPr>
              <a:t>11.</a:t>
            </a:r>
            <a:r>
              <a:rPr lang="ja-JP" altLang="en-US" sz="6000" dirty="0">
                <a:latin typeface="ＭＳ ゴシック" panose="020B0609070205080204" pitchFamily="49" charset="-128"/>
                <a:ea typeface="ＭＳ ゴシック" panose="020B0609070205080204" pitchFamily="49" charset="-128"/>
              </a:rPr>
              <a:t>自己分析</a:t>
            </a:r>
          </a:p>
        </p:txBody>
      </p:sp>
      <p:sp>
        <p:nvSpPr>
          <p:cNvPr id="10" name="テキスト ボックス 9">
            <a:extLst>
              <a:ext uri="{FF2B5EF4-FFF2-40B4-BE49-F238E27FC236}">
                <a16:creationId xmlns:a16="http://schemas.microsoft.com/office/drawing/2014/main" id="{004EA2BA-1DD7-42D5-A25B-A34303CE1B72}"/>
              </a:ext>
            </a:extLst>
          </p:cNvPr>
          <p:cNvSpPr txBox="1"/>
          <p:nvPr/>
        </p:nvSpPr>
        <p:spPr>
          <a:xfrm>
            <a:off x="1865998" y="4860000"/>
            <a:ext cx="8460000" cy="1080000"/>
          </a:xfrm>
          <a:prstGeom prst="rect">
            <a:avLst/>
          </a:prstGeom>
          <a:noFill/>
          <a:ln w="38100" cap="rnd">
            <a:solidFill>
              <a:srgbClr val="156082"/>
            </a:solidFill>
          </a:ln>
        </p:spPr>
        <p:txBody>
          <a:bodyPr wrap="square" lIns="180000" tIns="180000" rIns="180000" bIns="180000" rtlCol="0" anchor="ctr" anchorCtr="0">
            <a:spAutoFit/>
          </a:bodyPr>
          <a:lstStyle/>
          <a:p>
            <a:pPr algn="just">
              <a:lnSpc>
                <a:spcPts val="2880"/>
              </a:lnSpc>
            </a:pPr>
            <a:r>
              <a:rPr lang="ja-JP" altLang="en-US" sz="2400" dirty="0">
                <a:solidFill>
                  <a:srgbClr val="156082"/>
                </a:solidFill>
                <a:latin typeface="HG丸ｺﾞｼｯｸM-PRO" panose="020F0600000000000000" pitchFamily="50" charset="-128"/>
                <a:ea typeface="HG丸ｺﾞｼｯｸM-PRO" panose="020F0600000000000000" pitchFamily="50" charset="-128"/>
              </a:rPr>
              <a:t>ここからは、生成ＡＩを活用できるもう一つの分野である「自己分析」について学びます。</a:t>
            </a:r>
          </a:p>
        </p:txBody>
      </p:sp>
    </p:spTree>
    <p:extLst>
      <p:ext uri="{BB962C8B-B14F-4D97-AF65-F5344CB8AC3E}">
        <p14:creationId xmlns:p14="http://schemas.microsoft.com/office/powerpoint/2010/main" val="12813820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05148-55DF-44B9-5DF9-B23706FC6FEF}"/>
            </a:ext>
          </a:extLst>
        </p:cNvPr>
        <p:cNvGrpSpPr/>
        <p:nvPr/>
      </p:nvGrpSpPr>
      <p:grpSpPr>
        <a:xfrm>
          <a:off x="0" y="0"/>
          <a:ext cx="0" cy="0"/>
          <a:chOff x="0" y="0"/>
          <a:chExt cx="0" cy="0"/>
        </a:xfrm>
      </p:grpSpPr>
      <p:sp>
        <p:nvSpPr>
          <p:cNvPr id="11" name="テキスト ボックス 10">
            <a:extLst>
              <a:ext uri="{FF2B5EF4-FFF2-40B4-BE49-F238E27FC236}">
                <a16:creationId xmlns:a16="http://schemas.microsoft.com/office/drawing/2014/main" id="{2E551DAE-19D6-FF9E-429B-670683F9EF5E}"/>
              </a:ext>
            </a:extLst>
          </p:cNvPr>
          <p:cNvSpPr txBox="1"/>
          <p:nvPr/>
        </p:nvSpPr>
        <p:spPr>
          <a:xfrm>
            <a:off x="819372" y="5645096"/>
            <a:ext cx="10726992" cy="817531"/>
          </a:xfrm>
          <a:prstGeom prst="rect">
            <a:avLst/>
          </a:prstGeom>
          <a:noFill/>
        </p:spPr>
        <p:txBody>
          <a:bodyPr wrap="square" rtlCol="0">
            <a:spAutoFit/>
          </a:bodyPr>
          <a:lstStyle/>
          <a:p>
            <a:pPr>
              <a:lnSpc>
                <a:spcPts val="3000"/>
              </a:lnSpc>
            </a:pPr>
            <a:r>
              <a:rPr lang="ja-JP" altLang="en-US" sz="2400" dirty="0">
                <a:latin typeface="ＭＳ ゴシック" panose="020B0609070205080204" pitchFamily="49" charset="-128"/>
                <a:ea typeface="ＭＳ ゴシック" panose="020B0609070205080204" pitchFamily="49" charset="-128"/>
              </a:rPr>
              <a:t>　</a:t>
            </a:r>
            <a:r>
              <a:rPr lang="ja-JP" altLang="en-US" sz="2400" dirty="0">
                <a:latin typeface="HGMaruGothicMPRO" panose="020F0600000000000000" pitchFamily="34" charset="-128"/>
                <a:ea typeface="HGMaruGothicMPRO" panose="020F0600000000000000" pitchFamily="34" charset="-128"/>
              </a:rPr>
              <a:t>機械学習には３つの学習方法があります。</a:t>
            </a:r>
          </a:p>
          <a:p>
            <a:pPr>
              <a:lnSpc>
                <a:spcPts val="3000"/>
              </a:lnSpc>
            </a:pPr>
            <a:r>
              <a:rPr lang="ja-JP" altLang="en-US" sz="2400" dirty="0">
                <a:latin typeface="HGMaruGothicMPRO" panose="020F0600000000000000" pitchFamily="34" charset="-128"/>
                <a:ea typeface="HGMaruGothicMPRO" panose="020F0600000000000000" pitchFamily="34" charset="-128"/>
              </a:rPr>
              <a:t>　次のページから学習方法の違いを見ていきましょう。</a:t>
            </a:r>
            <a:endParaRPr lang="en-US" altLang="ja-JP" sz="2400" dirty="0">
              <a:latin typeface="ＭＳ ゴシック" panose="020B0609070205080204" pitchFamily="49" charset="-128"/>
              <a:ea typeface="ＭＳ ゴシック" panose="020B0609070205080204" pitchFamily="49" charset="-128"/>
            </a:endParaRPr>
          </a:p>
        </p:txBody>
      </p:sp>
      <p:grpSp>
        <p:nvGrpSpPr>
          <p:cNvPr id="2" name="グループ化 1">
            <a:extLst>
              <a:ext uri="{FF2B5EF4-FFF2-40B4-BE49-F238E27FC236}">
                <a16:creationId xmlns:a16="http://schemas.microsoft.com/office/drawing/2014/main" id="{7F117085-6A28-4663-B628-40DC8810208F}"/>
              </a:ext>
            </a:extLst>
          </p:cNvPr>
          <p:cNvGrpSpPr/>
          <p:nvPr/>
        </p:nvGrpSpPr>
        <p:grpSpPr>
          <a:xfrm>
            <a:off x="927962" y="3184631"/>
            <a:ext cx="10359736" cy="2308324"/>
            <a:chOff x="927962" y="2822678"/>
            <a:chExt cx="10359736" cy="2308324"/>
          </a:xfrm>
        </p:grpSpPr>
        <p:sp>
          <p:nvSpPr>
            <p:cNvPr id="3" name="四角形: 角を丸くする 2">
              <a:extLst>
                <a:ext uri="{FF2B5EF4-FFF2-40B4-BE49-F238E27FC236}">
                  <a16:creationId xmlns:a16="http://schemas.microsoft.com/office/drawing/2014/main" id="{4D5CF187-D798-6308-D613-4AD65AE7A8A4}"/>
                </a:ext>
              </a:extLst>
            </p:cNvPr>
            <p:cNvSpPr/>
            <p:nvPr/>
          </p:nvSpPr>
          <p:spPr>
            <a:xfrm>
              <a:off x="927962" y="2822678"/>
              <a:ext cx="10359736" cy="2308324"/>
            </a:xfrm>
            <a:prstGeom prst="roundRect">
              <a:avLst/>
            </a:prstGeom>
            <a:solidFill>
              <a:schemeClr val="tx2">
                <a:lumMod val="10000"/>
                <a:lumOff val="9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ja-JP" altLang="en-US" sz="2400" dirty="0">
                  <a:solidFill>
                    <a:schemeClr val="tx1"/>
                  </a:solidFill>
                  <a:latin typeface="HGPｺﾞｼｯｸE" panose="020B0900000000000000" pitchFamily="50" charset="-128"/>
                  <a:ea typeface="HGPｺﾞｼｯｸE" panose="020B0900000000000000" pitchFamily="50" charset="-128"/>
                </a:rPr>
                <a:t>機械学習の３つの方法</a:t>
              </a:r>
              <a:endParaRPr lang="ja-JP" altLang="en-US" dirty="0">
                <a:latin typeface="HGPｺﾞｼｯｸE" panose="020B0900000000000000" pitchFamily="50" charset="-128"/>
                <a:ea typeface="HGPｺﾞｼｯｸE" panose="020B0900000000000000" pitchFamily="50" charset="-128"/>
              </a:endParaRPr>
            </a:p>
          </p:txBody>
        </p:sp>
        <p:sp>
          <p:nvSpPr>
            <p:cNvPr id="14" name="四角形: 角を丸くする 13">
              <a:extLst>
                <a:ext uri="{FF2B5EF4-FFF2-40B4-BE49-F238E27FC236}">
                  <a16:creationId xmlns:a16="http://schemas.microsoft.com/office/drawing/2014/main" id="{C5C1E481-16B0-A688-4FC0-55937AC8967D}"/>
                </a:ext>
              </a:extLst>
            </p:cNvPr>
            <p:cNvSpPr/>
            <p:nvPr/>
          </p:nvSpPr>
          <p:spPr>
            <a:xfrm>
              <a:off x="4665254" y="3492432"/>
              <a:ext cx="2885153" cy="121528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2400" b="1" dirty="0">
                  <a:solidFill>
                    <a:schemeClr val="tx1"/>
                  </a:solidFill>
                  <a:latin typeface="HG丸ｺﾞｼｯｸM-PRO" panose="020F0600000000000000" pitchFamily="50" charset="-128"/>
                  <a:ea typeface="HG丸ｺﾞｼｯｸM-PRO" panose="020F0600000000000000" pitchFamily="50" charset="-128"/>
                </a:rPr>
                <a:t>②教師なし</a:t>
              </a:r>
              <a:r>
                <a:rPr kumimoji="1" lang="ja-JP" altLang="en-US" sz="2400" b="1" dirty="0">
                  <a:solidFill>
                    <a:schemeClr val="tx1"/>
                  </a:solidFill>
                  <a:latin typeface="HG丸ｺﾞｼｯｸM-PRO" panose="020F0600000000000000" pitchFamily="50" charset="-128"/>
                  <a:ea typeface="HG丸ｺﾞｼｯｸM-PRO" panose="020F0600000000000000" pitchFamily="50" charset="-128"/>
                </a:rPr>
                <a:t>学習</a:t>
              </a:r>
            </a:p>
          </p:txBody>
        </p:sp>
        <p:sp>
          <p:nvSpPr>
            <p:cNvPr id="15" name="四角形: 角を丸くする 14">
              <a:extLst>
                <a:ext uri="{FF2B5EF4-FFF2-40B4-BE49-F238E27FC236}">
                  <a16:creationId xmlns:a16="http://schemas.microsoft.com/office/drawing/2014/main" id="{121E3B94-1B9E-C930-39E0-9ADFF2599DD5}"/>
                </a:ext>
              </a:extLst>
            </p:cNvPr>
            <p:cNvSpPr/>
            <p:nvPr/>
          </p:nvSpPr>
          <p:spPr>
            <a:xfrm>
              <a:off x="7932600" y="3492431"/>
              <a:ext cx="2885153" cy="121528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solidFill>
                    <a:schemeClr val="tx1"/>
                  </a:solidFill>
                  <a:latin typeface="HG丸ｺﾞｼｯｸM-PRO" panose="020F0600000000000000" pitchFamily="50" charset="-128"/>
                  <a:ea typeface="HG丸ｺﾞｼｯｸM-PRO" panose="020F0600000000000000" pitchFamily="50" charset="-128"/>
                </a:rPr>
                <a:t>③強化学習</a:t>
              </a:r>
            </a:p>
          </p:txBody>
        </p:sp>
        <p:sp>
          <p:nvSpPr>
            <p:cNvPr id="16" name="四角形: 角を丸くする 15">
              <a:extLst>
                <a:ext uri="{FF2B5EF4-FFF2-40B4-BE49-F238E27FC236}">
                  <a16:creationId xmlns:a16="http://schemas.microsoft.com/office/drawing/2014/main" id="{1A83CF2D-4800-9E7F-9A4A-E322AAB8417E}"/>
                </a:ext>
              </a:extLst>
            </p:cNvPr>
            <p:cNvSpPr/>
            <p:nvPr/>
          </p:nvSpPr>
          <p:spPr>
            <a:xfrm>
              <a:off x="1397908" y="3492431"/>
              <a:ext cx="2885153" cy="121528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solidFill>
                    <a:schemeClr val="tx1"/>
                  </a:solidFill>
                  <a:latin typeface="HG丸ｺﾞｼｯｸM-PRO" panose="020F0600000000000000" pitchFamily="50" charset="-128"/>
                  <a:ea typeface="HG丸ｺﾞｼｯｸM-PRO" panose="020F0600000000000000" pitchFamily="50" charset="-128"/>
                </a:rPr>
                <a:t>①教師あり学習</a:t>
              </a:r>
            </a:p>
          </p:txBody>
        </p:sp>
      </p:grpSp>
      <p:grpSp>
        <p:nvGrpSpPr>
          <p:cNvPr id="10" name="グループ化 9">
            <a:extLst>
              <a:ext uri="{FF2B5EF4-FFF2-40B4-BE49-F238E27FC236}">
                <a16:creationId xmlns:a16="http://schemas.microsoft.com/office/drawing/2014/main" id="{3013346E-94A7-44CC-8CF4-573D3342C7C8}"/>
              </a:ext>
            </a:extLst>
          </p:cNvPr>
          <p:cNvGrpSpPr/>
          <p:nvPr/>
        </p:nvGrpSpPr>
        <p:grpSpPr>
          <a:xfrm>
            <a:off x="0" y="-47041"/>
            <a:ext cx="12192001" cy="6905041"/>
            <a:chOff x="0" y="-47041"/>
            <a:chExt cx="12192001" cy="6905041"/>
          </a:xfrm>
        </p:grpSpPr>
        <p:pic>
          <p:nvPicPr>
            <p:cNvPr id="12" name="object 3">
              <a:extLst>
                <a:ext uri="{FF2B5EF4-FFF2-40B4-BE49-F238E27FC236}">
                  <a16:creationId xmlns:a16="http://schemas.microsoft.com/office/drawing/2014/main" id="{9D40F1EF-F069-4263-894F-86FFED6DCF7C}"/>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7" name="正方形/長方形 16">
              <a:extLst>
                <a:ext uri="{FF2B5EF4-FFF2-40B4-BE49-F238E27FC236}">
                  <a16:creationId xmlns:a16="http://schemas.microsoft.com/office/drawing/2014/main" id="{E8BB2B1D-0DA1-4018-A491-30A0ACCD4408}"/>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機械学習</a:t>
              </a:r>
            </a:p>
          </p:txBody>
        </p:sp>
        <p:pic>
          <p:nvPicPr>
            <p:cNvPr id="18" name="object 3">
              <a:extLst>
                <a:ext uri="{FF2B5EF4-FFF2-40B4-BE49-F238E27FC236}">
                  <a16:creationId xmlns:a16="http://schemas.microsoft.com/office/drawing/2014/main" id="{845B8392-7A31-476F-A04E-55F542914794}"/>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9" name="object 6">
              <a:extLst>
                <a:ext uri="{FF2B5EF4-FFF2-40B4-BE49-F238E27FC236}">
                  <a16:creationId xmlns:a16="http://schemas.microsoft.com/office/drawing/2014/main" id="{79DD2BBC-4E14-4D00-B838-51BE119FF02D}"/>
                </a:ext>
              </a:extLst>
            </p:cNvPr>
            <p:cNvGrpSpPr/>
            <p:nvPr/>
          </p:nvGrpSpPr>
          <p:grpSpPr>
            <a:xfrm>
              <a:off x="131445" y="203359"/>
              <a:ext cx="11929110" cy="657225"/>
              <a:chOff x="186258" y="210936"/>
              <a:chExt cx="11929110" cy="657225"/>
            </a:xfrm>
          </p:grpSpPr>
          <p:sp>
            <p:nvSpPr>
              <p:cNvPr id="20" name="object 7">
                <a:extLst>
                  <a:ext uri="{FF2B5EF4-FFF2-40B4-BE49-F238E27FC236}">
                    <a16:creationId xmlns:a16="http://schemas.microsoft.com/office/drawing/2014/main" id="{4A9F63B4-5A92-4542-B388-8E36003A9E15}"/>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21" name="object 8">
                <a:extLst>
                  <a:ext uri="{FF2B5EF4-FFF2-40B4-BE49-F238E27FC236}">
                    <a16:creationId xmlns:a16="http://schemas.microsoft.com/office/drawing/2014/main" id="{4C1212A2-4DA1-43B8-B427-CACEF8158449}"/>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22" name="object 9">
                <a:extLst>
                  <a:ext uri="{FF2B5EF4-FFF2-40B4-BE49-F238E27FC236}">
                    <a16:creationId xmlns:a16="http://schemas.microsoft.com/office/drawing/2014/main" id="{AFD7361F-29D8-4C1A-87C1-B5E44A33C0CA}"/>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23" name="object 10">
                <a:extLst>
                  <a:ext uri="{FF2B5EF4-FFF2-40B4-BE49-F238E27FC236}">
                    <a16:creationId xmlns:a16="http://schemas.microsoft.com/office/drawing/2014/main" id="{67445899-041F-497E-B61C-6E8B2A3B92B2}"/>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24" name="object 11">
                <a:extLst>
                  <a:ext uri="{FF2B5EF4-FFF2-40B4-BE49-F238E27FC236}">
                    <a16:creationId xmlns:a16="http://schemas.microsoft.com/office/drawing/2014/main" id="{1B8E0F89-83F1-403E-B7C5-4B1273FA977B}"/>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5" name="object 12">
                <a:extLst>
                  <a:ext uri="{FF2B5EF4-FFF2-40B4-BE49-F238E27FC236}">
                    <a16:creationId xmlns:a16="http://schemas.microsoft.com/office/drawing/2014/main" id="{BE2D136E-4027-42E3-A92C-7769D86B16E3}"/>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26" name="object 13">
                <a:extLst>
                  <a:ext uri="{FF2B5EF4-FFF2-40B4-BE49-F238E27FC236}">
                    <a16:creationId xmlns:a16="http://schemas.microsoft.com/office/drawing/2014/main" id="{B043F878-55F8-4F86-B55A-A345804F19A0}"/>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7" name="object 14">
                <a:extLst>
                  <a:ext uri="{FF2B5EF4-FFF2-40B4-BE49-F238E27FC236}">
                    <a16:creationId xmlns:a16="http://schemas.microsoft.com/office/drawing/2014/main" id="{0FDE79D2-5DE3-47A4-9337-890A5BFBE3A3}"/>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8" name="object 15">
                <a:extLst>
                  <a:ext uri="{FF2B5EF4-FFF2-40B4-BE49-F238E27FC236}">
                    <a16:creationId xmlns:a16="http://schemas.microsoft.com/office/drawing/2014/main" id="{93C17191-C56F-41B8-B53B-FDA53CC76850}"/>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9" name="object 16">
                <a:extLst>
                  <a:ext uri="{FF2B5EF4-FFF2-40B4-BE49-F238E27FC236}">
                    <a16:creationId xmlns:a16="http://schemas.microsoft.com/office/drawing/2014/main" id="{DAE987C4-CC53-434C-BAAD-A4E413EFFFAB}"/>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30" name="object 17">
                <a:extLst>
                  <a:ext uri="{FF2B5EF4-FFF2-40B4-BE49-F238E27FC236}">
                    <a16:creationId xmlns:a16="http://schemas.microsoft.com/office/drawing/2014/main" id="{18552193-D73E-4C6A-8595-D1BCECE028B3}"/>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1" name="object 18">
                <a:extLst>
                  <a:ext uri="{FF2B5EF4-FFF2-40B4-BE49-F238E27FC236}">
                    <a16:creationId xmlns:a16="http://schemas.microsoft.com/office/drawing/2014/main" id="{D3675414-A548-491A-95EC-DFE75E476F88}"/>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2" name="object 19">
                <a:extLst>
                  <a:ext uri="{FF2B5EF4-FFF2-40B4-BE49-F238E27FC236}">
                    <a16:creationId xmlns:a16="http://schemas.microsoft.com/office/drawing/2014/main" id="{07956C05-3D70-406D-9375-E20D998792CC}"/>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33" name="object 20">
                <a:extLst>
                  <a:ext uri="{FF2B5EF4-FFF2-40B4-BE49-F238E27FC236}">
                    <a16:creationId xmlns:a16="http://schemas.microsoft.com/office/drawing/2014/main" id="{2B8EEF62-6AE1-458A-B2AB-AF7ADC7117AE}"/>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34" name="object 21">
                <a:extLst>
                  <a:ext uri="{FF2B5EF4-FFF2-40B4-BE49-F238E27FC236}">
                    <a16:creationId xmlns:a16="http://schemas.microsoft.com/office/drawing/2014/main" id="{1FEF259E-92B6-410C-943B-EC258A433BDD}"/>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5" name="object 22">
                <a:extLst>
                  <a:ext uri="{FF2B5EF4-FFF2-40B4-BE49-F238E27FC236}">
                    <a16:creationId xmlns:a16="http://schemas.microsoft.com/office/drawing/2014/main" id="{AD8E17AE-78D4-4ED1-8C9B-01753902A86F}"/>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36" name="object 23">
                <a:extLst>
                  <a:ext uri="{FF2B5EF4-FFF2-40B4-BE49-F238E27FC236}">
                    <a16:creationId xmlns:a16="http://schemas.microsoft.com/office/drawing/2014/main" id="{36435DC2-8FC0-4D9E-A90D-D45BB4518D42}"/>
                  </a:ext>
                </a:extLst>
              </p:cNvPr>
              <p:cNvPicPr/>
              <p:nvPr/>
            </p:nvPicPr>
            <p:blipFill>
              <a:blip r:embed="rId4" cstate="print"/>
              <a:stretch>
                <a:fillRect/>
              </a:stretch>
            </p:blipFill>
            <p:spPr>
              <a:xfrm>
                <a:off x="12026795" y="575918"/>
                <a:ext cx="88216" cy="97080"/>
              </a:xfrm>
              <a:prstGeom prst="rect">
                <a:avLst/>
              </a:prstGeom>
            </p:spPr>
          </p:pic>
          <p:sp>
            <p:nvSpPr>
              <p:cNvPr id="37" name="object 24">
                <a:extLst>
                  <a:ext uri="{FF2B5EF4-FFF2-40B4-BE49-F238E27FC236}">
                    <a16:creationId xmlns:a16="http://schemas.microsoft.com/office/drawing/2014/main" id="{7578D73D-E7E0-48D5-A193-A061FEF0C827}"/>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8" name="object 25">
                <a:extLst>
                  <a:ext uri="{FF2B5EF4-FFF2-40B4-BE49-F238E27FC236}">
                    <a16:creationId xmlns:a16="http://schemas.microsoft.com/office/drawing/2014/main" id="{99509E4F-03B7-4A6C-8A37-3D004C81E225}"/>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9" name="object 26">
                <a:extLst>
                  <a:ext uri="{FF2B5EF4-FFF2-40B4-BE49-F238E27FC236}">
                    <a16:creationId xmlns:a16="http://schemas.microsoft.com/office/drawing/2014/main" id="{C1901011-36A9-4AC9-BBD1-6B3EFA17B999}"/>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0" name="object 27">
                <a:extLst>
                  <a:ext uri="{FF2B5EF4-FFF2-40B4-BE49-F238E27FC236}">
                    <a16:creationId xmlns:a16="http://schemas.microsoft.com/office/drawing/2014/main" id="{EEAB2E2C-A402-4D46-A075-8BFF0C6568D3}"/>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41" name="object 28">
                <a:extLst>
                  <a:ext uri="{FF2B5EF4-FFF2-40B4-BE49-F238E27FC236}">
                    <a16:creationId xmlns:a16="http://schemas.microsoft.com/office/drawing/2014/main" id="{0561C3BC-E27F-4A26-9B92-FF1416255550}"/>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42" name="object 29">
                <a:extLst>
                  <a:ext uri="{FF2B5EF4-FFF2-40B4-BE49-F238E27FC236}">
                    <a16:creationId xmlns:a16="http://schemas.microsoft.com/office/drawing/2014/main" id="{AE9461FA-520C-42CD-A190-F3E9D6228177}"/>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43" name="object 30">
                <a:extLst>
                  <a:ext uri="{FF2B5EF4-FFF2-40B4-BE49-F238E27FC236}">
                    <a16:creationId xmlns:a16="http://schemas.microsoft.com/office/drawing/2014/main" id="{C89E5C27-8C66-4583-9F9B-9D5523D30742}"/>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44" name="object 31">
                <a:extLst>
                  <a:ext uri="{FF2B5EF4-FFF2-40B4-BE49-F238E27FC236}">
                    <a16:creationId xmlns:a16="http://schemas.microsoft.com/office/drawing/2014/main" id="{FB78A425-E471-4D0B-A681-40BB41F5EBD1}"/>
                  </a:ext>
                </a:extLst>
              </p:cNvPr>
              <p:cNvPicPr/>
              <p:nvPr/>
            </p:nvPicPr>
            <p:blipFill>
              <a:blip r:embed="rId5" cstate="print"/>
              <a:stretch>
                <a:fillRect/>
              </a:stretch>
            </p:blipFill>
            <p:spPr>
              <a:xfrm>
                <a:off x="10546225" y="211835"/>
                <a:ext cx="139128" cy="139128"/>
              </a:xfrm>
              <a:prstGeom prst="rect">
                <a:avLst/>
              </a:prstGeom>
            </p:spPr>
          </p:pic>
          <p:pic>
            <p:nvPicPr>
              <p:cNvPr id="45" name="object 32">
                <a:extLst>
                  <a:ext uri="{FF2B5EF4-FFF2-40B4-BE49-F238E27FC236}">
                    <a16:creationId xmlns:a16="http://schemas.microsoft.com/office/drawing/2014/main" id="{D19C523B-90BB-4507-83C2-5E3812A6CB48}"/>
                  </a:ext>
                </a:extLst>
              </p:cNvPr>
              <p:cNvPicPr/>
              <p:nvPr/>
            </p:nvPicPr>
            <p:blipFill>
              <a:blip r:embed="rId6" cstate="print"/>
              <a:stretch>
                <a:fillRect/>
              </a:stretch>
            </p:blipFill>
            <p:spPr>
              <a:xfrm>
                <a:off x="9828669" y="360944"/>
                <a:ext cx="244449" cy="244449"/>
              </a:xfrm>
              <a:prstGeom prst="rect">
                <a:avLst/>
              </a:prstGeom>
            </p:spPr>
          </p:pic>
          <p:sp>
            <p:nvSpPr>
              <p:cNvPr id="46" name="object 33">
                <a:extLst>
                  <a:ext uri="{FF2B5EF4-FFF2-40B4-BE49-F238E27FC236}">
                    <a16:creationId xmlns:a16="http://schemas.microsoft.com/office/drawing/2014/main" id="{20592302-3759-4DB0-873A-A517AE13AA44}"/>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7" name="object 34">
                <a:extLst>
                  <a:ext uri="{FF2B5EF4-FFF2-40B4-BE49-F238E27FC236}">
                    <a16:creationId xmlns:a16="http://schemas.microsoft.com/office/drawing/2014/main" id="{253BE0C0-73B5-4C8C-AC95-99A3D4BF90CE}"/>
                  </a:ext>
                </a:extLst>
              </p:cNvPr>
              <p:cNvPicPr/>
              <p:nvPr/>
            </p:nvPicPr>
            <p:blipFill>
              <a:blip r:embed="rId7" cstate="print"/>
              <a:stretch>
                <a:fillRect/>
              </a:stretch>
            </p:blipFill>
            <p:spPr>
              <a:xfrm>
                <a:off x="9688294" y="622557"/>
                <a:ext cx="160297" cy="160395"/>
              </a:xfrm>
              <a:prstGeom prst="rect">
                <a:avLst/>
              </a:prstGeom>
            </p:spPr>
          </p:pic>
          <p:sp>
            <p:nvSpPr>
              <p:cNvPr id="48" name="object 35">
                <a:extLst>
                  <a:ext uri="{FF2B5EF4-FFF2-40B4-BE49-F238E27FC236}">
                    <a16:creationId xmlns:a16="http://schemas.microsoft.com/office/drawing/2014/main" id="{1666BCAA-B61F-4F06-863E-5C53719C33D9}"/>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9" name="object 36">
                <a:extLst>
                  <a:ext uri="{FF2B5EF4-FFF2-40B4-BE49-F238E27FC236}">
                    <a16:creationId xmlns:a16="http://schemas.microsoft.com/office/drawing/2014/main" id="{2A104918-B9C4-48A5-BD7D-DA974C6F84A6}"/>
                  </a:ext>
                </a:extLst>
              </p:cNvPr>
              <p:cNvPicPr/>
              <p:nvPr/>
            </p:nvPicPr>
            <p:blipFill>
              <a:blip r:embed="rId8" cstate="print"/>
              <a:stretch>
                <a:fillRect/>
              </a:stretch>
            </p:blipFill>
            <p:spPr>
              <a:xfrm>
                <a:off x="9648025" y="373900"/>
                <a:ext cx="90690" cy="68618"/>
              </a:xfrm>
              <a:prstGeom prst="rect">
                <a:avLst/>
              </a:prstGeom>
            </p:spPr>
          </p:pic>
          <p:sp>
            <p:nvSpPr>
              <p:cNvPr id="50" name="object 37">
                <a:extLst>
                  <a:ext uri="{FF2B5EF4-FFF2-40B4-BE49-F238E27FC236}">
                    <a16:creationId xmlns:a16="http://schemas.microsoft.com/office/drawing/2014/main" id="{C08DA9BC-8D3B-46A3-B8AA-047E30A87AB5}"/>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51" name="object 38">
                <a:extLst>
                  <a:ext uri="{FF2B5EF4-FFF2-40B4-BE49-F238E27FC236}">
                    <a16:creationId xmlns:a16="http://schemas.microsoft.com/office/drawing/2014/main" id="{72D6DF6A-E185-469F-A0D0-2B8010CDFF6A}"/>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52" name="object 39">
                <a:extLst>
                  <a:ext uri="{FF2B5EF4-FFF2-40B4-BE49-F238E27FC236}">
                    <a16:creationId xmlns:a16="http://schemas.microsoft.com/office/drawing/2014/main" id="{2698C042-9282-4576-915D-AC1131AB88E8}"/>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53" name="object 40">
                <a:extLst>
                  <a:ext uri="{FF2B5EF4-FFF2-40B4-BE49-F238E27FC236}">
                    <a16:creationId xmlns:a16="http://schemas.microsoft.com/office/drawing/2014/main" id="{A8027D0D-B8A2-434F-B663-5E99A19FF2BE}"/>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54" name="object 41">
                <a:extLst>
                  <a:ext uri="{FF2B5EF4-FFF2-40B4-BE49-F238E27FC236}">
                    <a16:creationId xmlns:a16="http://schemas.microsoft.com/office/drawing/2014/main" id="{21284CF9-4C26-4FA7-B936-487F2CD68EF2}"/>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55" name="object 42">
                <a:extLst>
                  <a:ext uri="{FF2B5EF4-FFF2-40B4-BE49-F238E27FC236}">
                    <a16:creationId xmlns:a16="http://schemas.microsoft.com/office/drawing/2014/main" id="{9DE006BC-D906-4426-984E-B04B3C5E25C4}"/>
                  </a:ext>
                </a:extLst>
              </p:cNvPr>
              <p:cNvPicPr/>
              <p:nvPr/>
            </p:nvPicPr>
            <p:blipFill>
              <a:blip r:embed="rId9" cstate="print"/>
              <a:stretch>
                <a:fillRect/>
              </a:stretch>
            </p:blipFill>
            <p:spPr>
              <a:xfrm>
                <a:off x="10771367" y="253872"/>
                <a:ext cx="383006" cy="322630"/>
              </a:xfrm>
              <a:prstGeom prst="rect">
                <a:avLst/>
              </a:prstGeom>
            </p:spPr>
          </p:pic>
          <p:sp>
            <p:nvSpPr>
              <p:cNvPr id="56" name="object 43">
                <a:extLst>
                  <a:ext uri="{FF2B5EF4-FFF2-40B4-BE49-F238E27FC236}">
                    <a16:creationId xmlns:a16="http://schemas.microsoft.com/office/drawing/2014/main" id="{A9B6AD39-0ED0-4B5B-AADC-4C624089222D}"/>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7" name="object 44">
                <a:extLst>
                  <a:ext uri="{FF2B5EF4-FFF2-40B4-BE49-F238E27FC236}">
                    <a16:creationId xmlns:a16="http://schemas.microsoft.com/office/drawing/2014/main" id="{0088064F-16DA-4B79-B532-AB8951A2F8C2}"/>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8" name="object 45">
                <a:extLst>
                  <a:ext uri="{FF2B5EF4-FFF2-40B4-BE49-F238E27FC236}">
                    <a16:creationId xmlns:a16="http://schemas.microsoft.com/office/drawing/2014/main" id="{133D44C3-EF37-4B2A-8494-4228BF84D047}"/>
                  </a:ext>
                </a:extLst>
              </p:cNvPr>
              <p:cNvPicPr/>
              <p:nvPr/>
            </p:nvPicPr>
            <p:blipFill>
              <a:blip r:embed="rId10" cstate="print"/>
              <a:stretch>
                <a:fillRect/>
              </a:stretch>
            </p:blipFill>
            <p:spPr>
              <a:xfrm>
                <a:off x="10925962" y="472221"/>
                <a:ext cx="103212" cy="119964"/>
              </a:xfrm>
              <a:prstGeom prst="rect">
                <a:avLst/>
              </a:prstGeom>
            </p:spPr>
          </p:pic>
          <p:sp>
            <p:nvSpPr>
              <p:cNvPr id="59" name="object 46">
                <a:extLst>
                  <a:ext uri="{FF2B5EF4-FFF2-40B4-BE49-F238E27FC236}">
                    <a16:creationId xmlns:a16="http://schemas.microsoft.com/office/drawing/2014/main" id="{A42B8BC9-D1FC-4A86-8CD1-6D6CF21D1974}"/>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60" name="object 47">
                <a:extLst>
                  <a:ext uri="{FF2B5EF4-FFF2-40B4-BE49-F238E27FC236}">
                    <a16:creationId xmlns:a16="http://schemas.microsoft.com/office/drawing/2014/main" id="{D56D27A6-2BB8-47F4-AC7D-473A2756AA51}"/>
                  </a:ext>
                </a:extLst>
              </p:cNvPr>
              <p:cNvPicPr/>
              <p:nvPr/>
            </p:nvPicPr>
            <p:blipFill>
              <a:blip r:embed="rId11" cstate="print"/>
              <a:stretch>
                <a:fillRect/>
              </a:stretch>
            </p:blipFill>
            <p:spPr>
              <a:xfrm>
                <a:off x="194951" y="260619"/>
                <a:ext cx="582104" cy="494753"/>
              </a:xfrm>
              <a:prstGeom prst="rect">
                <a:avLst/>
              </a:prstGeom>
            </p:spPr>
          </p:pic>
          <p:pic>
            <p:nvPicPr>
              <p:cNvPr id="61" name="object 48">
                <a:extLst>
                  <a:ext uri="{FF2B5EF4-FFF2-40B4-BE49-F238E27FC236}">
                    <a16:creationId xmlns:a16="http://schemas.microsoft.com/office/drawing/2014/main" id="{181569F8-8A5D-41CE-B853-1230C3868B9B}"/>
                  </a:ext>
                </a:extLst>
              </p:cNvPr>
              <p:cNvPicPr/>
              <p:nvPr/>
            </p:nvPicPr>
            <p:blipFill>
              <a:blip r:embed="rId12" cstate="print"/>
              <a:stretch>
                <a:fillRect/>
              </a:stretch>
            </p:blipFill>
            <p:spPr>
              <a:xfrm>
                <a:off x="186258" y="251942"/>
                <a:ext cx="599490" cy="512114"/>
              </a:xfrm>
              <a:prstGeom prst="rect">
                <a:avLst/>
              </a:prstGeom>
            </p:spPr>
          </p:pic>
        </p:grpSp>
      </p:grpSp>
      <p:grpSp>
        <p:nvGrpSpPr>
          <p:cNvPr id="62" name="グループ化 61">
            <a:extLst>
              <a:ext uri="{FF2B5EF4-FFF2-40B4-BE49-F238E27FC236}">
                <a16:creationId xmlns:a16="http://schemas.microsoft.com/office/drawing/2014/main" id="{33800475-FA35-41F3-9536-88D0D2D3BAA6}"/>
              </a:ext>
            </a:extLst>
          </p:cNvPr>
          <p:cNvGrpSpPr/>
          <p:nvPr/>
        </p:nvGrpSpPr>
        <p:grpSpPr>
          <a:xfrm>
            <a:off x="819372" y="1255243"/>
            <a:ext cx="10553255" cy="1883208"/>
            <a:chOff x="819372" y="1255243"/>
            <a:chExt cx="10553255" cy="1883208"/>
          </a:xfrm>
        </p:grpSpPr>
        <p:sp>
          <p:nvSpPr>
            <p:cNvPr id="63" name="テキスト ボックス 62">
              <a:extLst>
                <a:ext uri="{FF2B5EF4-FFF2-40B4-BE49-F238E27FC236}">
                  <a16:creationId xmlns:a16="http://schemas.microsoft.com/office/drawing/2014/main" id="{F9483006-4794-4FBE-99EE-42BBA7E40A97}"/>
                </a:ext>
              </a:extLst>
            </p:cNvPr>
            <p:cNvSpPr txBox="1"/>
            <p:nvPr/>
          </p:nvSpPr>
          <p:spPr>
            <a:xfrm>
              <a:off x="819372" y="1255243"/>
              <a:ext cx="10553255" cy="1883208"/>
            </a:xfrm>
            <a:prstGeom prst="rect">
              <a:avLst/>
            </a:prstGeom>
            <a:noFill/>
          </p:spPr>
          <p:txBody>
            <a:bodyPr wrap="square" rtlCol="0">
              <a:spAutoFit/>
            </a:bodyPr>
            <a:lstStyle/>
            <a:p>
              <a:pPr>
                <a:spcAft>
                  <a:spcPts val="14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機械学習とは</a:t>
              </a:r>
            </a:p>
            <a:p>
              <a:pPr marL="309600">
                <a:lnSpc>
                  <a:spcPts val="3000"/>
                </a:lnSpc>
              </a:pPr>
              <a:r>
                <a:rPr lang="ja-JP" altLang="en-US" sz="2400" dirty="0">
                  <a:latin typeface="HGMaruGothicMPRO" panose="020F0600000000000000" pitchFamily="34" charset="-128"/>
                  <a:ea typeface="HGMaruGothicMPRO" panose="020F0600000000000000" pitchFamily="34" charset="-128"/>
                </a:rPr>
                <a:t>ＡＩにデータを与えて学習させ、賢くする仕組みのことです。</a:t>
              </a:r>
            </a:p>
            <a:p>
              <a:pPr marL="309600">
                <a:lnSpc>
                  <a:spcPts val="3000"/>
                </a:lnSpc>
              </a:pPr>
              <a:r>
                <a:rPr lang="ja-JP" altLang="en-US" sz="2400" dirty="0">
                  <a:latin typeface="HGMaruGothicMPRO" panose="020F0600000000000000" pitchFamily="34" charset="-128"/>
                  <a:ea typeface="HGMaruGothicMPRO" panose="020F0600000000000000" pitchFamily="34" charset="-128"/>
                </a:rPr>
                <a:t>大量の学習データからパターンやルールを見つけ出し、判断や予測が</a:t>
              </a:r>
              <a:endParaRPr lang="en-US" altLang="ja-JP" sz="2400" dirty="0">
                <a:latin typeface="HGMaruGothicMPRO" panose="020F0600000000000000" pitchFamily="34" charset="-128"/>
                <a:ea typeface="HGMaruGothicMPRO" panose="020F0600000000000000" pitchFamily="34" charset="-128"/>
              </a:endParaRPr>
            </a:p>
            <a:p>
              <a:pPr marL="309600">
                <a:lnSpc>
                  <a:spcPts val="3000"/>
                </a:lnSpc>
              </a:pPr>
              <a:r>
                <a:rPr lang="ja-JP" altLang="en-US" sz="2400" dirty="0">
                  <a:latin typeface="HGMaruGothicMPRO" panose="020F0600000000000000" pitchFamily="34" charset="-128"/>
                  <a:ea typeface="HGMaruGothicMPRO" panose="020F0600000000000000" pitchFamily="34" charset="-128"/>
                </a:rPr>
                <a:t>できるようになります。</a:t>
              </a:r>
            </a:p>
          </p:txBody>
        </p:sp>
        <p:cxnSp>
          <p:nvCxnSpPr>
            <p:cNvPr id="64" name="直線コネクタ 63">
              <a:extLst>
                <a:ext uri="{FF2B5EF4-FFF2-40B4-BE49-F238E27FC236}">
                  <a16:creationId xmlns:a16="http://schemas.microsoft.com/office/drawing/2014/main" id="{CB5E2858-BA4B-4C5C-8D42-3AF277F064D2}"/>
                </a:ext>
              </a:extLst>
            </p:cNvPr>
            <p:cNvCxnSpPr>
              <a:cxnSpLocks/>
            </p:cNvCxnSpPr>
            <p:nvPr/>
          </p:nvCxnSpPr>
          <p:spPr>
            <a:xfrm>
              <a:off x="923109" y="1760076"/>
              <a:ext cx="2121749"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52134172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5262A-5EAB-4C99-FDC0-BEFAA43F4CCA}"/>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06A065DF-7014-FD0C-5026-1DDAD6146EE6}"/>
              </a:ext>
            </a:extLst>
          </p:cNvPr>
          <p:cNvSpPr txBox="1"/>
          <p:nvPr/>
        </p:nvSpPr>
        <p:spPr>
          <a:xfrm>
            <a:off x="792303" y="2873977"/>
            <a:ext cx="10726992" cy="862416"/>
          </a:xfrm>
          <a:prstGeom prst="rect">
            <a:avLst/>
          </a:prstGeom>
          <a:noFill/>
        </p:spPr>
        <p:txBody>
          <a:bodyPr wrap="square" rtlCol="0">
            <a:spAutoFit/>
          </a:bodyPr>
          <a:lstStyle/>
          <a:p>
            <a:pPr>
              <a:lnSpc>
                <a:spcPts val="3200"/>
              </a:lnSpc>
            </a:pPr>
            <a:r>
              <a:rPr lang="ja-JP" altLang="en-US" sz="2400" dirty="0">
                <a:latin typeface="HG丸ｺﾞｼｯｸM-PRO" panose="020F0600000000000000" pitchFamily="50" charset="-128"/>
                <a:ea typeface="HG丸ｺﾞｼｯｸM-PRO" panose="020F0600000000000000" pitchFamily="50" charset="-128"/>
              </a:rPr>
              <a:t>就職活動や面接対策、公務員試験などで、自分の強み・適性・価値観を明確にすることで、志望動機や自己ＰＲを作りやすくなります。</a:t>
            </a:r>
            <a:endParaRPr lang="en-US" altLang="ja-JP" sz="2400" dirty="0">
              <a:latin typeface="HG丸ｺﾞｼｯｸM-PRO" panose="020F0600000000000000" pitchFamily="50" charset="-128"/>
              <a:ea typeface="HG丸ｺﾞｼｯｸM-PRO" panose="020F0600000000000000" pitchFamily="50" charset="-128"/>
            </a:endParaRPr>
          </a:p>
        </p:txBody>
      </p:sp>
      <p:sp>
        <p:nvSpPr>
          <p:cNvPr id="8" name="テキスト ボックス 7">
            <a:extLst>
              <a:ext uri="{FF2B5EF4-FFF2-40B4-BE49-F238E27FC236}">
                <a16:creationId xmlns:a16="http://schemas.microsoft.com/office/drawing/2014/main" id="{19CB627A-E008-BA84-6C29-0FFC451B24E5}"/>
              </a:ext>
            </a:extLst>
          </p:cNvPr>
          <p:cNvSpPr txBox="1"/>
          <p:nvPr/>
        </p:nvSpPr>
        <p:spPr>
          <a:xfrm>
            <a:off x="792303" y="4051012"/>
            <a:ext cx="10573432" cy="1800000"/>
          </a:xfrm>
          <a:prstGeom prst="rect">
            <a:avLst/>
          </a:prstGeom>
          <a:noFill/>
          <a:ln w="38100">
            <a:solidFill>
              <a:schemeClr val="tx1"/>
            </a:solidFill>
          </a:ln>
        </p:spPr>
        <p:txBody>
          <a:bodyPr wrap="square" lIns="180000" tIns="108000" rIns="180000" bIns="108000" rtlCol="0" anchor="ctr">
            <a:noAutofit/>
          </a:bodyPr>
          <a:lstStyle/>
          <a:p>
            <a:pPr>
              <a:lnSpc>
                <a:spcPts val="3200"/>
              </a:lnSpc>
            </a:pPr>
            <a:r>
              <a:rPr lang="ja-JP" altLang="en-US" sz="2400" dirty="0">
                <a:latin typeface="HG丸ｺﾞｼｯｸM-PRO" panose="020F0600000000000000" pitchFamily="50" charset="-128"/>
                <a:ea typeface="HG丸ｺﾞｼｯｸM-PRO" panose="020F0600000000000000" pitchFamily="50" charset="-128"/>
              </a:rPr>
              <a:t>強みや具体的なエピソードが思いつかない場合は、経験を振り返ることで強みを探していきます。</a:t>
            </a:r>
            <a:endParaRPr lang="en-US" altLang="ja-JP" sz="2400" dirty="0">
              <a:latin typeface="HG丸ｺﾞｼｯｸM-PRO" panose="020F0600000000000000" pitchFamily="50" charset="-128"/>
              <a:ea typeface="HG丸ｺﾞｼｯｸM-PRO" panose="020F0600000000000000" pitchFamily="50" charset="-128"/>
            </a:endParaRPr>
          </a:p>
          <a:p>
            <a:pPr>
              <a:lnSpc>
                <a:spcPts val="3200"/>
              </a:lnSpc>
            </a:pPr>
            <a:r>
              <a:rPr lang="ja-JP" altLang="en-US" sz="2400" dirty="0">
                <a:latin typeface="HG丸ｺﾞｼｯｸM-PRO" panose="020F0600000000000000" pitchFamily="50" charset="-128"/>
                <a:ea typeface="HG丸ｺﾞｼｯｸM-PRO" panose="020F0600000000000000" pitchFamily="50" charset="-128"/>
              </a:rPr>
              <a:t>弱みも視点を変えれば強みにできます。（例：慎重＝ミスが少ない）</a:t>
            </a:r>
            <a:endParaRPr lang="en-US" altLang="ja-JP" sz="2400" dirty="0">
              <a:latin typeface="HG丸ｺﾞｼｯｸM-PRO" panose="020F0600000000000000" pitchFamily="50" charset="-128"/>
              <a:ea typeface="HG丸ｺﾞｼｯｸM-PRO" panose="020F0600000000000000" pitchFamily="50" charset="-128"/>
            </a:endParaRPr>
          </a:p>
          <a:p>
            <a:pPr>
              <a:lnSpc>
                <a:spcPts val="3200"/>
              </a:lnSpc>
            </a:pPr>
            <a:r>
              <a:rPr lang="ja-JP" altLang="en-US" sz="2400" dirty="0">
                <a:latin typeface="HG丸ｺﾞｼｯｸM-PRO" panose="020F0600000000000000" pitchFamily="50" charset="-128"/>
                <a:ea typeface="HG丸ｺﾞｼｯｸM-PRO" panose="020F0600000000000000" pitchFamily="50" charset="-128"/>
              </a:rPr>
              <a:t>自己分析をするために、まずは、自己認識を行っていきましょう。</a:t>
            </a:r>
            <a:endParaRPr lang="en-US" altLang="ja-JP" sz="2400" dirty="0">
              <a:latin typeface="HG丸ｺﾞｼｯｸM-PRO" panose="020F0600000000000000" pitchFamily="50" charset="-128"/>
              <a:ea typeface="HG丸ｺﾞｼｯｸM-PRO" panose="020F0600000000000000" pitchFamily="50" charset="-128"/>
            </a:endParaRPr>
          </a:p>
        </p:txBody>
      </p:sp>
      <p:sp>
        <p:nvSpPr>
          <p:cNvPr id="5" name="テキスト ボックス 4">
            <a:extLst>
              <a:ext uri="{FF2B5EF4-FFF2-40B4-BE49-F238E27FC236}">
                <a16:creationId xmlns:a16="http://schemas.microsoft.com/office/drawing/2014/main" id="{53A9863E-B212-C5CC-F356-05F57E2C01A4}"/>
              </a:ext>
            </a:extLst>
          </p:cNvPr>
          <p:cNvSpPr txBox="1"/>
          <p:nvPr/>
        </p:nvSpPr>
        <p:spPr>
          <a:xfrm>
            <a:off x="792303" y="1380383"/>
            <a:ext cx="10573432" cy="1202994"/>
          </a:xfrm>
          <a:prstGeom prst="rect">
            <a:avLst/>
          </a:prstGeom>
          <a:noFill/>
          <a:ln w="57150">
            <a:solidFill>
              <a:srgbClr val="FF0000"/>
            </a:solidFill>
          </a:ln>
        </p:spPr>
        <p:txBody>
          <a:bodyPr wrap="square" lIns="144000" tIns="108000" rIns="144000" bIns="108000" rtlCol="0" anchor="ctr" anchorCtr="0">
            <a:spAutoFit/>
          </a:bodyPr>
          <a:lstStyle/>
          <a:p>
            <a:r>
              <a:rPr lang="ja-JP" altLang="en-US" sz="3100" b="1" dirty="0">
                <a:latin typeface="HG丸ｺﾞｼｯｸM-PRO" panose="020F0600000000000000" pitchFamily="50" charset="-128"/>
                <a:ea typeface="HG丸ｺﾞｼｯｸM-PRO" panose="020F0600000000000000" pitchFamily="50" charset="-128"/>
              </a:rPr>
              <a:t>自己分析とは</a:t>
            </a:r>
            <a:endParaRPr lang="en-US" altLang="ja-JP" sz="3100" b="1" dirty="0">
              <a:latin typeface="HG丸ｺﾞｼｯｸM-PRO" panose="020F0600000000000000" pitchFamily="50" charset="-128"/>
              <a:ea typeface="HG丸ｺﾞｼｯｸM-PRO" panose="020F0600000000000000" pitchFamily="50" charset="-128"/>
            </a:endParaRPr>
          </a:p>
          <a:p>
            <a:r>
              <a:rPr lang="ja-JP" altLang="en-US" sz="3100" b="1" dirty="0">
                <a:latin typeface="HG丸ｺﾞｼｯｸM-PRO" panose="020F0600000000000000" pitchFamily="50" charset="-128"/>
                <a:ea typeface="HG丸ｺﾞｼｯｸM-PRO" panose="020F0600000000000000" pitchFamily="50" charset="-128"/>
              </a:rPr>
              <a:t>「自分自身や相手（組織・自治体）を知る」出発点です。</a:t>
            </a:r>
            <a:endParaRPr lang="en-US" altLang="ja-JP" sz="3100" b="1" dirty="0">
              <a:latin typeface="HG丸ｺﾞｼｯｸM-PRO" panose="020F0600000000000000" pitchFamily="50" charset="-128"/>
              <a:ea typeface="HG丸ｺﾞｼｯｸM-PRO" panose="020F0600000000000000" pitchFamily="50" charset="-128"/>
            </a:endParaRPr>
          </a:p>
        </p:txBody>
      </p:sp>
      <p:grpSp>
        <p:nvGrpSpPr>
          <p:cNvPr id="9" name="グループ化 8">
            <a:extLst>
              <a:ext uri="{FF2B5EF4-FFF2-40B4-BE49-F238E27FC236}">
                <a16:creationId xmlns:a16="http://schemas.microsoft.com/office/drawing/2014/main" id="{8CBA750E-3F02-40DC-9169-477C903F9684}"/>
              </a:ext>
            </a:extLst>
          </p:cNvPr>
          <p:cNvGrpSpPr/>
          <p:nvPr/>
        </p:nvGrpSpPr>
        <p:grpSpPr>
          <a:xfrm>
            <a:off x="0" y="-47041"/>
            <a:ext cx="12192001" cy="6905041"/>
            <a:chOff x="0" y="-47041"/>
            <a:chExt cx="12192001" cy="6905041"/>
          </a:xfrm>
        </p:grpSpPr>
        <p:pic>
          <p:nvPicPr>
            <p:cNvPr id="11" name="object 3">
              <a:extLst>
                <a:ext uri="{FF2B5EF4-FFF2-40B4-BE49-F238E27FC236}">
                  <a16:creationId xmlns:a16="http://schemas.microsoft.com/office/drawing/2014/main" id="{7FE9F449-E4BF-49E3-8FD8-FC3C24007E74}"/>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2" name="正方形/長方形 11">
              <a:extLst>
                <a:ext uri="{FF2B5EF4-FFF2-40B4-BE49-F238E27FC236}">
                  <a16:creationId xmlns:a16="http://schemas.microsoft.com/office/drawing/2014/main" id="{33D9ABD6-F648-4750-9297-555168CDD7AA}"/>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自己分析</a:t>
              </a:r>
            </a:p>
          </p:txBody>
        </p:sp>
        <p:pic>
          <p:nvPicPr>
            <p:cNvPr id="13" name="object 3">
              <a:extLst>
                <a:ext uri="{FF2B5EF4-FFF2-40B4-BE49-F238E27FC236}">
                  <a16:creationId xmlns:a16="http://schemas.microsoft.com/office/drawing/2014/main" id="{1D0AD074-53DC-47F3-980E-A16651A8E569}"/>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4" name="object 6">
              <a:extLst>
                <a:ext uri="{FF2B5EF4-FFF2-40B4-BE49-F238E27FC236}">
                  <a16:creationId xmlns:a16="http://schemas.microsoft.com/office/drawing/2014/main" id="{7691E89E-0003-4BA0-8567-6D74687031EA}"/>
                </a:ext>
              </a:extLst>
            </p:cNvPr>
            <p:cNvGrpSpPr/>
            <p:nvPr/>
          </p:nvGrpSpPr>
          <p:grpSpPr>
            <a:xfrm>
              <a:off x="131445" y="203359"/>
              <a:ext cx="11929110" cy="657225"/>
              <a:chOff x="186258" y="210936"/>
              <a:chExt cx="11929110" cy="657225"/>
            </a:xfrm>
          </p:grpSpPr>
          <p:sp>
            <p:nvSpPr>
              <p:cNvPr id="15" name="object 7">
                <a:extLst>
                  <a:ext uri="{FF2B5EF4-FFF2-40B4-BE49-F238E27FC236}">
                    <a16:creationId xmlns:a16="http://schemas.microsoft.com/office/drawing/2014/main" id="{60FDB121-D4ED-439F-AF22-04F6308782AF}"/>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6" name="object 8">
                <a:extLst>
                  <a:ext uri="{FF2B5EF4-FFF2-40B4-BE49-F238E27FC236}">
                    <a16:creationId xmlns:a16="http://schemas.microsoft.com/office/drawing/2014/main" id="{573DEE28-F6B1-49A6-9902-C6AE0B168D44}"/>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7" name="object 9">
                <a:extLst>
                  <a:ext uri="{FF2B5EF4-FFF2-40B4-BE49-F238E27FC236}">
                    <a16:creationId xmlns:a16="http://schemas.microsoft.com/office/drawing/2014/main" id="{2C10C236-77EF-4705-8F9C-9F9739FE1C0A}"/>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8" name="object 10">
                <a:extLst>
                  <a:ext uri="{FF2B5EF4-FFF2-40B4-BE49-F238E27FC236}">
                    <a16:creationId xmlns:a16="http://schemas.microsoft.com/office/drawing/2014/main" id="{C35506A2-99E7-41F2-8911-2FE154D43425}"/>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9" name="object 11">
                <a:extLst>
                  <a:ext uri="{FF2B5EF4-FFF2-40B4-BE49-F238E27FC236}">
                    <a16:creationId xmlns:a16="http://schemas.microsoft.com/office/drawing/2014/main" id="{05023779-C02E-40A4-BA15-0A6DF4FF5804}"/>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0" name="object 12">
                <a:extLst>
                  <a:ext uri="{FF2B5EF4-FFF2-40B4-BE49-F238E27FC236}">
                    <a16:creationId xmlns:a16="http://schemas.microsoft.com/office/drawing/2014/main" id="{4C7DD96A-0134-490E-A52D-DFB229568514}"/>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21" name="object 13">
                <a:extLst>
                  <a:ext uri="{FF2B5EF4-FFF2-40B4-BE49-F238E27FC236}">
                    <a16:creationId xmlns:a16="http://schemas.microsoft.com/office/drawing/2014/main" id="{D0825226-6E40-4217-A2EE-62A8682BE74E}"/>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2" name="object 14">
                <a:extLst>
                  <a:ext uri="{FF2B5EF4-FFF2-40B4-BE49-F238E27FC236}">
                    <a16:creationId xmlns:a16="http://schemas.microsoft.com/office/drawing/2014/main" id="{613534F9-7DA6-4C9D-93E0-12ECE9A878A7}"/>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3" name="object 15">
                <a:extLst>
                  <a:ext uri="{FF2B5EF4-FFF2-40B4-BE49-F238E27FC236}">
                    <a16:creationId xmlns:a16="http://schemas.microsoft.com/office/drawing/2014/main" id="{44D1100E-047F-44C5-934D-93B266898827}"/>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4" name="object 16">
                <a:extLst>
                  <a:ext uri="{FF2B5EF4-FFF2-40B4-BE49-F238E27FC236}">
                    <a16:creationId xmlns:a16="http://schemas.microsoft.com/office/drawing/2014/main" id="{CB718BE1-9D00-4528-ACE7-75FF27DE8501}"/>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5" name="object 17">
                <a:extLst>
                  <a:ext uri="{FF2B5EF4-FFF2-40B4-BE49-F238E27FC236}">
                    <a16:creationId xmlns:a16="http://schemas.microsoft.com/office/drawing/2014/main" id="{6D45CD98-B68B-45EE-A8F4-72329BBD98A0}"/>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6" name="object 18">
                <a:extLst>
                  <a:ext uri="{FF2B5EF4-FFF2-40B4-BE49-F238E27FC236}">
                    <a16:creationId xmlns:a16="http://schemas.microsoft.com/office/drawing/2014/main" id="{1B958C54-6CA4-4531-AF41-2D95F621E9C3}"/>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7" name="object 19">
                <a:extLst>
                  <a:ext uri="{FF2B5EF4-FFF2-40B4-BE49-F238E27FC236}">
                    <a16:creationId xmlns:a16="http://schemas.microsoft.com/office/drawing/2014/main" id="{38BD04BE-A7BB-4BAC-BD08-1F8C1DCCA10F}"/>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8" name="object 20">
                <a:extLst>
                  <a:ext uri="{FF2B5EF4-FFF2-40B4-BE49-F238E27FC236}">
                    <a16:creationId xmlns:a16="http://schemas.microsoft.com/office/drawing/2014/main" id="{9E8ADD9A-AFE3-458B-AF49-7CF3D8C0B978}"/>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9" name="object 21">
                <a:extLst>
                  <a:ext uri="{FF2B5EF4-FFF2-40B4-BE49-F238E27FC236}">
                    <a16:creationId xmlns:a16="http://schemas.microsoft.com/office/drawing/2014/main" id="{34A6AAF6-E532-4771-83FC-90A1F515CF14}"/>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0" name="object 22">
                <a:extLst>
                  <a:ext uri="{FF2B5EF4-FFF2-40B4-BE49-F238E27FC236}">
                    <a16:creationId xmlns:a16="http://schemas.microsoft.com/office/drawing/2014/main" id="{E4617DFF-2FCD-479D-8B6A-CD567FC2F984}"/>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31" name="object 23">
                <a:extLst>
                  <a:ext uri="{FF2B5EF4-FFF2-40B4-BE49-F238E27FC236}">
                    <a16:creationId xmlns:a16="http://schemas.microsoft.com/office/drawing/2014/main" id="{937D333C-D301-4E4D-AD36-68D819406454}"/>
                  </a:ext>
                </a:extLst>
              </p:cNvPr>
              <p:cNvPicPr/>
              <p:nvPr/>
            </p:nvPicPr>
            <p:blipFill>
              <a:blip r:embed="rId4" cstate="print"/>
              <a:stretch>
                <a:fillRect/>
              </a:stretch>
            </p:blipFill>
            <p:spPr>
              <a:xfrm>
                <a:off x="12026795" y="575918"/>
                <a:ext cx="88216" cy="97080"/>
              </a:xfrm>
              <a:prstGeom prst="rect">
                <a:avLst/>
              </a:prstGeom>
            </p:spPr>
          </p:pic>
          <p:sp>
            <p:nvSpPr>
              <p:cNvPr id="32" name="object 24">
                <a:extLst>
                  <a:ext uri="{FF2B5EF4-FFF2-40B4-BE49-F238E27FC236}">
                    <a16:creationId xmlns:a16="http://schemas.microsoft.com/office/drawing/2014/main" id="{6490BE21-2845-438D-B6F7-F06DE066F8C4}"/>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3" name="object 25">
                <a:extLst>
                  <a:ext uri="{FF2B5EF4-FFF2-40B4-BE49-F238E27FC236}">
                    <a16:creationId xmlns:a16="http://schemas.microsoft.com/office/drawing/2014/main" id="{ACD13AF8-195F-45D8-923D-D19CD011005A}"/>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4" name="object 26">
                <a:extLst>
                  <a:ext uri="{FF2B5EF4-FFF2-40B4-BE49-F238E27FC236}">
                    <a16:creationId xmlns:a16="http://schemas.microsoft.com/office/drawing/2014/main" id="{42E80160-DD7E-4F76-B66D-1B7CE244A1BF}"/>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5" name="object 27">
                <a:extLst>
                  <a:ext uri="{FF2B5EF4-FFF2-40B4-BE49-F238E27FC236}">
                    <a16:creationId xmlns:a16="http://schemas.microsoft.com/office/drawing/2014/main" id="{21C3CC65-D67E-4404-9BED-0C3F61727ABD}"/>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6" name="object 28">
                <a:extLst>
                  <a:ext uri="{FF2B5EF4-FFF2-40B4-BE49-F238E27FC236}">
                    <a16:creationId xmlns:a16="http://schemas.microsoft.com/office/drawing/2014/main" id="{AB376678-53E1-4428-B5CC-901F73CC884B}"/>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7" name="object 29">
                <a:extLst>
                  <a:ext uri="{FF2B5EF4-FFF2-40B4-BE49-F238E27FC236}">
                    <a16:creationId xmlns:a16="http://schemas.microsoft.com/office/drawing/2014/main" id="{1628CDFB-CC90-40AD-A017-AD93271A9C3C}"/>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8" name="object 30">
                <a:extLst>
                  <a:ext uri="{FF2B5EF4-FFF2-40B4-BE49-F238E27FC236}">
                    <a16:creationId xmlns:a16="http://schemas.microsoft.com/office/drawing/2014/main" id="{46E1C455-4EB3-438D-A3A6-963478DCC688}"/>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9" name="object 31">
                <a:extLst>
                  <a:ext uri="{FF2B5EF4-FFF2-40B4-BE49-F238E27FC236}">
                    <a16:creationId xmlns:a16="http://schemas.microsoft.com/office/drawing/2014/main" id="{ABC06CD3-C7B1-49B0-B138-C0F8FEFFD37E}"/>
                  </a:ext>
                </a:extLst>
              </p:cNvPr>
              <p:cNvPicPr/>
              <p:nvPr/>
            </p:nvPicPr>
            <p:blipFill>
              <a:blip r:embed="rId5" cstate="print"/>
              <a:stretch>
                <a:fillRect/>
              </a:stretch>
            </p:blipFill>
            <p:spPr>
              <a:xfrm>
                <a:off x="10546225" y="211835"/>
                <a:ext cx="139128" cy="139128"/>
              </a:xfrm>
              <a:prstGeom prst="rect">
                <a:avLst/>
              </a:prstGeom>
            </p:spPr>
          </p:pic>
          <p:pic>
            <p:nvPicPr>
              <p:cNvPr id="40" name="object 32">
                <a:extLst>
                  <a:ext uri="{FF2B5EF4-FFF2-40B4-BE49-F238E27FC236}">
                    <a16:creationId xmlns:a16="http://schemas.microsoft.com/office/drawing/2014/main" id="{E60FAC81-6688-451F-A2E0-1CBFF81E5F63}"/>
                  </a:ext>
                </a:extLst>
              </p:cNvPr>
              <p:cNvPicPr/>
              <p:nvPr/>
            </p:nvPicPr>
            <p:blipFill>
              <a:blip r:embed="rId6" cstate="print"/>
              <a:stretch>
                <a:fillRect/>
              </a:stretch>
            </p:blipFill>
            <p:spPr>
              <a:xfrm>
                <a:off x="9828669" y="360944"/>
                <a:ext cx="244449" cy="244449"/>
              </a:xfrm>
              <a:prstGeom prst="rect">
                <a:avLst/>
              </a:prstGeom>
            </p:spPr>
          </p:pic>
          <p:sp>
            <p:nvSpPr>
              <p:cNvPr id="41" name="object 33">
                <a:extLst>
                  <a:ext uri="{FF2B5EF4-FFF2-40B4-BE49-F238E27FC236}">
                    <a16:creationId xmlns:a16="http://schemas.microsoft.com/office/drawing/2014/main" id="{602A1C41-B194-4D7D-A01A-C2A8F54693BF}"/>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2" name="object 34">
                <a:extLst>
                  <a:ext uri="{FF2B5EF4-FFF2-40B4-BE49-F238E27FC236}">
                    <a16:creationId xmlns:a16="http://schemas.microsoft.com/office/drawing/2014/main" id="{74270744-5C7E-401A-B624-5F50E833F810}"/>
                  </a:ext>
                </a:extLst>
              </p:cNvPr>
              <p:cNvPicPr/>
              <p:nvPr/>
            </p:nvPicPr>
            <p:blipFill>
              <a:blip r:embed="rId7" cstate="print"/>
              <a:stretch>
                <a:fillRect/>
              </a:stretch>
            </p:blipFill>
            <p:spPr>
              <a:xfrm>
                <a:off x="9688294" y="622557"/>
                <a:ext cx="160297" cy="160395"/>
              </a:xfrm>
              <a:prstGeom prst="rect">
                <a:avLst/>
              </a:prstGeom>
            </p:spPr>
          </p:pic>
          <p:sp>
            <p:nvSpPr>
              <p:cNvPr id="43" name="object 35">
                <a:extLst>
                  <a:ext uri="{FF2B5EF4-FFF2-40B4-BE49-F238E27FC236}">
                    <a16:creationId xmlns:a16="http://schemas.microsoft.com/office/drawing/2014/main" id="{2C872E09-864F-4398-BDD8-6A23C2A0CCA1}"/>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4" name="object 36">
                <a:extLst>
                  <a:ext uri="{FF2B5EF4-FFF2-40B4-BE49-F238E27FC236}">
                    <a16:creationId xmlns:a16="http://schemas.microsoft.com/office/drawing/2014/main" id="{F17F22C7-DAA7-4E4B-8F6F-6C96DC425177}"/>
                  </a:ext>
                </a:extLst>
              </p:cNvPr>
              <p:cNvPicPr/>
              <p:nvPr/>
            </p:nvPicPr>
            <p:blipFill>
              <a:blip r:embed="rId8" cstate="print"/>
              <a:stretch>
                <a:fillRect/>
              </a:stretch>
            </p:blipFill>
            <p:spPr>
              <a:xfrm>
                <a:off x="9648025" y="373900"/>
                <a:ext cx="90690" cy="68618"/>
              </a:xfrm>
              <a:prstGeom prst="rect">
                <a:avLst/>
              </a:prstGeom>
            </p:spPr>
          </p:pic>
          <p:sp>
            <p:nvSpPr>
              <p:cNvPr id="45" name="object 37">
                <a:extLst>
                  <a:ext uri="{FF2B5EF4-FFF2-40B4-BE49-F238E27FC236}">
                    <a16:creationId xmlns:a16="http://schemas.microsoft.com/office/drawing/2014/main" id="{E6439401-7661-4C53-8DE2-FC2CE46DC2E8}"/>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6" name="object 38">
                <a:extLst>
                  <a:ext uri="{FF2B5EF4-FFF2-40B4-BE49-F238E27FC236}">
                    <a16:creationId xmlns:a16="http://schemas.microsoft.com/office/drawing/2014/main" id="{3BC3F506-0C68-4A12-A635-E0CC52C91CBE}"/>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7" name="object 39">
                <a:extLst>
                  <a:ext uri="{FF2B5EF4-FFF2-40B4-BE49-F238E27FC236}">
                    <a16:creationId xmlns:a16="http://schemas.microsoft.com/office/drawing/2014/main" id="{FED11FEA-A5A7-4E96-91CA-0C0C43AA91BD}"/>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8" name="object 40">
                <a:extLst>
                  <a:ext uri="{FF2B5EF4-FFF2-40B4-BE49-F238E27FC236}">
                    <a16:creationId xmlns:a16="http://schemas.microsoft.com/office/drawing/2014/main" id="{29E0B68D-6CB0-4774-8A36-91EDD5E9987A}"/>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9" name="object 41">
                <a:extLst>
                  <a:ext uri="{FF2B5EF4-FFF2-40B4-BE49-F238E27FC236}">
                    <a16:creationId xmlns:a16="http://schemas.microsoft.com/office/drawing/2014/main" id="{2D160036-CCB7-4D90-9475-EFC66699820A}"/>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50" name="object 42">
                <a:extLst>
                  <a:ext uri="{FF2B5EF4-FFF2-40B4-BE49-F238E27FC236}">
                    <a16:creationId xmlns:a16="http://schemas.microsoft.com/office/drawing/2014/main" id="{F3D8756F-5FF2-4304-9EEC-35C53AE9DB10}"/>
                  </a:ext>
                </a:extLst>
              </p:cNvPr>
              <p:cNvPicPr/>
              <p:nvPr/>
            </p:nvPicPr>
            <p:blipFill>
              <a:blip r:embed="rId9" cstate="print"/>
              <a:stretch>
                <a:fillRect/>
              </a:stretch>
            </p:blipFill>
            <p:spPr>
              <a:xfrm>
                <a:off x="10771367" y="253872"/>
                <a:ext cx="383006" cy="322630"/>
              </a:xfrm>
              <a:prstGeom prst="rect">
                <a:avLst/>
              </a:prstGeom>
            </p:spPr>
          </p:pic>
          <p:sp>
            <p:nvSpPr>
              <p:cNvPr id="51" name="object 43">
                <a:extLst>
                  <a:ext uri="{FF2B5EF4-FFF2-40B4-BE49-F238E27FC236}">
                    <a16:creationId xmlns:a16="http://schemas.microsoft.com/office/drawing/2014/main" id="{BC84EC25-9972-463A-B017-4E442AD20455}"/>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2" name="object 44">
                <a:extLst>
                  <a:ext uri="{FF2B5EF4-FFF2-40B4-BE49-F238E27FC236}">
                    <a16:creationId xmlns:a16="http://schemas.microsoft.com/office/drawing/2014/main" id="{F88F4B81-1035-48CF-8D10-4CD835A99841}"/>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3" name="object 45">
                <a:extLst>
                  <a:ext uri="{FF2B5EF4-FFF2-40B4-BE49-F238E27FC236}">
                    <a16:creationId xmlns:a16="http://schemas.microsoft.com/office/drawing/2014/main" id="{CC36D23A-1EA7-4040-B0BD-4BB00785CB03}"/>
                  </a:ext>
                </a:extLst>
              </p:cNvPr>
              <p:cNvPicPr/>
              <p:nvPr/>
            </p:nvPicPr>
            <p:blipFill>
              <a:blip r:embed="rId10" cstate="print"/>
              <a:stretch>
                <a:fillRect/>
              </a:stretch>
            </p:blipFill>
            <p:spPr>
              <a:xfrm>
                <a:off x="10925962" y="472221"/>
                <a:ext cx="103212" cy="119964"/>
              </a:xfrm>
              <a:prstGeom prst="rect">
                <a:avLst/>
              </a:prstGeom>
            </p:spPr>
          </p:pic>
          <p:sp>
            <p:nvSpPr>
              <p:cNvPr id="54" name="object 46">
                <a:extLst>
                  <a:ext uri="{FF2B5EF4-FFF2-40B4-BE49-F238E27FC236}">
                    <a16:creationId xmlns:a16="http://schemas.microsoft.com/office/drawing/2014/main" id="{BE795843-6F16-43CA-9E28-3B4338CAEE56}"/>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5" name="object 47">
                <a:extLst>
                  <a:ext uri="{FF2B5EF4-FFF2-40B4-BE49-F238E27FC236}">
                    <a16:creationId xmlns:a16="http://schemas.microsoft.com/office/drawing/2014/main" id="{20509ABF-0B8B-4B67-9792-16B16DB69AAF}"/>
                  </a:ext>
                </a:extLst>
              </p:cNvPr>
              <p:cNvPicPr/>
              <p:nvPr/>
            </p:nvPicPr>
            <p:blipFill>
              <a:blip r:embed="rId11" cstate="print"/>
              <a:stretch>
                <a:fillRect/>
              </a:stretch>
            </p:blipFill>
            <p:spPr>
              <a:xfrm>
                <a:off x="194951" y="260619"/>
                <a:ext cx="582104" cy="494753"/>
              </a:xfrm>
              <a:prstGeom prst="rect">
                <a:avLst/>
              </a:prstGeom>
            </p:spPr>
          </p:pic>
          <p:pic>
            <p:nvPicPr>
              <p:cNvPr id="56" name="object 48">
                <a:extLst>
                  <a:ext uri="{FF2B5EF4-FFF2-40B4-BE49-F238E27FC236}">
                    <a16:creationId xmlns:a16="http://schemas.microsoft.com/office/drawing/2014/main" id="{2EF6366E-A421-4CFD-9E28-DCDDC243B672}"/>
                  </a:ext>
                </a:extLst>
              </p:cNvPr>
              <p:cNvPicPr/>
              <p:nvPr/>
            </p:nvPicPr>
            <p:blipFill>
              <a:blip r:embed="rId12" cstate="print"/>
              <a:stretch>
                <a:fillRect/>
              </a:stretch>
            </p:blipFill>
            <p:spPr>
              <a:xfrm>
                <a:off x="186258" y="251942"/>
                <a:ext cx="599490" cy="512114"/>
              </a:xfrm>
              <a:prstGeom prst="rect">
                <a:avLst/>
              </a:prstGeom>
            </p:spPr>
          </p:pic>
        </p:grpSp>
      </p:grpSp>
    </p:spTree>
    <p:extLst>
      <p:ext uri="{BB962C8B-B14F-4D97-AF65-F5344CB8AC3E}">
        <p14:creationId xmlns:p14="http://schemas.microsoft.com/office/powerpoint/2010/main" val="228074065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647F8B-A069-12D4-F9B6-9D5671038189}"/>
            </a:ext>
          </a:extLst>
        </p:cNvPr>
        <p:cNvGrpSpPr/>
        <p:nvPr/>
      </p:nvGrpSpPr>
      <p:grpSpPr>
        <a:xfrm>
          <a:off x="0" y="0"/>
          <a:ext cx="0" cy="0"/>
          <a:chOff x="0" y="0"/>
          <a:chExt cx="0" cy="0"/>
        </a:xfrm>
      </p:grpSpPr>
      <p:grpSp>
        <p:nvGrpSpPr>
          <p:cNvPr id="7" name="グループ化 6">
            <a:extLst>
              <a:ext uri="{FF2B5EF4-FFF2-40B4-BE49-F238E27FC236}">
                <a16:creationId xmlns:a16="http://schemas.microsoft.com/office/drawing/2014/main" id="{9791FD1F-12D7-46E3-A2A4-9B8F0AF9A910}"/>
              </a:ext>
            </a:extLst>
          </p:cNvPr>
          <p:cNvGrpSpPr/>
          <p:nvPr/>
        </p:nvGrpSpPr>
        <p:grpSpPr>
          <a:xfrm>
            <a:off x="0" y="-47041"/>
            <a:ext cx="12192001" cy="6905041"/>
            <a:chOff x="0" y="-47041"/>
            <a:chExt cx="12192001" cy="6905041"/>
          </a:xfrm>
        </p:grpSpPr>
        <p:pic>
          <p:nvPicPr>
            <p:cNvPr id="9" name="object 3">
              <a:extLst>
                <a:ext uri="{FF2B5EF4-FFF2-40B4-BE49-F238E27FC236}">
                  <a16:creationId xmlns:a16="http://schemas.microsoft.com/office/drawing/2014/main" id="{FD1AA462-D99F-4A44-A90B-63CFBC2FC11E}"/>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0" name="正方形/長方形 9">
              <a:extLst>
                <a:ext uri="{FF2B5EF4-FFF2-40B4-BE49-F238E27FC236}">
                  <a16:creationId xmlns:a16="http://schemas.microsoft.com/office/drawing/2014/main" id="{A1E10135-8C64-4588-B9F3-6FE18DF83986}"/>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自己認識</a:t>
              </a:r>
            </a:p>
          </p:txBody>
        </p:sp>
        <p:pic>
          <p:nvPicPr>
            <p:cNvPr id="11" name="object 3">
              <a:extLst>
                <a:ext uri="{FF2B5EF4-FFF2-40B4-BE49-F238E27FC236}">
                  <a16:creationId xmlns:a16="http://schemas.microsoft.com/office/drawing/2014/main" id="{967220B6-C4AC-4BE1-9DCF-7B886400B22D}"/>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2" name="object 6">
              <a:extLst>
                <a:ext uri="{FF2B5EF4-FFF2-40B4-BE49-F238E27FC236}">
                  <a16:creationId xmlns:a16="http://schemas.microsoft.com/office/drawing/2014/main" id="{1177EF1F-21D4-4FD5-8ADE-ABA175173869}"/>
                </a:ext>
              </a:extLst>
            </p:cNvPr>
            <p:cNvGrpSpPr/>
            <p:nvPr/>
          </p:nvGrpSpPr>
          <p:grpSpPr>
            <a:xfrm>
              <a:off x="131445" y="203359"/>
              <a:ext cx="11929110" cy="657225"/>
              <a:chOff x="186258" y="210936"/>
              <a:chExt cx="11929110" cy="657225"/>
            </a:xfrm>
          </p:grpSpPr>
          <p:sp>
            <p:nvSpPr>
              <p:cNvPr id="13" name="object 7">
                <a:extLst>
                  <a:ext uri="{FF2B5EF4-FFF2-40B4-BE49-F238E27FC236}">
                    <a16:creationId xmlns:a16="http://schemas.microsoft.com/office/drawing/2014/main" id="{E59C5AC6-AE59-4BD0-9DE3-AB23D3818826}"/>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4" name="object 8">
                <a:extLst>
                  <a:ext uri="{FF2B5EF4-FFF2-40B4-BE49-F238E27FC236}">
                    <a16:creationId xmlns:a16="http://schemas.microsoft.com/office/drawing/2014/main" id="{4DBC8E47-F6A5-411B-BB84-B39B6E090D6E}"/>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5" name="object 9">
                <a:extLst>
                  <a:ext uri="{FF2B5EF4-FFF2-40B4-BE49-F238E27FC236}">
                    <a16:creationId xmlns:a16="http://schemas.microsoft.com/office/drawing/2014/main" id="{464F16E8-B88F-4D98-838A-75E78A7F1265}"/>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6" name="object 10">
                <a:extLst>
                  <a:ext uri="{FF2B5EF4-FFF2-40B4-BE49-F238E27FC236}">
                    <a16:creationId xmlns:a16="http://schemas.microsoft.com/office/drawing/2014/main" id="{2E9E719E-B275-4B58-8B1F-8EA61AA22440}"/>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7" name="object 11">
                <a:extLst>
                  <a:ext uri="{FF2B5EF4-FFF2-40B4-BE49-F238E27FC236}">
                    <a16:creationId xmlns:a16="http://schemas.microsoft.com/office/drawing/2014/main" id="{DA94E757-AA43-4FF0-8DD5-A4A5879A8B48}"/>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8" name="object 12">
                <a:extLst>
                  <a:ext uri="{FF2B5EF4-FFF2-40B4-BE49-F238E27FC236}">
                    <a16:creationId xmlns:a16="http://schemas.microsoft.com/office/drawing/2014/main" id="{C9C04C56-2ADE-4B79-A6BC-EF12D16D943F}"/>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9" name="object 13">
                <a:extLst>
                  <a:ext uri="{FF2B5EF4-FFF2-40B4-BE49-F238E27FC236}">
                    <a16:creationId xmlns:a16="http://schemas.microsoft.com/office/drawing/2014/main" id="{77936B37-5345-458C-BE03-72431EEF102D}"/>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0" name="object 14">
                <a:extLst>
                  <a:ext uri="{FF2B5EF4-FFF2-40B4-BE49-F238E27FC236}">
                    <a16:creationId xmlns:a16="http://schemas.microsoft.com/office/drawing/2014/main" id="{41BEB610-3D04-4591-9F3A-740E1F12A91A}"/>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1" name="object 15">
                <a:extLst>
                  <a:ext uri="{FF2B5EF4-FFF2-40B4-BE49-F238E27FC236}">
                    <a16:creationId xmlns:a16="http://schemas.microsoft.com/office/drawing/2014/main" id="{71C81ACA-53EC-48A9-A0ED-098FC9676E5D}"/>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2" name="object 16">
                <a:extLst>
                  <a:ext uri="{FF2B5EF4-FFF2-40B4-BE49-F238E27FC236}">
                    <a16:creationId xmlns:a16="http://schemas.microsoft.com/office/drawing/2014/main" id="{D9AFA10F-24A7-4B50-9F1A-FE4034ED092D}"/>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3" name="object 17">
                <a:extLst>
                  <a:ext uri="{FF2B5EF4-FFF2-40B4-BE49-F238E27FC236}">
                    <a16:creationId xmlns:a16="http://schemas.microsoft.com/office/drawing/2014/main" id="{10209E85-052B-48E4-BEF1-19FFED1E1658}"/>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4" name="object 18">
                <a:extLst>
                  <a:ext uri="{FF2B5EF4-FFF2-40B4-BE49-F238E27FC236}">
                    <a16:creationId xmlns:a16="http://schemas.microsoft.com/office/drawing/2014/main" id="{AE202D8E-61BD-4CD0-BD55-D1C6912AC1F8}"/>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5" name="object 19">
                <a:extLst>
                  <a:ext uri="{FF2B5EF4-FFF2-40B4-BE49-F238E27FC236}">
                    <a16:creationId xmlns:a16="http://schemas.microsoft.com/office/drawing/2014/main" id="{40890A36-6BFE-4C01-8DFA-0D99431E4052}"/>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6" name="object 20">
                <a:extLst>
                  <a:ext uri="{FF2B5EF4-FFF2-40B4-BE49-F238E27FC236}">
                    <a16:creationId xmlns:a16="http://schemas.microsoft.com/office/drawing/2014/main" id="{0BED2662-D7C3-441A-8D4F-6187570C9B6C}"/>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7" name="object 21">
                <a:extLst>
                  <a:ext uri="{FF2B5EF4-FFF2-40B4-BE49-F238E27FC236}">
                    <a16:creationId xmlns:a16="http://schemas.microsoft.com/office/drawing/2014/main" id="{460E99F3-D3EC-4BB6-B1E7-DB2FAD11713D}"/>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8" name="object 22">
                <a:extLst>
                  <a:ext uri="{FF2B5EF4-FFF2-40B4-BE49-F238E27FC236}">
                    <a16:creationId xmlns:a16="http://schemas.microsoft.com/office/drawing/2014/main" id="{28BC18ED-29A8-4033-8564-E5F575D0D729}"/>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9" name="object 23">
                <a:extLst>
                  <a:ext uri="{FF2B5EF4-FFF2-40B4-BE49-F238E27FC236}">
                    <a16:creationId xmlns:a16="http://schemas.microsoft.com/office/drawing/2014/main" id="{88DEB807-715C-458D-AB13-D53B54E9C317}"/>
                  </a:ext>
                </a:extLst>
              </p:cNvPr>
              <p:cNvPicPr/>
              <p:nvPr/>
            </p:nvPicPr>
            <p:blipFill>
              <a:blip r:embed="rId4" cstate="print"/>
              <a:stretch>
                <a:fillRect/>
              </a:stretch>
            </p:blipFill>
            <p:spPr>
              <a:xfrm>
                <a:off x="12026795" y="575918"/>
                <a:ext cx="88216" cy="97080"/>
              </a:xfrm>
              <a:prstGeom prst="rect">
                <a:avLst/>
              </a:prstGeom>
            </p:spPr>
          </p:pic>
          <p:sp>
            <p:nvSpPr>
              <p:cNvPr id="30" name="object 24">
                <a:extLst>
                  <a:ext uri="{FF2B5EF4-FFF2-40B4-BE49-F238E27FC236}">
                    <a16:creationId xmlns:a16="http://schemas.microsoft.com/office/drawing/2014/main" id="{19115B58-745A-4D24-A3A6-DFAA379F25D1}"/>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1" name="object 25">
                <a:extLst>
                  <a:ext uri="{FF2B5EF4-FFF2-40B4-BE49-F238E27FC236}">
                    <a16:creationId xmlns:a16="http://schemas.microsoft.com/office/drawing/2014/main" id="{971D257E-D602-4C34-BBE7-434FAA6B3A28}"/>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2" name="object 26">
                <a:extLst>
                  <a:ext uri="{FF2B5EF4-FFF2-40B4-BE49-F238E27FC236}">
                    <a16:creationId xmlns:a16="http://schemas.microsoft.com/office/drawing/2014/main" id="{A82D5645-6032-4DF9-BAFA-673F6CDBB0B0}"/>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3" name="object 27">
                <a:extLst>
                  <a:ext uri="{FF2B5EF4-FFF2-40B4-BE49-F238E27FC236}">
                    <a16:creationId xmlns:a16="http://schemas.microsoft.com/office/drawing/2014/main" id="{26A7CCD2-827F-4C9B-B2D9-2311B18FEBA1}"/>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4" name="object 28">
                <a:extLst>
                  <a:ext uri="{FF2B5EF4-FFF2-40B4-BE49-F238E27FC236}">
                    <a16:creationId xmlns:a16="http://schemas.microsoft.com/office/drawing/2014/main" id="{77F0019A-E54F-45BB-AE8B-9DE8EF9AF4D3}"/>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5" name="object 29">
                <a:extLst>
                  <a:ext uri="{FF2B5EF4-FFF2-40B4-BE49-F238E27FC236}">
                    <a16:creationId xmlns:a16="http://schemas.microsoft.com/office/drawing/2014/main" id="{CDAB66F5-0013-417C-B680-6D4DC192999D}"/>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6" name="object 30">
                <a:extLst>
                  <a:ext uri="{FF2B5EF4-FFF2-40B4-BE49-F238E27FC236}">
                    <a16:creationId xmlns:a16="http://schemas.microsoft.com/office/drawing/2014/main" id="{98893F6B-243D-4BFC-87E1-E2CF0BC44650}"/>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7" name="object 31">
                <a:extLst>
                  <a:ext uri="{FF2B5EF4-FFF2-40B4-BE49-F238E27FC236}">
                    <a16:creationId xmlns:a16="http://schemas.microsoft.com/office/drawing/2014/main" id="{E76E7F1D-BEB1-4820-8755-2C308CE347D5}"/>
                  </a:ext>
                </a:extLst>
              </p:cNvPr>
              <p:cNvPicPr/>
              <p:nvPr/>
            </p:nvPicPr>
            <p:blipFill>
              <a:blip r:embed="rId5" cstate="print"/>
              <a:stretch>
                <a:fillRect/>
              </a:stretch>
            </p:blipFill>
            <p:spPr>
              <a:xfrm>
                <a:off x="10546225" y="211835"/>
                <a:ext cx="139128" cy="139128"/>
              </a:xfrm>
              <a:prstGeom prst="rect">
                <a:avLst/>
              </a:prstGeom>
            </p:spPr>
          </p:pic>
          <p:pic>
            <p:nvPicPr>
              <p:cNvPr id="38" name="object 32">
                <a:extLst>
                  <a:ext uri="{FF2B5EF4-FFF2-40B4-BE49-F238E27FC236}">
                    <a16:creationId xmlns:a16="http://schemas.microsoft.com/office/drawing/2014/main" id="{B68BB132-EC6A-40F0-A953-3D5EEDBC2486}"/>
                  </a:ext>
                </a:extLst>
              </p:cNvPr>
              <p:cNvPicPr/>
              <p:nvPr/>
            </p:nvPicPr>
            <p:blipFill>
              <a:blip r:embed="rId6" cstate="print"/>
              <a:stretch>
                <a:fillRect/>
              </a:stretch>
            </p:blipFill>
            <p:spPr>
              <a:xfrm>
                <a:off x="9828669" y="360944"/>
                <a:ext cx="244449" cy="244449"/>
              </a:xfrm>
              <a:prstGeom prst="rect">
                <a:avLst/>
              </a:prstGeom>
            </p:spPr>
          </p:pic>
          <p:sp>
            <p:nvSpPr>
              <p:cNvPr id="39" name="object 33">
                <a:extLst>
                  <a:ext uri="{FF2B5EF4-FFF2-40B4-BE49-F238E27FC236}">
                    <a16:creationId xmlns:a16="http://schemas.microsoft.com/office/drawing/2014/main" id="{0C589B82-C58F-4082-AF12-04585E5CC98D}"/>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0" name="object 34">
                <a:extLst>
                  <a:ext uri="{FF2B5EF4-FFF2-40B4-BE49-F238E27FC236}">
                    <a16:creationId xmlns:a16="http://schemas.microsoft.com/office/drawing/2014/main" id="{DC388388-C0AB-43AE-A617-3EB422D31772}"/>
                  </a:ext>
                </a:extLst>
              </p:cNvPr>
              <p:cNvPicPr/>
              <p:nvPr/>
            </p:nvPicPr>
            <p:blipFill>
              <a:blip r:embed="rId7" cstate="print"/>
              <a:stretch>
                <a:fillRect/>
              </a:stretch>
            </p:blipFill>
            <p:spPr>
              <a:xfrm>
                <a:off x="9688294" y="622557"/>
                <a:ext cx="160297" cy="160395"/>
              </a:xfrm>
              <a:prstGeom prst="rect">
                <a:avLst/>
              </a:prstGeom>
            </p:spPr>
          </p:pic>
          <p:sp>
            <p:nvSpPr>
              <p:cNvPr id="41" name="object 35">
                <a:extLst>
                  <a:ext uri="{FF2B5EF4-FFF2-40B4-BE49-F238E27FC236}">
                    <a16:creationId xmlns:a16="http://schemas.microsoft.com/office/drawing/2014/main" id="{7641D90F-EEA7-41B1-8B94-B0CC9BF6CAB2}"/>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2" name="object 36">
                <a:extLst>
                  <a:ext uri="{FF2B5EF4-FFF2-40B4-BE49-F238E27FC236}">
                    <a16:creationId xmlns:a16="http://schemas.microsoft.com/office/drawing/2014/main" id="{EEB2570B-5856-4E58-B3E2-7871832D6C2E}"/>
                  </a:ext>
                </a:extLst>
              </p:cNvPr>
              <p:cNvPicPr/>
              <p:nvPr/>
            </p:nvPicPr>
            <p:blipFill>
              <a:blip r:embed="rId8" cstate="print"/>
              <a:stretch>
                <a:fillRect/>
              </a:stretch>
            </p:blipFill>
            <p:spPr>
              <a:xfrm>
                <a:off x="9648025" y="373900"/>
                <a:ext cx="90690" cy="68618"/>
              </a:xfrm>
              <a:prstGeom prst="rect">
                <a:avLst/>
              </a:prstGeom>
            </p:spPr>
          </p:pic>
          <p:sp>
            <p:nvSpPr>
              <p:cNvPr id="43" name="object 37">
                <a:extLst>
                  <a:ext uri="{FF2B5EF4-FFF2-40B4-BE49-F238E27FC236}">
                    <a16:creationId xmlns:a16="http://schemas.microsoft.com/office/drawing/2014/main" id="{23DB29B1-A1EF-4D74-A7A6-1D19A3E6C0A5}"/>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4" name="object 38">
                <a:extLst>
                  <a:ext uri="{FF2B5EF4-FFF2-40B4-BE49-F238E27FC236}">
                    <a16:creationId xmlns:a16="http://schemas.microsoft.com/office/drawing/2014/main" id="{6DACB9FC-A71F-4026-8CE0-D08B71A20BC9}"/>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5" name="object 39">
                <a:extLst>
                  <a:ext uri="{FF2B5EF4-FFF2-40B4-BE49-F238E27FC236}">
                    <a16:creationId xmlns:a16="http://schemas.microsoft.com/office/drawing/2014/main" id="{C57A3EFE-22EB-42B8-BEF4-F5B2AA68315B}"/>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6" name="object 40">
                <a:extLst>
                  <a:ext uri="{FF2B5EF4-FFF2-40B4-BE49-F238E27FC236}">
                    <a16:creationId xmlns:a16="http://schemas.microsoft.com/office/drawing/2014/main" id="{4D5C6EBF-1D87-4371-9480-906901FA8246}"/>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7" name="object 41">
                <a:extLst>
                  <a:ext uri="{FF2B5EF4-FFF2-40B4-BE49-F238E27FC236}">
                    <a16:creationId xmlns:a16="http://schemas.microsoft.com/office/drawing/2014/main" id="{AE6D582E-DFE6-40C5-9106-4C06849B5B77}"/>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8" name="object 42">
                <a:extLst>
                  <a:ext uri="{FF2B5EF4-FFF2-40B4-BE49-F238E27FC236}">
                    <a16:creationId xmlns:a16="http://schemas.microsoft.com/office/drawing/2014/main" id="{AB874ABE-381A-4B16-9AC5-5B9E609571FD}"/>
                  </a:ext>
                </a:extLst>
              </p:cNvPr>
              <p:cNvPicPr/>
              <p:nvPr/>
            </p:nvPicPr>
            <p:blipFill>
              <a:blip r:embed="rId9" cstate="print"/>
              <a:stretch>
                <a:fillRect/>
              </a:stretch>
            </p:blipFill>
            <p:spPr>
              <a:xfrm>
                <a:off x="10771367" y="253872"/>
                <a:ext cx="383006" cy="322630"/>
              </a:xfrm>
              <a:prstGeom prst="rect">
                <a:avLst/>
              </a:prstGeom>
            </p:spPr>
          </p:pic>
          <p:sp>
            <p:nvSpPr>
              <p:cNvPr id="49" name="object 43">
                <a:extLst>
                  <a:ext uri="{FF2B5EF4-FFF2-40B4-BE49-F238E27FC236}">
                    <a16:creationId xmlns:a16="http://schemas.microsoft.com/office/drawing/2014/main" id="{FAA5CBE8-61E2-4442-9B66-47B5E3520BDC}"/>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0" name="object 44">
                <a:extLst>
                  <a:ext uri="{FF2B5EF4-FFF2-40B4-BE49-F238E27FC236}">
                    <a16:creationId xmlns:a16="http://schemas.microsoft.com/office/drawing/2014/main" id="{CF0587DF-FDEF-4261-8CA2-FF39D0945451}"/>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1" name="object 45">
                <a:extLst>
                  <a:ext uri="{FF2B5EF4-FFF2-40B4-BE49-F238E27FC236}">
                    <a16:creationId xmlns:a16="http://schemas.microsoft.com/office/drawing/2014/main" id="{054313D5-21F4-4B83-8B17-910F22D94D44}"/>
                  </a:ext>
                </a:extLst>
              </p:cNvPr>
              <p:cNvPicPr/>
              <p:nvPr/>
            </p:nvPicPr>
            <p:blipFill>
              <a:blip r:embed="rId10" cstate="print"/>
              <a:stretch>
                <a:fillRect/>
              </a:stretch>
            </p:blipFill>
            <p:spPr>
              <a:xfrm>
                <a:off x="10925962" y="472221"/>
                <a:ext cx="103212" cy="119964"/>
              </a:xfrm>
              <a:prstGeom prst="rect">
                <a:avLst/>
              </a:prstGeom>
            </p:spPr>
          </p:pic>
          <p:sp>
            <p:nvSpPr>
              <p:cNvPr id="52" name="object 46">
                <a:extLst>
                  <a:ext uri="{FF2B5EF4-FFF2-40B4-BE49-F238E27FC236}">
                    <a16:creationId xmlns:a16="http://schemas.microsoft.com/office/drawing/2014/main" id="{A2985CF0-2B39-4447-90F6-1F4104B96029}"/>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3" name="object 47">
                <a:extLst>
                  <a:ext uri="{FF2B5EF4-FFF2-40B4-BE49-F238E27FC236}">
                    <a16:creationId xmlns:a16="http://schemas.microsoft.com/office/drawing/2014/main" id="{3EE66BEF-FC8E-4ABE-8622-FA2FB990DD58}"/>
                  </a:ext>
                </a:extLst>
              </p:cNvPr>
              <p:cNvPicPr/>
              <p:nvPr/>
            </p:nvPicPr>
            <p:blipFill>
              <a:blip r:embed="rId11" cstate="print"/>
              <a:stretch>
                <a:fillRect/>
              </a:stretch>
            </p:blipFill>
            <p:spPr>
              <a:xfrm>
                <a:off x="194951" y="260619"/>
                <a:ext cx="582104" cy="494753"/>
              </a:xfrm>
              <a:prstGeom prst="rect">
                <a:avLst/>
              </a:prstGeom>
            </p:spPr>
          </p:pic>
          <p:pic>
            <p:nvPicPr>
              <p:cNvPr id="54" name="object 48">
                <a:extLst>
                  <a:ext uri="{FF2B5EF4-FFF2-40B4-BE49-F238E27FC236}">
                    <a16:creationId xmlns:a16="http://schemas.microsoft.com/office/drawing/2014/main" id="{C5DB2BDB-0080-42E8-8BDB-2494D51638C4}"/>
                  </a:ext>
                </a:extLst>
              </p:cNvPr>
              <p:cNvPicPr/>
              <p:nvPr/>
            </p:nvPicPr>
            <p:blipFill>
              <a:blip r:embed="rId12" cstate="print"/>
              <a:stretch>
                <a:fillRect/>
              </a:stretch>
            </p:blipFill>
            <p:spPr>
              <a:xfrm>
                <a:off x="186258" y="251942"/>
                <a:ext cx="599490" cy="512114"/>
              </a:xfrm>
              <a:prstGeom prst="rect">
                <a:avLst/>
              </a:prstGeom>
            </p:spPr>
          </p:pic>
        </p:grpSp>
      </p:grpSp>
      <p:cxnSp>
        <p:nvCxnSpPr>
          <p:cNvPr id="57" name="直線コネクタ 56">
            <a:extLst>
              <a:ext uri="{FF2B5EF4-FFF2-40B4-BE49-F238E27FC236}">
                <a16:creationId xmlns:a16="http://schemas.microsoft.com/office/drawing/2014/main" id="{870DA656-B3A0-410B-8A99-7915AE09C4C5}"/>
              </a:ext>
            </a:extLst>
          </p:cNvPr>
          <p:cNvCxnSpPr>
            <a:cxnSpLocks/>
          </p:cNvCxnSpPr>
          <p:nvPr/>
        </p:nvCxnSpPr>
        <p:spPr>
          <a:xfrm>
            <a:off x="994597" y="4919574"/>
            <a:ext cx="9023708" cy="0"/>
          </a:xfrm>
          <a:prstGeom prst="line">
            <a:avLst/>
          </a:prstGeom>
          <a:ln w="152400">
            <a:solidFill>
              <a:schemeClr val="accent5">
                <a:lumMod val="20000"/>
                <a:lumOff val="80000"/>
              </a:schemeClr>
            </a:solidFill>
          </a:ln>
        </p:spPr>
        <p:style>
          <a:lnRef idx="2">
            <a:schemeClr val="accent1"/>
          </a:lnRef>
          <a:fillRef idx="0">
            <a:schemeClr val="accent1"/>
          </a:fillRef>
          <a:effectRef idx="1">
            <a:schemeClr val="accent1"/>
          </a:effectRef>
          <a:fontRef idx="minor">
            <a:schemeClr val="tx1"/>
          </a:fontRef>
        </p:style>
      </p:cxnSp>
      <p:sp>
        <p:nvSpPr>
          <p:cNvPr id="3" name="テキスト ボックス 2">
            <a:extLst>
              <a:ext uri="{FF2B5EF4-FFF2-40B4-BE49-F238E27FC236}">
                <a16:creationId xmlns:a16="http://schemas.microsoft.com/office/drawing/2014/main" id="{1E8F28CB-58C1-5F3B-2BBD-5C160B2DE28A}"/>
              </a:ext>
            </a:extLst>
          </p:cNvPr>
          <p:cNvSpPr txBox="1"/>
          <p:nvPr/>
        </p:nvSpPr>
        <p:spPr>
          <a:xfrm>
            <a:off x="917039" y="3429000"/>
            <a:ext cx="10367056" cy="2798843"/>
          </a:xfrm>
          <a:prstGeom prst="rect">
            <a:avLst/>
          </a:prstGeom>
          <a:noFill/>
        </p:spPr>
        <p:txBody>
          <a:bodyPr wrap="square" rtlCol="0">
            <a:spAutoFit/>
          </a:bodyPr>
          <a:lstStyle/>
          <a:p>
            <a:pPr>
              <a:lnSpc>
                <a:spcPts val="3600"/>
              </a:lnSpc>
            </a:pPr>
            <a:r>
              <a:rPr lang="ja-JP" altLang="en-US" sz="2400" dirty="0">
                <a:latin typeface="HG丸ｺﾞｼｯｸM-PRO" panose="020F0600000000000000" pitchFamily="50" charset="-128"/>
                <a:ea typeface="HG丸ｺﾞｼｯｸM-PRO" panose="020F0600000000000000" pitchFamily="50" charset="-128"/>
              </a:rPr>
              <a:t>他者に自分を見てもらい、フィードバックを受けることで、</a:t>
            </a:r>
            <a:endParaRPr lang="en-US" altLang="ja-JP" sz="2400" dirty="0">
              <a:latin typeface="HG丸ｺﾞｼｯｸM-PRO" panose="020F0600000000000000" pitchFamily="50" charset="-128"/>
              <a:ea typeface="HG丸ｺﾞｼｯｸM-PRO" panose="020F0600000000000000" pitchFamily="50" charset="-128"/>
            </a:endParaRPr>
          </a:p>
          <a:p>
            <a:pPr>
              <a:lnSpc>
                <a:spcPts val="3600"/>
              </a:lnSpc>
            </a:pPr>
            <a:r>
              <a:rPr lang="ja-JP" altLang="en-US" sz="2400" dirty="0">
                <a:latin typeface="HG丸ｺﾞｼｯｸM-PRO" panose="020F0600000000000000" pitchFamily="50" charset="-128"/>
                <a:ea typeface="HG丸ｺﾞｼｯｸM-PRO" panose="020F0600000000000000" pitchFamily="50" charset="-128"/>
              </a:rPr>
              <a:t>自分の強み・弱み・価値観などを知ることができます。</a:t>
            </a:r>
            <a:endParaRPr lang="en-US" altLang="ja-JP" sz="2400" dirty="0">
              <a:latin typeface="HG丸ｺﾞｼｯｸM-PRO" panose="020F0600000000000000" pitchFamily="50" charset="-128"/>
              <a:ea typeface="HG丸ｺﾞｼｯｸM-PRO" panose="020F0600000000000000" pitchFamily="50" charset="-128"/>
            </a:endParaRPr>
          </a:p>
          <a:p>
            <a:pPr>
              <a:lnSpc>
                <a:spcPts val="3600"/>
              </a:lnSpc>
              <a:spcBef>
                <a:spcPts val="1200"/>
              </a:spcBef>
              <a:spcAft>
                <a:spcPts val="2400"/>
              </a:spcAft>
            </a:pPr>
            <a:r>
              <a:rPr lang="ja-JP" altLang="en-US" sz="2400" dirty="0">
                <a:latin typeface="HG丸ｺﾞｼｯｸM-PRO" panose="020F0600000000000000" pitchFamily="50" charset="-128"/>
                <a:ea typeface="HG丸ｺﾞｼｯｸM-PRO" panose="020F0600000000000000" pitchFamily="50" charset="-128"/>
              </a:rPr>
              <a:t>まずは、生成ＡＩにプロンプトと自己ＰＲを入力してみましょう。</a:t>
            </a:r>
            <a:endParaRPr lang="en-US" altLang="ja-JP" sz="2400" dirty="0">
              <a:latin typeface="HG丸ｺﾞｼｯｸM-PRO" panose="020F0600000000000000" pitchFamily="50" charset="-128"/>
              <a:ea typeface="HG丸ｺﾞｼｯｸM-PRO" panose="020F0600000000000000" pitchFamily="50" charset="-128"/>
            </a:endParaRPr>
          </a:p>
          <a:p>
            <a:pPr>
              <a:lnSpc>
                <a:spcPts val="3600"/>
              </a:lnSpc>
            </a:pPr>
            <a:r>
              <a:rPr lang="ja-JP" altLang="en-US" sz="2400" dirty="0">
                <a:latin typeface="HG丸ｺﾞｼｯｸM-PRO" panose="020F0600000000000000" pitchFamily="50" charset="-128"/>
                <a:ea typeface="HG丸ｺﾞｼｯｸM-PRO" panose="020F0600000000000000" pitchFamily="50" charset="-128"/>
              </a:rPr>
              <a:t>そこで新たに強みなどに気づけることがあります。</a:t>
            </a:r>
            <a:endParaRPr lang="en-US" altLang="ja-JP" sz="2400" dirty="0">
              <a:latin typeface="HG丸ｺﾞｼｯｸM-PRO" panose="020F0600000000000000" pitchFamily="50" charset="-128"/>
              <a:ea typeface="HG丸ｺﾞｼｯｸM-PRO" panose="020F0600000000000000" pitchFamily="50" charset="-128"/>
            </a:endParaRPr>
          </a:p>
          <a:p>
            <a:pPr>
              <a:lnSpc>
                <a:spcPts val="3600"/>
              </a:lnSpc>
            </a:pPr>
            <a:r>
              <a:rPr lang="ja-JP" altLang="en-US" sz="2400" dirty="0">
                <a:latin typeface="HG丸ｺﾞｼｯｸM-PRO" panose="020F0600000000000000" pitchFamily="50" charset="-128"/>
                <a:ea typeface="HG丸ｺﾞｼｯｸM-PRO" panose="020F0600000000000000" pitchFamily="50" charset="-128"/>
              </a:rPr>
              <a:t>別添の自己認識プロンプトを参照してください。</a:t>
            </a:r>
            <a:endParaRPr lang="en-US" altLang="ja-JP" sz="2400" dirty="0">
              <a:latin typeface="HG丸ｺﾞｼｯｸM-PRO" panose="020F0600000000000000" pitchFamily="50" charset="-128"/>
              <a:ea typeface="HG丸ｺﾞｼｯｸM-PRO" panose="020F0600000000000000" pitchFamily="50" charset="-128"/>
            </a:endParaRPr>
          </a:p>
        </p:txBody>
      </p:sp>
      <p:sp>
        <p:nvSpPr>
          <p:cNvPr id="55" name="四角形: 角を丸くする 54">
            <a:extLst>
              <a:ext uri="{FF2B5EF4-FFF2-40B4-BE49-F238E27FC236}">
                <a16:creationId xmlns:a16="http://schemas.microsoft.com/office/drawing/2014/main" id="{005FF840-C32E-4C6B-88C4-B6F027BBCFB7}"/>
              </a:ext>
            </a:extLst>
          </p:cNvPr>
          <p:cNvSpPr/>
          <p:nvPr/>
        </p:nvSpPr>
        <p:spPr>
          <a:xfrm>
            <a:off x="1009440" y="1526701"/>
            <a:ext cx="10162628" cy="147233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180000" rIns="180000" rtlCol="0" anchor="ctr"/>
          <a:lstStyle/>
          <a:p>
            <a:pPr lvl="0" algn="ctr">
              <a:lnSpc>
                <a:spcPts val="3200"/>
              </a:lnSpc>
              <a:spcAft>
                <a:spcPts val="1200"/>
              </a:spcAft>
            </a:pPr>
            <a:r>
              <a:rPr lang="ja-JP" altLang="en-US" sz="2400" dirty="0">
                <a:solidFill>
                  <a:prstClr val="black"/>
                </a:solidFill>
                <a:latin typeface="HG丸ｺﾞｼｯｸM-PRO" panose="020F0600000000000000" pitchFamily="50" charset="-128"/>
                <a:ea typeface="HG丸ｺﾞｼｯｸM-PRO" panose="020F0600000000000000" pitchFamily="50" charset="-128"/>
              </a:rPr>
              <a:t>自己分析を行う上で重要なことは、“</a:t>
            </a:r>
            <a:r>
              <a:rPr lang="ja-JP" altLang="en-US" sz="2400" b="1" dirty="0">
                <a:solidFill>
                  <a:prstClr val="black"/>
                </a:solidFill>
                <a:latin typeface="HG丸ｺﾞｼｯｸM-PRO" panose="020F0600000000000000" pitchFamily="50" charset="-128"/>
                <a:ea typeface="HG丸ｺﾞｼｯｸM-PRO" panose="020F0600000000000000" pitchFamily="50" charset="-128"/>
              </a:rPr>
              <a:t>自分を客観的に見ること</a:t>
            </a:r>
            <a:r>
              <a:rPr lang="ja-JP" altLang="en-US" sz="2400" dirty="0">
                <a:solidFill>
                  <a:prstClr val="black"/>
                </a:solidFill>
                <a:latin typeface="HG丸ｺﾞｼｯｸM-PRO" panose="020F0600000000000000" pitchFamily="50" charset="-128"/>
                <a:ea typeface="HG丸ｺﾞｼｯｸM-PRO" panose="020F0600000000000000" pitchFamily="50" charset="-128"/>
              </a:rPr>
              <a:t>”です。</a:t>
            </a:r>
            <a:endParaRPr lang="en-US" altLang="ja-JP" sz="2400" dirty="0">
              <a:solidFill>
                <a:prstClr val="black"/>
              </a:solidFill>
              <a:latin typeface="HG丸ｺﾞｼｯｸM-PRO" panose="020F0600000000000000" pitchFamily="50" charset="-128"/>
              <a:ea typeface="HG丸ｺﾞｼｯｸM-PRO" panose="020F0600000000000000" pitchFamily="50" charset="-128"/>
            </a:endParaRPr>
          </a:p>
          <a:p>
            <a:pPr lvl="0" algn="ctr">
              <a:lnSpc>
                <a:spcPts val="3200"/>
              </a:lnSpc>
              <a:spcAft>
                <a:spcPts val="1200"/>
              </a:spcAft>
            </a:pPr>
            <a:r>
              <a:rPr lang="ja-JP" altLang="en-US" sz="2400" dirty="0">
                <a:solidFill>
                  <a:prstClr val="black"/>
                </a:solidFill>
                <a:latin typeface="HG丸ｺﾞｼｯｸM-PRO" panose="020F0600000000000000" pitchFamily="50" charset="-128"/>
                <a:ea typeface="HG丸ｺﾞｼｯｸM-PRO" panose="020F0600000000000000" pitchFamily="50" charset="-128"/>
              </a:rPr>
              <a:t>これを</a:t>
            </a:r>
            <a:r>
              <a:rPr lang="ja-JP" altLang="en-US" sz="3200" dirty="0">
                <a:solidFill>
                  <a:prstClr val="black"/>
                </a:solidFill>
                <a:latin typeface="HG丸ｺﾞｼｯｸM-PRO" panose="020F0600000000000000" pitchFamily="50" charset="-128"/>
                <a:ea typeface="HG丸ｺﾞｼｯｸM-PRO" panose="020F0600000000000000" pitchFamily="50" charset="-128"/>
              </a:rPr>
              <a:t>“</a:t>
            </a:r>
            <a:r>
              <a:rPr lang="ja-JP" altLang="en-US" sz="3200" b="1" dirty="0">
                <a:solidFill>
                  <a:srgbClr val="FF0000"/>
                </a:solidFill>
                <a:latin typeface="HG丸ｺﾞｼｯｸM-PRO" panose="020F0600000000000000" pitchFamily="50" charset="-128"/>
                <a:ea typeface="HG丸ｺﾞｼｯｸM-PRO" panose="020F0600000000000000" pitchFamily="50" charset="-128"/>
              </a:rPr>
              <a:t>自己認識</a:t>
            </a:r>
            <a:r>
              <a:rPr lang="ja-JP" altLang="en-US" sz="3200" dirty="0">
                <a:solidFill>
                  <a:prstClr val="black"/>
                </a:solidFill>
                <a:latin typeface="HG丸ｺﾞｼｯｸM-PRO" panose="020F0600000000000000" pitchFamily="50" charset="-128"/>
                <a:ea typeface="HG丸ｺﾞｼｯｸM-PRO" panose="020F0600000000000000" pitchFamily="50" charset="-128"/>
              </a:rPr>
              <a:t>”</a:t>
            </a:r>
            <a:r>
              <a:rPr lang="ja-JP" altLang="en-US" sz="2400" dirty="0">
                <a:solidFill>
                  <a:prstClr val="black"/>
                </a:solidFill>
                <a:latin typeface="HG丸ｺﾞｼｯｸM-PRO" panose="020F0600000000000000" pitchFamily="50" charset="-128"/>
                <a:ea typeface="HG丸ｺﾞｼｯｸM-PRO" panose="020F0600000000000000" pitchFamily="50" charset="-128"/>
              </a:rPr>
              <a:t>といいます。</a:t>
            </a:r>
            <a:endParaRPr lang="en-US" altLang="ja-JP" sz="2400" dirty="0">
              <a:solidFill>
                <a:prstClr val="black"/>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406366957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E74651-1376-D71A-66BF-CEA9E0D0D668}"/>
            </a:ext>
          </a:extLst>
        </p:cNvPr>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159BBBC4-EB0F-2DB4-69DF-2A00D8740695}"/>
              </a:ext>
            </a:extLst>
          </p:cNvPr>
          <p:cNvSpPr txBox="1"/>
          <p:nvPr/>
        </p:nvSpPr>
        <p:spPr>
          <a:xfrm>
            <a:off x="812479" y="1440000"/>
            <a:ext cx="10726992" cy="4401205"/>
          </a:xfrm>
          <a:prstGeom prst="rect">
            <a:avLst/>
          </a:prstGeom>
          <a:noFill/>
        </p:spPr>
        <p:txBody>
          <a:bodyPr wrap="square" rtlCol="0">
            <a:spAutoFit/>
          </a:bodyPr>
          <a:lstStyle/>
          <a:p>
            <a:r>
              <a:rPr lang="ja-JP" altLang="en-US" sz="2800" dirty="0">
                <a:latin typeface="HG丸ｺﾞｼｯｸM-PRO" panose="020F0600000000000000" pitchFamily="50" charset="-128"/>
                <a:ea typeface="HG丸ｺﾞｼｯｸM-PRO" panose="020F0600000000000000" pitchFamily="50" charset="-128"/>
              </a:rPr>
              <a:t>・自分の経験から強みを見つけていきましょう。</a:t>
            </a:r>
            <a:endParaRPr lang="en-US" altLang="ja-JP" sz="2800" dirty="0">
              <a:latin typeface="HG丸ｺﾞｼｯｸM-PRO" panose="020F0600000000000000" pitchFamily="50" charset="-128"/>
              <a:ea typeface="HG丸ｺﾞｼｯｸM-PRO" panose="020F0600000000000000" pitchFamily="50" charset="-128"/>
            </a:endParaRPr>
          </a:p>
          <a:p>
            <a:endParaRPr lang="en-US" altLang="ja-JP" sz="2800" dirty="0">
              <a:latin typeface="HG丸ｺﾞｼｯｸM-PRO" panose="020F0600000000000000" pitchFamily="50" charset="-128"/>
              <a:ea typeface="HG丸ｺﾞｼｯｸM-PRO" panose="020F0600000000000000" pitchFamily="50" charset="-128"/>
            </a:endParaRPr>
          </a:p>
          <a:p>
            <a:r>
              <a:rPr lang="ja-JP" altLang="en-US" sz="2800" dirty="0">
                <a:latin typeface="HG丸ｺﾞｼｯｸM-PRO" panose="020F0600000000000000" pitchFamily="50" charset="-128"/>
                <a:ea typeface="HG丸ｺﾞｼｯｸM-PRO" panose="020F0600000000000000" pitchFamily="50" charset="-128"/>
              </a:rPr>
              <a:t>・他者の視点を取り入れることで、新しい気づきが得られます。</a:t>
            </a:r>
            <a:endParaRPr lang="en-US" altLang="ja-JP" sz="2800" dirty="0">
              <a:latin typeface="HG丸ｺﾞｼｯｸM-PRO" panose="020F0600000000000000" pitchFamily="50" charset="-128"/>
              <a:ea typeface="HG丸ｺﾞｼｯｸM-PRO" panose="020F0600000000000000" pitchFamily="50" charset="-128"/>
            </a:endParaRPr>
          </a:p>
          <a:p>
            <a:endParaRPr lang="en-US" altLang="ja-JP" sz="2800" dirty="0">
              <a:latin typeface="HG丸ｺﾞｼｯｸM-PRO" panose="020F0600000000000000" pitchFamily="50" charset="-128"/>
              <a:ea typeface="HG丸ｺﾞｼｯｸM-PRO" panose="020F0600000000000000" pitchFamily="50" charset="-128"/>
            </a:endParaRPr>
          </a:p>
          <a:p>
            <a:r>
              <a:rPr lang="ja-JP" altLang="en-US" sz="2800" dirty="0">
                <a:latin typeface="HG丸ｺﾞｼｯｸM-PRO" panose="020F0600000000000000" pitchFamily="50" charset="-128"/>
                <a:ea typeface="HG丸ｺﾞｼｯｸM-PRO" panose="020F0600000000000000" pitchFamily="50" charset="-128"/>
              </a:rPr>
              <a:t>・弱点も視点を変えれば強みにできます。</a:t>
            </a:r>
            <a:endParaRPr lang="en-US" altLang="ja-JP" sz="2800" dirty="0">
              <a:latin typeface="HG丸ｺﾞｼｯｸM-PRO" panose="020F0600000000000000" pitchFamily="50" charset="-128"/>
              <a:ea typeface="HG丸ｺﾞｼｯｸM-PRO" panose="020F0600000000000000" pitchFamily="50" charset="-128"/>
            </a:endParaRPr>
          </a:p>
          <a:p>
            <a:endParaRPr lang="en-US" altLang="ja-JP" sz="2800" dirty="0">
              <a:latin typeface="HG丸ｺﾞｼｯｸM-PRO" panose="020F0600000000000000" pitchFamily="50" charset="-128"/>
              <a:ea typeface="HG丸ｺﾞｼｯｸM-PRO" panose="020F0600000000000000" pitchFamily="50" charset="-128"/>
            </a:endParaRPr>
          </a:p>
          <a:p>
            <a:r>
              <a:rPr lang="ja-JP" altLang="en-US" sz="2800" dirty="0">
                <a:latin typeface="HG丸ｺﾞｼｯｸM-PRO" panose="020F0600000000000000" pitchFamily="50" charset="-128"/>
                <a:ea typeface="HG丸ｺﾞｼｯｸM-PRO" panose="020F0600000000000000" pitchFamily="50" charset="-128"/>
              </a:rPr>
              <a:t>・強み、弱み、価値観を総合的に理解することが大切です。</a:t>
            </a:r>
            <a:endParaRPr lang="en-US" altLang="ja-JP" sz="2800" dirty="0">
              <a:latin typeface="HG丸ｺﾞｼｯｸM-PRO" panose="020F0600000000000000" pitchFamily="50" charset="-128"/>
              <a:ea typeface="HG丸ｺﾞｼｯｸM-PRO" panose="020F0600000000000000" pitchFamily="50" charset="-128"/>
            </a:endParaRPr>
          </a:p>
          <a:p>
            <a:endParaRPr lang="en-US" altLang="ja-JP" sz="2800" dirty="0">
              <a:latin typeface="HG丸ｺﾞｼｯｸM-PRO" panose="020F0600000000000000" pitchFamily="50" charset="-128"/>
              <a:ea typeface="HG丸ｺﾞｼｯｸM-PRO" panose="020F0600000000000000" pitchFamily="50" charset="-128"/>
            </a:endParaRPr>
          </a:p>
          <a:p>
            <a:r>
              <a:rPr lang="ja-JP" altLang="en-US" sz="2800" dirty="0">
                <a:latin typeface="HG丸ｺﾞｼｯｸM-PRO" panose="020F0600000000000000" pitchFamily="50" charset="-128"/>
                <a:ea typeface="HG丸ｺﾞｼｯｸM-PRO" panose="020F0600000000000000" pitchFamily="50" charset="-128"/>
              </a:rPr>
              <a:t>・自己分析は一度では終わりません。生成ＡＩを活用しながら、</a:t>
            </a:r>
            <a:endParaRPr lang="en-US" altLang="ja-JP" sz="2800" dirty="0">
              <a:latin typeface="HG丸ｺﾞｼｯｸM-PRO" panose="020F0600000000000000" pitchFamily="50" charset="-128"/>
              <a:ea typeface="HG丸ｺﾞｼｯｸM-PRO" panose="020F0600000000000000" pitchFamily="50" charset="-128"/>
            </a:endParaRPr>
          </a:p>
          <a:p>
            <a:r>
              <a:rPr lang="ja-JP" altLang="en-US" sz="2800" dirty="0">
                <a:latin typeface="HG丸ｺﾞｼｯｸM-PRO" panose="020F0600000000000000" pitchFamily="50" charset="-128"/>
                <a:ea typeface="HG丸ｺﾞｼｯｸM-PRO" panose="020F0600000000000000" pitchFamily="50" charset="-128"/>
              </a:rPr>
              <a:t>　繰り返し見直しましょう。</a:t>
            </a:r>
            <a:endParaRPr lang="en-US" altLang="ja-JP" sz="2800" dirty="0">
              <a:latin typeface="HG丸ｺﾞｼｯｸM-PRO" panose="020F0600000000000000" pitchFamily="50" charset="-128"/>
              <a:ea typeface="HG丸ｺﾞｼｯｸM-PRO" panose="020F0600000000000000" pitchFamily="50" charset="-128"/>
            </a:endParaRPr>
          </a:p>
        </p:txBody>
      </p:sp>
      <p:grpSp>
        <p:nvGrpSpPr>
          <p:cNvPr id="9" name="グループ化 8">
            <a:extLst>
              <a:ext uri="{FF2B5EF4-FFF2-40B4-BE49-F238E27FC236}">
                <a16:creationId xmlns:a16="http://schemas.microsoft.com/office/drawing/2014/main" id="{ECD0E916-6BA2-4847-A9FE-2286852DB05E}"/>
              </a:ext>
            </a:extLst>
          </p:cNvPr>
          <p:cNvGrpSpPr/>
          <p:nvPr/>
        </p:nvGrpSpPr>
        <p:grpSpPr>
          <a:xfrm>
            <a:off x="0" y="-47041"/>
            <a:ext cx="12192001" cy="6905041"/>
            <a:chOff x="0" y="-47041"/>
            <a:chExt cx="12192001" cy="6905041"/>
          </a:xfrm>
        </p:grpSpPr>
        <p:pic>
          <p:nvPicPr>
            <p:cNvPr id="10" name="object 3">
              <a:extLst>
                <a:ext uri="{FF2B5EF4-FFF2-40B4-BE49-F238E27FC236}">
                  <a16:creationId xmlns:a16="http://schemas.microsoft.com/office/drawing/2014/main" id="{5CBFE8B0-19C3-45FA-ABD6-045D8E47EC45}"/>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1" name="正方形/長方形 10">
              <a:extLst>
                <a:ext uri="{FF2B5EF4-FFF2-40B4-BE49-F238E27FC236}">
                  <a16:creationId xmlns:a16="http://schemas.microsoft.com/office/drawing/2014/main" id="{4B992925-BE2F-44E6-B38F-604C84837164}"/>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自己分析のまとめ</a:t>
              </a:r>
            </a:p>
          </p:txBody>
        </p:sp>
        <p:pic>
          <p:nvPicPr>
            <p:cNvPr id="12" name="object 3">
              <a:extLst>
                <a:ext uri="{FF2B5EF4-FFF2-40B4-BE49-F238E27FC236}">
                  <a16:creationId xmlns:a16="http://schemas.microsoft.com/office/drawing/2014/main" id="{908BB693-69F9-4189-B9AA-2A79A762BB8C}"/>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3" name="object 6">
              <a:extLst>
                <a:ext uri="{FF2B5EF4-FFF2-40B4-BE49-F238E27FC236}">
                  <a16:creationId xmlns:a16="http://schemas.microsoft.com/office/drawing/2014/main" id="{8CF524AB-2727-4553-85CC-C34A52806084}"/>
                </a:ext>
              </a:extLst>
            </p:cNvPr>
            <p:cNvGrpSpPr/>
            <p:nvPr/>
          </p:nvGrpSpPr>
          <p:grpSpPr>
            <a:xfrm>
              <a:off x="131445" y="203359"/>
              <a:ext cx="11929110" cy="657225"/>
              <a:chOff x="186258" y="210936"/>
              <a:chExt cx="11929110" cy="657225"/>
            </a:xfrm>
          </p:grpSpPr>
          <p:sp>
            <p:nvSpPr>
              <p:cNvPr id="14" name="object 7">
                <a:extLst>
                  <a:ext uri="{FF2B5EF4-FFF2-40B4-BE49-F238E27FC236}">
                    <a16:creationId xmlns:a16="http://schemas.microsoft.com/office/drawing/2014/main" id="{3CC5EC69-6822-4536-80F2-603B7C14AF91}"/>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5" name="object 8">
                <a:extLst>
                  <a:ext uri="{FF2B5EF4-FFF2-40B4-BE49-F238E27FC236}">
                    <a16:creationId xmlns:a16="http://schemas.microsoft.com/office/drawing/2014/main" id="{41ABD154-AA0C-4B66-934E-0934C39823F4}"/>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6" name="object 9">
                <a:extLst>
                  <a:ext uri="{FF2B5EF4-FFF2-40B4-BE49-F238E27FC236}">
                    <a16:creationId xmlns:a16="http://schemas.microsoft.com/office/drawing/2014/main" id="{4566264E-7F76-4FA7-9746-26305DA034FB}"/>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7" name="object 10">
                <a:extLst>
                  <a:ext uri="{FF2B5EF4-FFF2-40B4-BE49-F238E27FC236}">
                    <a16:creationId xmlns:a16="http://schemas.microsoft.com/office/drawing/2014/main" id="{D9BE3E7E-A7A6-482F-9577-ED8DC16D6471}"/>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8" name="object 11">
                <a:extLst>
                  <a:ext uri="{FF2B5EF4-FFF2-40B4-BE49-F238E27FC236}">
                    <a16:creationId xmlns:a16="http://schemas.microsoft.com/office/drawing/2014/main" id="{EE9FF0D9-A193-497F-8233-3D4945750384}"/>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9" name="object 12">
                <a:extLst>
                  <a:ext uri="{FF2B5EF4-FFF2-40B4-BE49-F238E27FC236}">
                    <a16:creationId xmlns:a16="http://schemas.microsoft.com/office/drawing/2014/main" id="{EAFB4CF0-B13E-45C2-9DD4-973D51AEF40D}"/>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20" name="object 13">
                <a:extLst>
                  <a:ext uri="{FF2B5EF4-FFF2-40B4-BE49-F238E27FC236}">
                    <a16:creationId xmlns:a16="http://schemas.microsoft.com/office/drawing/2014/main" id="{62830A2A-BB5E-4724-B0A6-791971ECFDF4}"/>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1" name="object 14">
                <a:extLst>
                  <a:ext uri="{FF2B5EF4-FFF2-40B4-BE49-F238E27FC236}">
                    <a16:creationId xmlns:a16="http://schemas.microsoft.com/office/drawing/2014/main" id="{E8C89A5A-494F-4F17-B7BC-45D461040725}"/>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2" name="object 15">
                <a:extLst>
                  <a:ext uri="{FF2B5EF4-FFF2-40B4-BE49-F238E27FC236}">
                    <a16:creationId xmlns:a16="http://schemas.microsoft.com/office/drawing/2014/main" id="{68133230-AAD0-4742-83A6-6081058F84F9}"/>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3" name="object 16">
                <a:extLst>
                  <a:ext uri="{FF2B5EF4-FFF2-40B4-BE49-F238E27FC236}">
                    <a16:creationId xmlns:a16="http://schemas.microsoft.com/office/drawing/2014/main" id="{E60F3DD9-83C1-4BE5-9A8B-CB6921848A60}"/>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4" name="object 17">
                <a:extLst>
                  <a:ext uri="{FF2B5EF4-FFF2-40B4-BE49-F238E27FC236}">
                    <a16:creationId xmlns:a16="http://schemas.microsoft.com/office/drawing/2014/main" id="{39F7F04A-FFE5-4BFF-BAA0-940969ABF71A}"/>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5" name="object 18">
                <a:extLst>
                  <a:ext uri="{FF2B5EF4-FFF2-40B4-BE49-F238E27FC236}">
                    <a16:creationId xmlns:a16="http://schemas.microsoft.com/office/drawing/2014/main" id="{332FEE45-FE20-4E3A-AB52-3B3E08A799A4}"/>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6" name="object 19">
                <a:extLst>
                  <a:ext uri="{FF2B5EF4-FFF2-40B4-BE49-F238E27FC236}">
                    <a16:creationId xmlns:a16="http://schemas.microsoft.com/office/drawing/2014/main" id="{0C81AEFD-B545-4F93-ABA9-04B459B17A12}"/>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7" name="object 20">
                <a:extLst>
                  <a:ext uri="{FF2B5EF4-FFF2-40B4-BE49-F238E27FC236}">
                    <a16:creationId xmlns:a16="http://schemas.microsoft.com/office/drawing/2014/main" id="{D15A2E54-DA1A-45B7-8199-7B6EEE5F33A0}"/>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8" name="object 21">
                <a:extLst>
                  <a:ext uri="{FF2B5EF4-FFF2-40B4-BE49-F238E27FC236}">
                    <a16:creationId xmlns:a16="http://schemas.microsoft.com/office/drawing/2014/main" id="{74061280-A4A3-46A4-8233-13FD69B3A399}"/>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9" name="object 22">
                <a:extLst>
                  <a:ext uri="{FF2B5EF4-FFF2-40B4-BE49-F238E27FC236}">
                    <a16:creationId xmlns:a16="http://schemas.microsoft.com/office/drawing/2014/main" id="{E314D769-87FC-474D-94E6-2FED8F3AD0A3}"/>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30" name="object 23">
                <a:extLst>
                  <a:ext uri="{FF2B5EF4-FFF2-40B4-BE49-F238E27FC236}">
                    <a16:creationId xmlns:a16="http://schemas.microsoft.com/office/drawing/2014/main" id="{818E8709-34C0-4CF4-A8E7-786D5CDC5A39}"/>
                  </a:ext>
                </a:extLst>
              </p:cNvPr>
              <p:cNvPicPr/>
              <p:nvPr/>
            </p:nvPicPr>
            <p:blipFill>
              <a:blip r:embed="rId4" cstate="print"/>
              <a:stretch>
                <a:fillRect/>
              </a:stretch>
            </p:blipFill>
            <p:spPr>
              <a:xfrm>
                <a:off x="12026795" y="575918"/>
                <a:ext cx="88216" cy="97080"/>
              </a:xfrm>
              <a:prstGeom prst="rect">
                <a:avLst/>
              </a:prstGeom>
            </p:spPr>
          </p:pic>
          <p:sp>
            <p:nvSpPr>
              <p:cNvPr id="31" name="object 24">
                <a:extLst>
                  <a:ext uri="{FF2B5EF4-FFF2-40B4-BE49-F238E27FC236}">
                    <a16:creationId xmlns:a16="http://schemas.microsoft.com/office/drawing/2014/main" id="{9FB5E0D0-A572-4BD6-81BC-D6746C80A951}"/>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2" name="object 25">
                <a:extLst>
                  <a:ext uri="{FF2B5EF4-FFF2-40B4-BE49-F238E27FC236}">
                    <a16:creationId xmlns:a16="http://schemas.microsoft.com/office/drawing/2014/main" id="{81C598B6-2DFB-4DED-8C15-0DC35A803F4F}"/>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3" name="object 26">
                <a:extLst>
                  <a:ext uri="{FF2B5EF4-FFF2-40B4-BE49-F238E27FC236}">
                    <a16:creationId xmlns:a16="http://schemas.microsoft.com/office/drawing/2014/main" id="{3F61B923-E6F6-4641-AAD3-FD70B250A8BF}"/>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4" name="object 27">
                <a:extLst>
                  <a:ext uri="{FF2B5EF4-FFF2-40B4-BE49-F238E27FC236}">
                    <a16:creationId xmlns:a16="http://schemas.microsoft.com/office/drawing/2014/main" id="{92655DFC-6CAF-453B-B528-8171445C9DB2}"/>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5" name="object 28">
                <a:extLst>
                  <a:ext uri="{FF2B5EF4-FFF2-40B4-BE49-F238E27FC236}">
                    <a16:creationId xmlns:a16="http://schemas.microsoft.com/office/drawing/2014/main" id="{69F24AB9-5E71-4429-A453-9D5003A5CD37}"/>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6" name="object 29">
                <a:extLst>
                  <a:ext uri="{FF2B5EF4-FFF2-40B4-BE49-F238E27FC236}">
                    <a16:creationId xmlns:a16="http://schemas.microsoft.com/office/drawing/2014/main" id="{A4878D00-2EE0-4896-B5A8-8A46E5B87DF3}"/>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7" name="object 30">
                <a:extLst>
                  <a:ext uri="{FF2B5EF4-FFF2-40B4-BE49-F238E27FC236}">
                    <a16:creationId xmlns:a16="http://schemas.microsoft.com/office/drawing/2014/main" id="{814FEA70-B918-427A-B261-BCD74D7A43F8}"/>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8" name="object 31">
                <a:extLst>
                  <a:ext uri="{FF2B5EF4-FFF2-40B4-BE49-F238E27FC236}">
                    <a16:creationId xmlns:a16="http://schemas.microsoft.com/office/drawing/2014/main" id="{9728D9AB-73E5-46CF-AD16-498501BD8D21}"/>
                  </a:ext>
                </a:extLst>
              </p:cNvPr>
              <p:cNvPicPr/>
              <p:nvPr/>
            </p:nvPicPr>
            <p:blipFill>
              <a:blip r:embed="rId5" cstate="print"/>
              <a:stretch>
                <a:fillRect/>
              </a:stretch>
            </p:blipFill>
            <p:spPr>
              <a:xfrm>
                <a:off x="10546225" y="211835"/>
                <a:ext cx="139128" cy="139128"/>
              </a:xfrm>
              <a:prstGeom prst="rect">
                <a:avLst/>
              </a:prstGeom>
            </p:spPr>
          </p:pic>
          <p:pic>
            <p:nvPicPr>
              <p:cNvPr id="39" name="object 32">
                <a:extLst>
                  <a:ext uri="{FF2B5EF4-FFF2-40B4-BE49-F238E27FC236}">
                    <a16:creationId xmlns:a16="http://schemas.microsoft.com/office/drawing/2014/main" id="{1D9A886B-5BB8-48DF-8629-C0E3E85E84CA}"/>
                  </a:ext>
                </a:extLst>
              </p:cNvPr>
              <p:cNvPicPr/>
              <p:nvPr/>
            </p:nvPicPr>
            <p:blipFill>
              <a:blip r:embed="rId6" cstate="print"/>
              <a:stretch>
                <a:fillRect/>
              </a:stretch>
            </p:blipFill>
            <p:spPr>
              <a:xfrm>
                <a:off x="9828669" y="360944"/>
                <a:ext cx="244449" cy="244449"/>
              </a:xfrm>
              <a:prstGeom prst="rect">
                <a:avLst/>
              </a:prstGeom>
            </p:spPr>
          </p:pic>
          <p:sp>
            <p:nvSpPr>
              <p:cNvPr id="40" name="object 33">
                <a:extLst>
                  <a:ext uri="{FF2B5EF4-FFF2-40B4-BE49-F238E27FC236}">
                    <a16:creationId xmlns:a16="http://schemas.microsoft.com/office/drawing/2014/main" id="{6DFFEB9F-3123-4274-A203-2906BAF9E8EA}"/>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1" name="object 34">
                <a:extLst>
                  <a:ext uri="{FF2B5EF4-FFF2-40B4-BE49-F238E27FC236}">
                    <a16:creationId xmlns:a16="http://schemas.microsoft.com/office/drawing/2014/main" id="{D3435D43-2295-4C2A-B39C-24E08A8F1003}"/>
                  </a:ext>
                </a:extLst>
              </p:cNvPr>
              <p:cNvPicPr/>
              <p:nvPr/>
            </p:nvPicPr>
            <p:blipFill>
              <a:blip r:embed="rId7" cstate="print"/>
              <a:stretch>
                <a:fillRect/>
              </a:stretch>
            </p:blipFill>
            <p:spPr>
              <a:xfrm>
                <a:off x="9688294" y="622557"/>
                <a:ext cx="160297" cy="160395"/>
              </a:xfrm>
              <a:prstGeom prst="rect">
                <a:avLst/>
              </a:prstGeom>
            </p:spPr>
          </p:pic>
          <p:sp>
            <p:nvSpPr>
              <p:cNvPr id="42" name="object 35">
                <a:extLst>
                  <a:ext uri="{FF2B5EF4-FFF2-40B4-BE49-F238E27FC236}">
                    <a16:creationId xmlns:a16="http://schemas.microsoft.com/office/drawing/2014/main" id="{340D1D0A-559F-400F-9910-10DE54FAB4FC}"/>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3" name="object 36">
                <a:extLst>
                  <a:ext uri="{FF2B5EF4-FFF2-40B4-BE49-F238E27FC236}">
                    <a16:creationId xmlns:a16="http://schemas.microsoft.com/office/drawing/2014/main" id="{27D32973-DA26-435C-BA65-F95C4386F70B}"/>
                  </a:ext>
                </a:extLst>
              </p:cNvPr>
              <p:cNvPicPr/>
              <p:nvPr/>
            </p:nvPicPr>
            <p:blipFill>
              <a:blip r:embed="rId8" cstate="print"/>
              <a:stretch>
                <a:fillRect/>
              </a:stretch>
            </p:blipFill>
            <p:spPr>
              <a:xfrm>
                <a:off x="9648025" y="373900"/>
                <a:ext cx="90690" cy="68618"/>
              </a:xfrm>
              <a:prstGeom prst="rect">
                <a:avLst/>
              </a:prstGeom>
            </p:spPr>
          </p:pic>
          <p:sp>
            <p:nvSpPr>
              <p:cNvPr id="44" name="object 37">
                <a:extLst>
                  <a:ext uri="{FF2B5EF4-FFF2-40B4-BE49-F238E27FC236}">
                    <a16:creationId xmlns:a16="http://schemas.microsoft.com/office/drawing/2014/main" id="{D5BFB250-5104-4297-8C4F-FCE42B6F200B}"/>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5" name="object 38">
                <a:extLst>
                  <a:ext uri="{FF2B5EF4-FFF2-40B4-BE49-F238E27FC236}">
                    <a16:creationId xmlns:a16="http://schemas.microsoft.com/office/drawing/2014/main" id="{F51D4145-0FBD-49BE-9C3C-F60C249418BA}"/>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6" name="object 39">
                <a:extLst>
                  <a:ext uri="{FF2B5EF4-FFF2-40B4-BE49-F238E27FC236}">
                    <a16:creationId xmlns:a16="http://schemas.microsoft.com/office/drawing/2014/main" id="{5B89C398-741E-4D5B-867D-5042329E3B26}"/>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7" name="object 40">
                <a:extLst>
                  <a:ext uri="{FF2B5EF4-FFF2-40B4-BE49-F238E27FC236}">
                    <a16:creationId xmlns:a16="http://schemas.microsoft.com/office/drawing/2014/main" id="{A8AEF638-0DEF-4B8A-A851-B21233A9B00D}"/>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8" name="object 41">
                <a:extLst>
                  <a:ext uri="{FF2B5EF4-FFF2-40B4-BE49-F238E27FC236}">
                    <a16:creationId xmlns:a16="http://schemas.microsoft.com/office/drawing/2014/main" id="{FDF7309D-12B5-4056-95F8-FF401C222706}"/>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9" name="object 42">
                <a:extLst>
                  <a:ext uri="{FF2B5EF4-FFF2-40B4-BE49-F238E27FC236}">
                    <a16:creationId xmlns:a16="http://schemas.microsoft.com/office/drawing/2014/main" id="{D9A1A841-42E9-411D-88AB-1AEE7EB89626}"/>
                  </a:ext>
                </a:extLst>
              </p:cNvPr>
              <p:cNvPicPr/>
              <p:nvPr/>
            </p:nvPicPr>
            <p:blipFill>
              <a:blip r:embed="rId9" cstate="print"/>
              <a:stretch>
                <a:fillRect/>
              </a:stretch>
            </p:blipFill>
            <p:spPr>
              <a:xfrm>
                <a:off x="10771367" y="253872"/>
                <a:ext cx="383006" cy="322630"/>
              </a:xfrm>
              <a:prstGeom prst="rect">
                <a:avLst/>
              </a:prstGeom>
            </p:spPr>
          </p:pic>
          <p:sp>
            <p:nvSpPr>
              <p:cNvPr id="50" name="object 43">
                <a:extLst>
                  <a:ext uri="{FF2B5EF4-FFF2-40B4-BE49-F238E27FC236}">
                    <a16:creationId xmlns:a16="http://schemas.microsoft.com/office/drawing/2014/main" id="{31A8963C-C26D-4837-A076-D9202C7C83F2}"/>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1" name="object 44">
                <a:extLst>
                  <a:ext uri="{FF2B5EF4-FFF2-40B4-BE49-F238E27FC236}">
                    <a16:creationId xmlns:a16="http://schemas.microsoft.com/office/drawing/2014/main" id="{6D083CE4-FED0-4D3A-8574-365A2AF2B8E4}"/>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2" name="object 45">
                <a:extLst>
                  <a:ext uri="{FF2B5EF4-FFF2-40B4-BE49-F238E27FC236}">
                    <a16:creationId xmlns:a16="http://schemas.microsoft.com/office/drawing/2014/main" id="{33FD282A-C760-44B3-86AB-5FC41D075FB1}"/>
                  </a:ext>
                </a:extLst>
              </p:cNvPr>
              <p:cNvPicPr/>
              <p:nvPr/>
            </p:nvPicPr>
            <p:blipFill>
              <a:blip r:embed="rId10" cstate="print"/>
              <a:stretch>
                <a:fillRect/>
              </a:stretch>
            </p:blipFill>
            <p:spPr>
              <a:xfrm>
                <a:off x="10925962" y="472221"/>
                <a:ext cx="103212" cy="119964"/>
              </a:xfrm>
              <a:prstGeom prst="rect">
                <a:avLst/>
              </a:prstGeom>
            </p:spPr>
          </p:pic>
          <p:sp>
            <p:nvSpPr>
              <p:cNvPr id="53" name="object 46">
                <a:extLst>
                  <a:ext uri="{FF2B5EF4-FFF2-40B4-BE49-F238E27FC236}">
                    <a16:creationId xmlns:a16="http://schemas.microsoft.com/office/drawing/2014/main" id="{C8506D35-2CFB-4CE5-844B-EB2A26FFF918}"/>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4" name="object 47">
                <a:extLst>
                  <a:ext uri="{FF2B5EF4-FFF2-40B4-BE49-F238E27FC236}">
                    <a16:creationId xmlns:a16="http://schemas.microsoft.com/office/drawing/2014/main" id="{0F7E564D-DF10-476F-B9AA-9ED96CB74C9D}"/>
                  </a:ext>
                </a:extLst>
              </p:cNvPr>
              <p:cNvPicPr/>
              <p:nvPr/>
            </p:nvPicPr>
            <p:blipFill>
              <a:blip r:embed="rId11" cstate="print"/>
              <a:stretch>
                <a:fillRect/>
              </a:stretch>
            </p:blipFill>
            <p:spPr>
              <a:xfrm>
                <a:off x="194951" y="260619"/>
                <a:ext cx="582104" cy="494753"/>
              </a:xfrm>
              <a:prstGeom prst="rect">
                <a:avLst/>
              </a:prstGeom>
            </p:spPr>
          </p:pic>
          <p:pic>
            <p:nvPicPr>
              <p:cNvPr id="55" name="object 48">
                <a:extLst>
                  <a:ext uri="{FF2B5EF4-FFF2-40B4-BE49-F238E27FC236}">
                    <a16:creationId xmlns:a16="http://schemas.microsoft.com/office/drawing/2014/main" id="{72F0EB01-0F32-4AF1-B680-3CB9FECA8C9A}"/>
                  </a:ext>
                </a:extLst>
              </p:cNvPr>
              <p:cNvPicPr/>
              <p:nvPr/>
            </p:nvPicPr>
            <p:blipFill>
              <a:blip r:embed="rId12" cstate="print"/>
              <a:stretch>
                <a:fillRect/>
              </a:stretch>
            </p:blipFill>
            <p:spPr>
              <a:xfrm>
                <a:off x="186258" y="251942"/>
                <a:ext cx="599490" cy="512114"/>
              </a:xfrm>
              <a:prstGeom prst="rect">
                <a:avLst/>
              </a:prstGeom>
            </p:spPr>
          </p:pic>
        </p:grpSp>
      </p:grpSp>
    </p:spTree>
    <p:extLst>
      <p:ext uri="{BB962C8B-B14F-4D97-AF65-F5344CB8AC3E}">
        <p14:creationId xmlns:p14="http://schemas.microsoft.com/office/powerpoint/2010/main" val="235010442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099CC-3679-CD5C-7DEF-4297A40047DF}"/>
            </a:ext>
          </a:extLst>
        </p:cNvPr>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B96F398A-5EC2-4A8B-83A5-6CEE2DAEC1B9}"/>
              </a:ext>
            </a:extLst>
          </p:cNvPr>
          <p:cNvGrpSpPr/>
          <p:nvPr/>
        </p:nvGrpSpPr>
        <p:grpSpPr>
          <a:xfrm>
            <a:off x="0" y="0"/>
            <a:ext cx="12192001" cy="6858000"/>
            <a:chOff x="0" y="0"/>
            <a:chExt cx="12192001" cy="6858000"/>
          </a:xfrm>
        </p:grpSpPr>
        <p:pic>
          <p:nvPicPr>
            <p:cNvPr id="7" name="object 3">
              <a:extLst>
                <a:ext uri="{FF2B5EF4-FFF2-40B4-BE49-F238E27FC236}">
                  <a16:creationId xmlns:a16="http://schemas.microsoft.com/office/drawing/2014/main" id="{2A8D0046-87E4-469A-9D4C-4B328256D215}"/>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8" name="object 3">
              <a:extLst>
                <a:ext uri="{FF2B5EF4-FFF2-40B4-BE49-F238E27FC236}">
                  <a16:creationId xmlns:a16="http://schemas.microsoft.com/office/drawing/2014/main" id="{C08B0B07-C4DF-42CE-B187-1C6AF3A12B01}"/>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9" name="テキスト ボックス 8">
            <a:extLst>
              <a:ext uri="{FF2B5EF4-FFF2-40B4-BE49-F238E27FC236}">
                <a16:creationId xmlns:a16="http://schemas.microsoft.com/office/drawing/2014/main" id="{35BE3104-ADAF-4339-98B3-8203A58B21F9}"/>
              </a:ext>
            </a:extLst>
          </p:cNvPr>
          <p:cNvSpPr txBox="1"/>
          <p:nvPr/>
        </p:nvSpPr>
        <p:spPr>
          <a:xfrm>
            <a:off x="695998" y="2921168"/>
            <a:ext cx="10800000" cy="1015663"/>
          </a:xfrm>
          <a:prstGeom prst="rect">
            <a:avLst/>
          </a:prstGeom>
          <a:noFill/>
        </p:spPr>
        <p:txBody>
          <a:bodyPr wrap="square" rtlCol="0">
            <a:spAutoFit/>
          </a:bodyPr>
          <a:lstStyle/>
          <a:p>
            <a:pPr algn="ctr"/>
            <a:r>
              <a:rPr lang="en-US" altLang="ja-JP" sz="6000" dirty="0">
                <a:latin typeface="ＭＳ ゴシック" panose="020B0609070205080204" pitchFamily="49" charset="-128"/>
                <a:ea typeface="ＭＳ ゴシック" panose="020B0609070205080204" pitchFamily="49" charset="-128"/>
              </a:rPr>
              <a:t>12.</a:t>
            </a:r>
            <a:r>
              <a:rPr lang="zh-TW" altLang="en-US" sz="6000" dirty="0">
                <a:latin typeface="ＭＳ ゴシック" panose="020B0609070205080204" pitchFamily="49" charset="-128"/>
                <a:ea typeface="ＭＳ ゴシック" panose="020B0609070205080204" pitchFamily="49" charset="-128"/>
              </a:rPr>
              <a:t>自治体等傾向分析</a:t>
            </a:r>
          </a:p>
        </p:txBody>
      </p:sp>
      <p:sp>
        <p:nvSpPr>
          <p:cNvPr id="10" name="テキスト ボックス 9">
            <a:extLst>
              <a:ext uri="{FF2B5EF4-FFF2-40B4-BE49-F238E27FC236}">
                <a16:creationId xmlns:a16="http://schemas.microsoft.com/office/drawing/2014/main" id="{094FF622-D56A-4F95-A83F-07969FEBB890}"/>
              </a:ext>
            </a:extLst>
          </p:cNvPr>
          <p:cNvSpPr txBox="1"/>
          <p:nvPr/>
        </p:nvSpPr>
        <p:spPr>
          <a:xfrm>
            <a:off x="2135998" y="4860000"/>
            <a:ext cx="7920000" cy="1080000"/>
          </a:xfrm>
          <a:prstGeom prst="rect">
            <a:avLst/>
          </a:prstGeom>
          <a:noFill/>
          <a:ln w="38100" cap="rnd">
            <a:solidFill>
              <a:srgbClr val="156082"/>
            </a:solidFill>
          </a:ln>
        </p:spPr>
        <p:txBody>
          <a:bodyPr wrap="square" lIns="180000" tIns="180000" rIns="180000" bIns="180000" rtlCol="0" anchor="ctr" anchorCtr="0">
            <a:spAutoFit/>
          </a:bodyPr>
          <a:lstStyle/>
          <a:p>
            <a:pPr algn="just">
              <a:lnSpc>
                <a:spcPts val="2880"/>
              </a:lnSpc>
            </a:pPr>
            <a:r>
              <a:rPr lang="ja-JP" altLang="en-US" sz="2400" dirty="0">
                <a:solidFill>
                  <a:srgbClr val="156082"/>
                </a:solidFill>
                <a:latin typeface="HG丸ｺﾞｼｯｸM-PRO" panose="020F0600000000000000" pitchFamily="50" charset="-128"/>
                <a:ea typeface="HG丸ｺﾞｼｯｸM-PRO" panose="020F0600000000000000" pitchFamily="50" charset="-128"/>
              </a:rPr>
              <a:t>ここからは、自治体等の傾向分析や試験内容について見ていきます。</a:t>
            </a:r>
          </a:p>
        </p:txBody>
      </p:sp>
    </p:spTree>
    <p:extLst>
      <p:ext uri="{BB962C8B-B14F-4D97-AF65-F5344CB8AC3E}">
        <p14:creationId xmlns:p14="http://schemas.microsoft.com/office/powerpoint/2010/main" val="342267141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B79CF6-9996-E66C-E1BC-9C0E49B4A278}"/>
            </a:ext>
          </a:extLst>
        </p:cNvPr>
        <p:cNvGrpSpPr/>
        <p:nvPr/>
      </p:nvGrpSpPr>
      <p:grpSpPr>
        <a:xfrm>
          <a:off x="0" y="0"/>
          <a:ext cx="0" cy="0"/>
          <a:chOff x="0" y="0"/>
          <a:chExt cx="0" cy="0"/>
        </a:xfrm>
      </p:grpSpPr>
      <p:grpSp>
        <p:nvGrpSpPr>
          <p:cNvPr id="55" name="グループ化 54">
            <a:extLst>
              <a:ext uri="{FF2B5EF4-FFF2-40B4-BE49-F238E27FC236}">
                <a16:creationId xmlns:a16="http://schemas.microsoft.com/office/drawing/2014/main" id="{489660D6-935B-451F-9182-6A184B59C6EF}"/>
              </a:ext>
            </a:extLst>
          </p:cNvPr>
          <p:cNvGrpSpPr/>
          <p:nvPr/>
        </p:nvGrpSpPr>
        <p:grpSpPr>
          <a:xfrm>
            <a:off x="819371" y="1259331"/>
            <a:ext cx="10876842" cy="1441420"/>
            <a:chOff x="819371" y="1259331"/>
            <a:chExt cx="10876842" cy="1441420"/>
          </a:xfrm>
        </p:grpSpPr>
        <p:sp>
          <p:nvSpPr>
            <p:cNvPr id="56" name="テキスト ボックス 55">
              <a:extLst>
                <a:ext uri="{FF2B5EF4-FFF2-40B4-BE49-F238E27FC236}">
                  <a16:creationId xmlns:a16="http://schemas.microsoft.com/office/drawing/2014/main" id="{A1BD341E-3B1B-4E69-A679-EB666FF208F7}"/>
                </a:ext>
              </a:extLst>
            </p:cNvPr>
            <p:cNvSpPr txBox="1"/>
            <p:nvPr/>
          </p:nvSpPr>
          <p:spPr>
            <a:xfrm>
              <a:off x="819371" y="1259331"/>
              <a:ext cx="10876842" cy="1441420"/>
            </a:xfrm>
            <a:prstGeom prst="rect">
              <a:avLst/>
            </a:prstGeom>
            <a:noFill/>
          </p:spPr>
          <p:txBody>
            <a:bodyPr wrap="square" rtlCol="0">
              <a:spAutoFit/>
            </a:bodyPr>
            <a:lstStyle/>
            <a:p>
              <a:pPr>
                <a:spcAft>
                  <a:spcPts val="14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受験する自治体等の採用情報を確認</a:t>
              </a:r>
            </a:p>
            <a:p>
              <a:pPr marL="309600">
                <a:spcAft>
                  <a:spcPts val="1400"/>
                </a:spcAft>
              </a:pPr>
              <a:r>
                <a:rPr lang="ja-JP" altLang="en-US" sz="2400" dirty="0">
                  <a:latin typeface="HGMaruGothicMPRO" panose="020F0600000000000000" pitchFamily="34" charset="-128"/>
                  <a:ea typeface="HGMaruGothicMPRO" panose="020F0600000000000000" pitchFamily="34" charset="-128"/>
                </a:rPr>
                <a:t>公式ホームページに掲載される採用情報から、事前に確認すべき</a:t>
              </a:r>
              <a:r>
                <a:rPr lang="ja-JP" altLang="en-US" sz="2400" b="1" dirty="0">
                  <a:latin typeface="HGMaruGothicMPRO" panose="020F0600000000000000" pitchFamily="34" charset="-128"/>
                  <a:ea typeface="HGMaruGothicMPRO" panose="020F0600000000000000" pitchFamily="34" charset="-128"/>
                </a:rPr>
                <a:t>重要な項目</a:t>
              </a:r>
              <a:r>
                <a:rPr lang="ja-JP" altLang="en-US" sz="2400" dirty="0">
                  <a:latin typeface="HGMaruGothicMPRO" panose="020F0600000000000000" pitchFamily="34" charset="-128"/>
                  <a:ea typeface="HGMaruGothicMPRO" panose="020F0600000000000000" pitchFamily="34" charset="-128"/>
                </a:rPr>
                <a:t>を確認しましょう。</a:t>
              </a:r>
            </a:p>
          </p:txBody>
        </p:sp>
        <p:cxnSp>
          <p:nvCxnSpPr>
            <p:cNvPr id="57" name="直線コネクタ 56">
              <a:extLst>
                <a:ext uri="{FF2B5EF4-FFF2-40B4-BE49-F238E27FC236}">
                  <a16:creationId xmlns:a16="http://schemas.microsoft.com/office/drawing/2014/main" id="{2AD7FEFC-68C6-4136-AACA-A29CAEBCB562}"/>
                </a:ext>
              </a:extLst>
            </p:cNvPr>
            <p:cNvCxnSpPr>
              <a:cxnSpLocks/>
            </p:cNvCxnSpPr>
            <p:nvPr/>
          </p:nvCxnSpPr>
          <p:spPr>
            <a:xfrm>
              <a:off x="923109" y="1760076"/>
              <a:ext cx="5690342"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sp>
        <p:nvSpPr>
          <p:cNvPr id="3" name="四角形: 角を丸くする 2">
            <a:extLst>
              <a:ext uri="{FF2B5EF4-FFF2-40B4-BE49-F238E27FC236}">
                <a16:creationId xmlns:a16="http://schemas.microsoft.com/office/drawing/2014/main" id="{4C58732C-6A52-24BA-ADB6-386CD8370A3A}"/>
              </a:ext>
            </a:extLst>
          </p:cNvPr>
          <p:cNvSpPr/>
          <p:nvPr/>
        </p:nvSpPr>
        <p:spPr>
          <a:xfrm>
            <a:off x="826266" y="2883877"/>
            <a:ext cx="10862630" cy="3441892"/>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000"/>
              </a:lnSpc>
              <a:spcAft>
                <a:spcPts val="1200"/>
              </a:spcAft>
              <a:tabLst>
                <a:tab pos="2605088" algn="l"/>
              </a:tabLst>
            </a:pPr>
            <a:r>
              <a:rPr lang="ja-JP" altLang="en-US" sz="2800" b="1" dirty="0">
                <a:solidFill>
                  <a:schemeClr val="tx1"/>
                </a:solidFill>
                <a:latin typeface="HG丸ｺﾞｼｯｸM-PRO" panose="020F0600000000000000" pitchFamily="50" charset="-128"/>
                <a:ea typeface="HG丸ｺﾞｼｯｸM-PRO" panose="020F0600000000000000" pitchFamily="50" charset="-128"/>
              </a:rPr>
              <a:t>☆重要項目　</a:t>
            </a:r>
            <a:endParaRPr lang="en-US" altLang="ja-JP" sz="2800" b="1" dirty="0">
              <a:solidFill>
                <a:schemeClr val="tx1"/>
              </a:solidFill>
              <a:latin typeface="HG丸ｺﾞｼｯｸM-PRO" panose="020F0600000000000000" pitchFamily="50" charset="-128"/>
              <a:ea typeface="HG丸ｺﾞｼｯｸM-PRO" panose="020F0600000000000000" pitchFamily="50" charset="-128"/>
            </a:endParaRPr>
          </a:p>
          <a:p>
            <a:pPr>
              <a:lnSpc>
                <a:spcPts val="3000"/>
              </a:lnSpc>
              <a:tabLst>
                <a:tab pos="2605088" algn="l"/>
              </a:tabLst>
            </a:pPr>
            <a:r>
              <a:rPr lang="ja-JP" altLang="en-US" sz="2400" dirty="0">
                <a:solidFill>
                  <a:schemeClr val="tx1"/>
                </a:solidFill>
                <a:latin typeface="HG丸ｺﾞｼｯｸM-PRO" panose="020F0600000000000000" pitchFamily="50" charset="-128"/>
                <a:ea typeface="HG丸ｺﾞｼｯｸM-PRO" panose="020F0600000000000000" pitchFamily="50" charset="-128"/>
              </a:rPr>
              <a:t>　１</a:t>
            </a:r>
            <a:r>
              <a:rPr lang="en-US" altLang="ja-JP" sz="2400" dirty="0">
                <a:solidFill>
                  <a:schemeClr val="tx1"/>
                </a:solidFill>
                <a:latin typeface="HG丸ｺﾞｼｯｸM-PRO" panose="020F0600000000000000" pitchFamily="50" charset="-128"/>
                <a:ea typeface="HG丸ｺﾞｼｯｸM-PRO" panose="020F0600000000000000" pitchFamily="50" charset="-128"/>
              </a:rPr>
              <a:t>.</a:t>
            </a:r>
            <a:r>
              <a:rPr lang="ja-JP" altLang="en-US" sz="2400" dirty="0">
                <a:solidFill>
                  <a:schemeClr val="tx1"/>
                </a:solidFill>
                <a:latin typeface="HG丸ｺﾞｼｯｸM-PRO" panose="020F0600000000000000" pitchFamily="50" charset="-128"/>
                <a:ea typeface="HG丸ｺﾞｼｯｸM-PRO" panose="020F0600000000000000" pitchFamily="50" charset="-128"/>
              </a:rPr>
              <a:t>募集開始時期</a:t>
            </a: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3000"/>
              </a:lnSpc>
              <a:tabLst>
                <a:tab pos="2605088" algn="l"/>
              </a:tabLst>
            </a:pPr>
            <a:r>
              <a:rPr lang="ja-JP" altLang="en-US" sz="2400" dirty="0">
                <a:solidFill>
                  <a:schemeClr val="tx1"/>
                </a:solidFill>
                <a:latin typeface="HG丸ｺﾞｼｯｸM-PRO" panose="020F0600000000000000" pitchFamily="50" charset="-128"/>
                <a:ea typeface="HG丸ｺﾞｼｯｸM-PRO" panose="020F0600000000000000" pitchFamily="50" charset="-128"/>
              </a:rPr>
              <a:t>　２</a:t>
            </a:r>
            <a:r>
              <a:rPr lang="en-US" altLang="ja-JP" sz="2400" dirty="0">
                <a:solidFill>
                  <a:schemeClr val="tx1"/>
                </a:solidFill>
                <a:latin typeface="HG丸ｺﾞｼｯｸM-PRO" panose="020F0600000000000000" pitchFamily="50" charset="-128"/>
                <a:ea typeface="HG丸ｺﾞｼｯｸM-PRO" panose="020F0600000000000000" pitchFamily="50" charset="-128"/>
              </a:rPr>
              <a:t>.</a:t>
            </a:r>
            <a:r>
              <a:rPr lang="ja-JP" altLang="en-US" sz="2400" dirty="0">
                <a:solidFill>
                  <a:schemeClr val="tx1"/>
                </a:solidFill>
                <a:latin typeface="HG丸ｺﾞｼｯｸM-PRO" panose="020F0600000000000000" pitchFamily="50" charset="-128"/>
                <a:ea typeface="HG丸ｺﾞｼｯｸM-PRO" panose="020F0600000000000000" pitchFamily="50" charset="-128"/>
              </a:rPr>
              <a:t>試験のスケジュール</a:t>
            </a: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3000"/>
              </a:lnSpc>
              <a:tabLst>
                <a:tab pos="2605088" algn="l"/>
              </a:tabLst>
            </a:pPr>
            <a:r>
              <a:rPr lang="ja-JP" altLang="en-US" sz="2400" dirty="0">
                <a:solidFill>
                  <a:schemeClr val="tx1"/>
                </a:solidFill>
                <a:latin typeface="HG丸ｺﾞｼｯｸM-PRO" panose="020F0600000000000000" pitchFamily="50" charset="-128"/>
                <a:ea typeface="HG丸ｺﾞｼｯｸM-PRO" panose="020F0600000000000000" pitchFamily="50" charset="-128"/>
              </a:rPr>
              <a:t>　３</a:t>
            </a:r>
            <a:r>
              <a:rPr lang="en-US" altLang="ja-JP" sz="2400" dirty="0">
                <a:solidFill>
                  <a:schemeClr val="tx1"/>
                </a:solidFill>
                <a:latin typeface="HG丸ｺﾞｼｯｸM-PRO" panose="020F0600000000000000" pitchFamily="50" charset="-128"/>
                <a:ea typeface="HG丸ｺﾞｼｯｸM-PRO" panose="020F0600000000000000" pitchFamily="50" charset="-128"/>
              </a:rPr>
              <a:t>.</a:t>
            </a:r>
            <a:r>
              <a:rPr lang="ja-JP" altLang="en-US" sz="2400" dirty="0">
                <a:solidFill>
                  <a:schemeClr val="tx1"/>
                </a:solidFill>
                <a:latin typeface="HG丸ｺﾞｼｯｸM-PRO" panose="020F0600000000000000" pitchFamily="50" charset="-128"/>
                <a:ea typeface="HG丸ｺﾞｼｯｸM-PRO" panose="020F0600000000000000" pitchFamily="50" charset="-128"/>
              </a:rPr>
              <a:t>募集人数と倍率</a:t>
            </a: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3000"/>
              </a:lnSpc>
              <a:tabLst>
                <a:tab pos="2605088" algn="l"/>
              </a:tabLst>
            </a:pPr>
            <a:r>
              <a:rPr lang="ja-JP" altLang="en-US" sz="2400" dirty="0">
                <a:solidFill>
                  <a:schemeClr val="tx1"/>
                </a:solidFill>
                <a:latin typeface="HG丸ｺﾞｼｯｸM-PRO" panose="020F0600000000000000" pitchFamily="50" charset="-128"/>
                <a:ea typeface="HG丸ｺﾞｼｯｸM-PRO" panose="020F0600000000000000" pitchFamily="50" charset="-128"/>
              </a:rPr>
              <a:t>　４</a:t>
            </a:r>
            <a:r>
              <a:rPr lang="en-US" altLang="ja-JP" sz="2400" dirty="0">
                <a:solidFill>
                  <a:schemeClr val="tx1"/>
                </a:solidFill>
                <a:latin typeface="HG丸ｺﾞｼｯｸM-PRO" panose="020F0600000000000000" pitchFamily="50" charset="-128"/>
                <a:ea typeface="HG丸ｺﾞｼｯｸM-PRO" panose="020F0600000000000000" pitchFamily="50" charset="-128"/>
              </a:rPr>
              <a:t>.</a:t>
            </a:r>
            <a:r>
              <a:rPr lang="ja-JP" altLang="en-US" sz="2400" dirty="0">
                <a:solidFill>
                  <a:schemeClr val="tx1"/>
                </a:solidFill>
                <a:latin typeface="HG丸ｺﾞｼｯｸM-PRO" panose="020F0600000000000000" pitchFamily="50" charset="-128"/>
                <a:ea typeface="HG丸ｺﾞｼｯｸM-PRO" panose="020F0600000000000000" pitchFamily="50" charset="-128"/>
              </a:rPr>
              <a:t>試験内容（教養・作文・面接）</a:t>
            </a: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3000"/>
              </a:lnSpc>
              <a:tabLst>
                <a:tab pos="2605088" algn="l"/>
              </a:tabLst>
            </a:pPr>
            <a:r>
              <a:rPr lang="ja-JP" altLang="en-US" sz="2400" dirty="0">
                <a:solidFill>
                  <a:schemeClr val="tx1"/>
                </a:solidFill>
                <a:latin typeface="HG丸ｺﾞｼｯｸM-PRO" panose="020F0600000000000000" pitchFamily="50" charset="-128"/>
                <a:ea typeface="HG丸ｺﾞｼｯｸM-PRO" panose="020F0600000000000000" pitchFamily="50" charset="-128"/>
              </a:rPr>
              <a:t>　５</a:t>
            </a:r>
            <a:r>
              <a:rPr lang="en-US" altLang="ja-JP" sz="2400" dirty="0">
                <a:solidFill>
                  <a:schemeClr val="tx1"/>
                </a:solidFill>
                <a:latin typeface="HG丸ｺﾞｼｯｸM-PRO" panose="020F0600000000000000" pitchFamily="50" charset="-128"/>
                <a:ea typeface="HG丸ｺﾞｼｯｸM-PRO" panose="020F0600000000000000" pitchFamily="50" charset="-128"/>
              </a:rPr>
              <a:t>.</a:t>
            </a:r>
            <a:r>
              <a:rPr lang="ja-JP" altLang="en-US" sz="2400" dirty="0">
                <a:solidFill>
                  <a:schemeClr val="tx1"/>
                </a:solidFill>
                <a:latin typeface="HG丸ｺﾞｼｯｸM-PRO" panose="020F0600000000000000" pitchFamily="50" charset="-128"/>
                <a:ea typeface="HG丸ｺﾞｼｯｸM-PRO" panose="020F0600000000000000" pitchFamily="50" charset="-128"/>
              </a:rPr>
              <a:t>過去問題及び例題の掲載有無　など</a:t>
            </a: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3000"/>
              </a:lnSpc>
              <a:spcBef>
                <a:spcPts val="1200"/>
              </a:spcBef>
              <a:tabLst>
                <a:tab pos="2605088" algn="l"/>
              </a:tabLst>
            </a:pPr>
            <a:r>
              <a:rPr lang="ja-JP" altLang="en-US" sz="2400" dirty="0">
                <a:solidFill>
                  <a:schemeClr val="tx1"/>
                </a:solidFill>
                <a:latin typeface="HG丸ｺﾞｼｯｸM-PRO" panose="020F0600000000000000" pitchFamily="50" charset="-128"/>
                <a:ea typeface="HG丸ｺﾞｼｯｸM-PRO" panose="020F0600000000000000" pitchFamily="50" charset="-128"/>
              </a:rPr>
              <a:t>　</a:t>
            </a:r>
            <a:r>
              <a:rPr lang="ja-JP" altLang="en-US" sz="2400" b="1" dirty="0">
                <a:solidFill>
                  <a:schemeClr val="tx1"/>
                </a:solidFill>
                <a:latin typeface="HG丸ｺﾞｼｯｸM-PRO" panose="020F0600000000000000" pitchFamily="50" charset="-128"/>
                <a:ea typeface="HG丸ｺﾞｼｯｸM-PRO" panose="020F0600000000000000" pitchFamily="50" charset="-128"/>
              </a:rPr>
              <a:t>「〇〇市　採用情報」「〇〇県　職員採用」などと検索してみましょう。</a:t>
            </a:r>
            <a:endParaRPr lang="en-US" altLang="ja-JP" sz="2400" b="1" dirty="0">
              <a:solidFill>
                <a:schemeClr val="tx1"/>
              </a:solidFill>
              <a:latin typeface="HG丸ｺﾞｼｯｸM-PRO" panose="020F0600000000000000" pitchFamily="50" charset="-128"/>
              <a:ea typeface="HG丸ｺﾞｼｯｸM-PRO" panose="020F0600000000000000" pitchFamily="50" charset="-128"/>
            </a:endParaRPr>
          </a:p>
        </p:txBody>
      </p:sp>
      <p:grpSp>
        <p:nvGrpSpPr>
          <p:cNvPr id="7" name="グループ化 6">
            <a:extLst>
              <a:ext uri="{FF2B5EF4-FFF2-40B4-BE49-F238E27FC236}">
                <a16:creationId xmlns:a16="http://schemas.microsoft.com/office/drawing/2014/main" id="{70666C4B-6FC6-4B35-9B02-92209F55926B}"/>
              </a:ext>
            </a:extLst>
          </p:cNvPr>
          <p:cNvGrpSpPr/>
          <p:nvPr/>
        </p:nvGrpSpPr>
        <p:grpSpPr>
          <a:xfrm>
            <a:off x="0" y="-47041"/>
            <a:ext cx="12192001" cy="6905041"/>
            <a:chOff x="0" y="-47041"/>
            <a:chExt cx="12192001" cy="6905041"/>
          </a:xfrm>
        </p:grpSpPr>
        <p:pic>
          <p:nvPicPr>
            <p:cNvPr id="8" name="object 3">
              <a:extLst>
                <a:ext uri="{FF2B5EF4-FFF2-40B4-BE49-F238E27FC236}">
                  <a16:creationId xmlns:a16="http://schemas.microsoft.com/office/drawing/2014/main" id="{40B6C30F-9F57-4CE5-9F53-23CE0A5EFA7E}"/>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9" name="正方形/長方形 8">
              <a:extLst>
                <a:ext uri="{FF2B5EF4-FFF2-40B4-BE49-F238E27FC236}">
                  <a16:creationId xmlns:a16="http://schemas.microsoft.com/office/drawing/2014/main" id="{5169AAA4-05CB-4CE7-9957-E02B45EF2526}"/>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自治体等の採用情報</a:t>
              </a:r>
            </a:p>
          </p:txBody>
        </p:sp>
        <p:pic>
          <p:nvPicPr>
            <p:cNvPr id="10" name="object 3">
              <a:extLst>
                <a:ext uri="{FF2B5EF4-FFF2-40B4-BE49-F238E27FC236}">
                  <a16:creationId xmlns:a16="http://schemas.microsoft.com/office/drawing/2014/main" id="{E858C8F4-30B9-41E3-BC46-1793BA8D8485}"/>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2" name="object 6">
              <a:extLst>
                <a:ext uri="{FF2B5EF4-FFF2-40B4-BE49-F238E27FC236}">
                  <a16:creationId xmlns:a16="http://schemas.microsoft.com/office/drawing/2014/main" id="{563F18DE-BFD1-4337-8A5D-3485AE43C976}"/>
                </a:ext>
              </a:extLst>
            </p:cNvPr>
            <p:cNvGrpSpPr/>
            <p:nvPr/>
          </p:nvGrpSpPr>
          <p:grpSpPr>
            <a:xfrm>
              <a:off x="131445" y="203359"/>
              <a:ext cx="11929110" cy="657225"/>
              <a:chOff x="186258" y="210936"/>
              <a:chExt cx="11929110" cy="657225"/>
            </a:xfrm>
          </p:grpSpPr>
          <p:sp>
            <p:nvSpPr>
              <p:cNvPr id="13" name="object 7">
                <a:extLst>
                  <a:ext uri="{FF2B5EF4-FFF2-40B4-BE49-F238E27FC236}">
                    <a16:creationId xmlns:a16="http://schemas.microsoft.com/office/drawing/2014/main" id="{9B714F30-3E63-4064-8338-62BEE6CB6042}"/>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4" name="object 8">
                <a:extLst>
                  <a:ext uri="{FF2B5EF4-FFF2-40B4-BE49-F238E27FC236}">
                    <a16:creationId xmlns:a16="http://schemas.microsoft.com/office/drawing/2014/main" id="{FA056FF8-8018-4C9B-9905-12DA3C485273}"/>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5" name="object 9">
                <a:extLst>
                  <a:ext uri="{FF2B5EF4-FFF2-40B4-BE49-F238E27FC236}">
                    <a16:creationId xmlns:a16="http://schemas.microsoft.com/office/drawing/2014/main" id="{D4598531-55C7-4F12-A290-85B6B73C29D0}"/>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6" name="object 10">
                <a:extLst>
                  <a:ext uri="{FF2B5EF4-FFF2-40B4-BE49-F238E27FC236}">
                    <a16:creationId xmlns:a16="http://schemas.microsoft.com/office/drawing/2014/main" id="{820EBA5A-9AC3-4878-A6FF-0EB0FD8BC10B}"/>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7" name="object 11">
                <a:extLst>
                  <a:ext uri="{FF2B5EF4-FFF2-40B4-BE49-F238E27FC236}">
                    <a16:creationId xmlns:a16="http://schemas.microsoft.com/office/drawing/2014/main" id="{F3B1256A-FA40-4507-98D4-7E138A40057D}"/>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8" name="object 12">
                <a:extLst>
                  <a:ext uri="{FF2B5EF4-FFF2-40B4-BE49-F238E27FC236}">
                    <a16:creationId xmlns:a16="http://schemas.microsoft.com/office/drawing/2014/main" id="{F778EB90-2D9C-4EEC-92BD-38C293AB3895}"/>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9" name="object 13">
                <a:extLst>
                  <a:ext uri="{FF2B5EF4-FFF2-40B4-BE49-F238E27FC236}">
                    <a16:creationId xmlns:a16="http://schemas.microsoft.com/office/drawing/2014/main" id="{3A99A4F0-5A44-4659-A71C-B81D01C36705}"/>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0" name="object 14">
                <a:extLst>
                  <a:ext uri="{FF2B5EF4-FFF2-40B4-BE49-F238E27FC236}">
                    <a16:creationId xmlns:a16="http://schemas.microsoft.com/office/drawing/2014/main" id="{C9EBF9C9-4988-440C-8770-0E02701C2EC3}"/>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1" name="object 15">
                <a:extLst>
                  <a:ext uri="{FF2B5EF4-FFF2-40B4-BE49-F238E27FC236}">
                    <a16:creationId xmlns:a16="http://schemas.microsoft.com/office/drawing/2014/main" id="{BD802785-DD56-4A72-94AA-2FC199535CAA}"/>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2" name="object 16">
                <a:extLst>
                  <a:ext uri="{FF2B5EF4-FFF2-40B4-BE49-F238E27FC236}">
                    <a16:creationId xmlns:a16="http://schemas.microsoft.com/office/drawing/2014/main" id="{CEFE04A7-5B52-4001-B6F6-6A7BB739B895}"/>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3" name="object 17">
                <a:extLst>
                  <a:ext uri="{FF2B5EF4-FFF2-40B4-BE49-F238E27FC236}">
                    <a16:creationId xmlns:a16="http://schemas.microsoft.com/office/drawing/2014/main" id="{EA855DC2-6244-4F24-B1A5-3CBD12C55E45}"/>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4" name="object 18">
                <a:extLst>
                  <a:ext uri="{FF2B5EF4-FFF2-40B4-BE49-F238E27FC236}">
                    <a16:creationId xmlns:a16="http://schemas.microsoft.com/office/drawing/2014/main" id="{A5789D49-89F2-4440-8FD2-0D7B5E27159C}"/>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5" name="object 19">
                <a:extLst>
                  <a:ext uri="{FF2B5EF4-FFF2-40B4-BE49-F238E27FC236}">
                    <a16:creationId xmlns:a16="http://schemas.microsoft.com/office/drawing/2014/main" id="{4A63EBAB-4885-438D-B3FA-112D52ECCF3C}"/>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6" name="object 20">
                <a:extLst>
                  <a:ext uri="{FF2B5EF4-FFF2-40B4-BE49-F238E27FC236}">
                    <a16:creationId xmlns:a16="http://schemas.microsoft.com/office/drawing/2014/main" id="{47C29DF0-5649-4B83-9DB9-6A4AFD4C9CA8}"/>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7" name="object 21">
                <a:extLst>
                  <a:ext uri="{FF2B5EF4-FFF2-40B4-BE49-F238E27FC236}">
                    <a16:creationId xmlns:a16="http://schemas.microsoft.com/office/drawing/2014/main" id="{914C9511-9DCB-4164-B01C-ADFE88953C87}"/>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8" name="object 22">
                <a:extLst>
                  <a:ext uri="{FF2B5EF4-FFF2-40B4-BE49-F238E27FC236}">
                    <a16:creationId xmlns:a16="http://schemas.microsoft.com/office/drawing/2014/main" id="{DE1BAECA-237B-43BA-8F60-21D4888A817C}"/>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9" name="object 23">
                <a:extLst>
                  <a:ext uri="{FF2B5EF4-FFF2-40B4-BE49-F238E27FC236}">
                    <a16:creationId xmlns:a16="http://schemas.microsoft.com/office/drawing/2014/main" id="{8F4B3024-55FA-4C10-AB73-496498236B6C}"/>
                  </a:ext>
                </a:extLst>
              </p:cNvPr>
              <p:cNvPicPr/>
              <p:nvPr/>
            </p:nvPicPr>
            <p:blipFill>
              <a:blip r:embed="rId4" cstate="print"/>
              <a:stretch>
                <a:fillRect/>
              </a:stretch>
            </p:blipFill>
            <p:spPr>
              <a:xfrm>
                <a:off x="12026795" y="575918"/>
                <a:ext cx="88216" cy="97080"/>
              </a:xfrm>
              <a:prstGeom prst="rect">
                <a:avLst/>
              </a:prstGeom>
            </p:spPr>
          </p:pic>
          <p:sp>
            <p:nvSpPr>
              <p:cNvPr id="30" name="object 24">
                <a:extLst>
                  <a:ext uri="{FF2B5EF4-FFF2-40B4-BE49-F238E27FC236}">
                    <a16:creationId xmlns:a16="http://schemas.microsoft.com/office/drawing/2014/main" id="{2C89A5A7-FCEC-432F-B14B-67B3726A5446}"/>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1" name="object 25">
                <a:extLst>
                  <a:ext uri="{FF2B5EF4-FFF2-40B4-BE49-F238E27FC236}">
                    <a16:creationId xmlns:a16="http://schemas.microsoft.com/office/drawing/2014/main" id="{92C3FFDA-FA18-44CE-A62D-DE34A0622878}"/>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2" name="object 26">
                <a:extLst>
                  <a:ext uri="{FF2B5EF4-FFF2-40B4-BE49-F238E27FC236}">
                    <a16:creationId xmlns:a16="http://schemas.microsoft.com/office/drawing/2014/main" id="{56727C91-A912-4CB7-80D5-9F15AC4FE9E1}"/>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3" name="object 27">
                <a:extLst>
                  <a:ext uri="{FF2B5EF4-FFF2-40B4-BE49-F238E27FC236}">
                    <a16:creationId xmlns:a16="http://schemas.microsoft.com/office/drawing/2014/main" id="{4AF2CFFC-D01E-4CF0-BD9E-79A4849C6556}"/>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4" name="object 28">
                <a:extLst>
                  <a:ext uri="{FF2B5EF4-FFF2-40B4-BE49-F238E27FC236}">
                    <a16:creationId xmlns:a16="http://schemas.microsoft.com/office/drawing/2014/main" id="{D3054008-946A-4878-AADB-D783A3E16A45}"/>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5" name="object 29">
                <a:extLst>
                  <a:ext uri="{FF2B5EF4-FFF2-40B4-BE49-F238E27FC236}">
                    <a16:creationId xmlns:a16="http://schemas.microsoft.com/office/drawing/2014/main" id="{5155B7CF-AA8D-408A-9271-E1FC68ED94AC}"/>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6" name="object 30">
                <a:extLst>
                  <a:ext uri="{FF2B5EF4-FFF2-40B4-BE49-F238E27FC236}">
                    <a16:creationId xmlns:a16="http://schemas.microsoft.com/office/drawing/2014/main" id="{6C4F8343-42C2-4FE4-9DE8-003C0DF7658B}"/>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7" name="object 31">
                <a:extLst>
                  <a:ext uri="{FF2B5EF4-FFF2-40B4-BE49-F238E27FC236}">
                    <a16:creationId xmlns:a16="http://schemas.microsoft.com/office/drawing/2014/main" id="{E1416365-C928-4158-91C2-444B980FF517}"/>
                  </a:ext>
                </a:extLst>
              </p:cNvPr>
              <p:cNvPicPr/>
              <p:nvPr/>
            </p:nvPicPr>
            <p:blipFill>
              <a:blip r:embed="rId5" cstate="print"/>
              <a:stretch>
                <a:fillRect/>
              </a:stretch>
            </p:blipFill>
            <p:spPr>
              <a:xfrm>
                <a:off x="10546225" y="211835"/>
                <a:ext cx="139128" cy="139128"/>
              </a:xfrm>
              <a:prstGeom prst="rect">
                <a:avLst/>
              </a:prstGeom>
            </p:spPr>
          </p:pic>
          <p:pic>
            <p:nvPicPr>
              <p:cNvPr id="38" name="object 32">
                <a:extLst>
                  <a:ext uri="{FF2B5EF4-FFF2-40B4-BE49-F238E27FC236}">
                    <a16:creationId xmlns:a16="http://schemas.microsoft.com/office/drawing/2014/main" id="{59F33CB4-BCFB-41A6-ABCF-6DE4D61EECDD}"/>
                  </a:ext>
                </a:extLst>
              </p:cNvPr>
              <p:cNvPicPr/>
              <p:nvPr/>
            </p:nvPicPr>
            <p:blipFill>
              <a:blip r:embed="rId6" cstate="print"/>
              <a:stretch>
                <a:fillRect/>
              </a:stretch>
            </p:blipFill>
            <p:spPr>
              <a:xfrm>
                <a:off x="9828669" y="360944"/>
                <a:ext cx="244449" cy="244449"/>
              </a:xfrm>
              <a:prstGeom prst="rect">
                <a:avLst/>
              </a:prstGeom>
            </p:spPr>
          </p:pic>
          <p:sp>
            <p:nvSpPr>
              <p:cNvPr id="39" name="object 33">
                <a:extLst>
                  <a:ext uri="{FF2B5EF4-FFF2-40B4-BE49-F238E27FC236}">
                    <a16:creationId xmlns:a16="http://schemas.microsoft.com/office/drawing/2014/main" id="{C19DCC2A-E4CA-493E-A402-592EFFD27125}"/>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0" name="object 34">
                <a:extLst>
                  <a:ext uri="{FF2B5EF4-FFF2-40B4-BE49-F238E27FC236}">
                    <a16:creationId xmlns:a16="http://schemas.microsoft.com/office/drawing/2014/main" id="{E86F0831-2AF7-407F-AD47-F5B40BF1D9EF}"/>
                  </a:ext>
                </a:extLst>
              </p:cNvPr>
              <p:cNvPicPr/>
              <p:nvPr/>
            </p:nvPicPr>
            <p:blipFill>
              <a:blip r:embed="rId7" cstate="print"/>
              <a:stretch>
                <a:fillRect/>
              </a:stretch>
            </p:blipFill>
            <p:spPr>
              <a:xfrm>
                <a:off x="9688294" y="622557"/>
                <a:ext cx="160297" cy="160395"/>
              </a:xfrm>
              <a:prstGeom prst="rect">
                <a:avLst/>
              </a:prstGeom>
            </p:spPr>
          </p:pic>
          <p:sp>
            <p:nvSpPr>
              <p:cNvPr id="41" name="object 35">
                <a:extLst>
                  <a:ext uri="{FF2B5EF4-FFF2-40B4-BE49-F238E27FC236}">
                    <a16:creationId xmlns:a16="http://schemas.microsoft.com/office/drawing/2014/main" id="{E34775C8-515F-4438-8978-7A4BB9EB9B8E}"/>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2" name="object 36">
                <a:extLst>
                  <a:ext uri="{FF2B5EF4-FFF2-40B4-BE49-F238E27FC236}">
                    <a16:creationId xmlns:a16="http://schemas.microsoft.com/office/drawing/2014/main" id="{2B3318D9-0E4B-4B6C-B4DE-606D137E5BB8}"/>
                  </a:ext>
                </a:extLst>
              </p:cNvPr>
              <p:cNvPicPr/>
              <p:nvPr/>
            </p:nvPicPr>
            <p:blipFill>
              <a:blip r:embed="rId8" cstate="print"/>
              <a:stretch>
                <a:fillRect/>
              </a:stretch>
            </p:blipFill>
            <p:spPr>
              <a:xfrm>
                <a:off x="9648025" y="373900"/>
                <a:ext cx="90690" cy="68618"/>
              </a:xfrm>
              <a:prstGeom prst="rect">
                <a:avLst/>
              </a:prstGeom>
            </p:spPr>
          </p:pic>
          <p:sp>
            <p:nvSpPr>
              <p:cNvPr id="43" name="object 37">
                <a:extLst>
                  <a:ext uri="{FF2B5EF4-FFF2-40B4-BE49-F238E27FC236}">
                    <a16:creationId xmlns:a16="http://schemas.microsoft.com/office/drawing/2014/main" id="{66A16CE8-4740-4F77-8C41-154C74C88FD3}"/>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4" name="object 38">
                <a:extLst>
                  <a:ext uri="{FF2B5EF4-FFF2-40B4-BE49-F238E27FC236}">
                    <a16:creationId xmlns:a16="http://schemas.microsoft.com/office/drawing/2014/main" id="{78BCEF29-3CC0-42A9-BFD2-CF8D4C82A998}"/>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5" name="object 39">
                <a:extLst>
                  <a:ext uri="{FF2B5EF4-FFF2-40B4-BE49-F238E27FC236}">
                    <a16:creationId xmlns:a16="http://schemas.microsoft.com/office/drawing/2014/main" id="{1D5391E3-2211-4C4D-A973-3F47AFBD1F87}"/>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6" name="object 40">
                <a:extLst>
                  <a:ext uri="{FF2B5EF4-FFF2-40B4-BE49-F238E27FC236}">
                    <a16:creationId xmlns:a16="http://schemas.microsoft.com/office/drawing/2014/main" id="{2BA4D3D6-1D06-4DD6-8AFD-D6A7A08F48D0}"/>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7" name="object 41">
                <a:extLst>
                  <a:ext uri="{FF2B5EF4-FFF2-40B4-BE49-F238E27FC236}">
                    <a16:creationId xmlns:a16="http://schemas.microsoft.com/office/drawing/2014/main" id="{CE14AAF3-80D5-4DE1-8DD5-D438FAEB3611}"/>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8" name="object 42">
                <a:extLst>
                  <a:ext uri="{FF2B5EF4-FFF2-40B4-BE49-F238E27FC236}">
                    <a16:creationId xmlns:a16="http://schemas.microsoft.com/office/drawing/2014/main" id="{972F834B-26C1-423A-AF67-E89FA85C4BEA}"/>
                  </a:ext>
                </a:extLst>
              </p:cNvPr>
              <p:cNvPicPr/>
              <p:nvPr/>
            </p:nvPicPr>
            <p:blipFill>
              <a:blip r:embed="rId9" cstate="print"/>
              <a:stretch>
                <a:fillRect/>
              </a:stretch>
            </p:blipFill>
            <p:spPr>
              <a:xfrm>
                <a:off x="10771367" y="253872"/>
                <a:ext cx="383006" cy="322630"/>
              </a:xfrm>
              <a:prstGeom prst="rect">
                <a:avLst/>
              </a:prstGeom>
            </p:spPr>
          </p:pic>
          <p:sp>
            <p:nvSpPr>
              <p:cNvPr id="49" name="object 43">
                <a:extLst>
                  <a:ext uri="{FF2B5EF4-FFF2-40B4-BE49-F238E27FC236}">
                    <a16:creationId xmlns:a16="http://schemas.microsoft.com/office/drawing/2014/main" id="{1570AF40-7AE5-464B-B959-6ED32E148641}"/>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0" name="object 44">
                <a:extLst>
                  <a:ext uri="{FF2B5EF4-FFF2-40B4-BE49-F238E27FC236}">
                    <a16:creationId xmlns:a16="http://schemas.microsoft.com/office/drawing/2014/main" id="{71584674-0F4F-4A8D-BAD1-B1D723A3C589}"/>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1" name="object 45">
                <a:extLst>
                  <a:ext uri="{FF2B5EF4-FFF2-40B4-BE49-F238E27FC236}">
                    <a16:creationId xmlns:a16="http://schemas.microsoft.com/office/drawing/2014/main" id="{C6102C55-4F34-43E2-B52D-81286FB06789}"/>
                  </a:ext>
                </a:extLst>
              </p:cNvPr>
              <p:cNvPicPr/>
              <p:nvPr/>
            </p:nvPicPr>
            <p:blipFill>
              <a:blip r:embed="rId10" cstate="print"/>
              <a:stretch>
                <a:fillRect/>
              </a:stretch>
            </p:blipFill>
            <p:spPr>
              <a:xfrm>
                <a:off x="10925962" y="472221"/>
                <a:ext cx="103212" cy="119964"/>
              </a:xfrm>
              <a:prstGeom prst="rect">
                <a:avLst/>
              </a:prstGeom>
            </p:spPr>
          </p:pic>
          <p:sp>
            <p:nvSpPr>
              <p:cNvPr id="52" name="object 46">
                <a:extLst>
                  <a:ext uri="{FF2B5EF4-FFF2-40B4-BE49-F238E27FC236}">
                    <a16:creationId xmlns:a16="http://schemas.microsoft.com/office/drawing/2014/main" id="{D67C4ABF-C520-48CF-B38B-25B31422ABF1}"/>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3" name="object 47">
                <a:extLst>
                  <a:ext uri="{FF2B5EF4-FFF2-40B4-BE49-F238E27FC236}">
                    <a16:creationId xmlns:a16="http://schemas.microsoft.com/office/drawing/2014/main" id="{D6EF2946-7176-4A9C-9CDA-EBBE351560FE}"/>
                  </a:ext>
                </a:extLst>
              </p:cNvPr>
              <p:cNvPicPr/>
              <p:nvPr/>
            </p:nvPicPr>
            <p:blipFill>
              <a:blip r:embed="rId11" cstate="print"/>
              <a:stretch>
                <a:fillRect/>
              </a:stretch>
            </p:blipFill>
            <p:spPr>
              <a:xfrm>
                <a:off x="194951" y="260619"/>
                <a:ext cx="582104" cy="494753"/>
              </a:xfrm>
              <a:prstGeom prst="rect">
                <a:avLst/>
              </a:prstGeom>
            </p:spPr>
          </p:pic>
          <p:pic>
            <p:nvPicPr>
              <p:cNvPr id="54" name="object 48">
                <a:extLst>
                  <a:ext uri="{FF2B5EF4-FFF2-40B4-BE49-F238E27FC236}">
                    <a16:creationId xmlns:a16="http://schemas.microsoft.com/office/drawing/2014/main" id="{D6C85C04-6756-4AA6-A58D-AE9378F79A7F}"/>
                  </a:ext>
                </a:extLst>
              </p:cNvPr>
              <p:cNvPicPr/>
              <p:nvPr/>
            </p:nvPicPr>
            <p:blipFill>
              <a:blip r:embed="rId12" cstate="print"/>
              <a:stretch>
                <a:fillRect/>
              </a:stretch>
            </p:blipFill>
            <p:spPr>
              <a:xfrm>
                <a:off x="186258" y="251942"/>
                <a:ext cx="599490" cy="512114"/>
              </a:xfrm>
              <a:prstGeom prst="rect">
                <a:avLst/>
              </a:prstGeom>
            </p:spPr>
          </p:pic>
        </p:grpSp>
      </p:grpSp>
    </p:spTree>
    <p:extLst>
      <p:ext uri="{BB962C8B-B14F-4D97-AF65-F5344CB8AC3E}">
        <p14:creationId xmlns:p14="http://schemas.microsoft.com/office/powerpoint/2010/main" val="315715875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31453-366A-4DB9-224E-91FDCFCA56C6}"/>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BCEAAAC2-AABB-418E-BC78-3C219285574A}"/>
              </a:ext>
            </a:extLst>
          </p:cNvPr>
          <p:cNvGrpSpPr/>
          <p:nvPr/>
        </p:nvGrpSpPr>
        <p:grpSpPr>
          <a:xfrm>
            <a:off x="0" y="-47041"/>
            <a:ext cx="12192001" cy="6905041"/>
            <a:chOff x="0" y="-47041"/>
            <a:chExt cx="12192001" cy="6905041"/>
          </a:xfrm>
        </p:grpSpPr>
        <p:pic>
          <p:nvPicPr>
            <p:cNvPr id="7" name="object 3">
              <a:extLst>
                <a:ext uri="{FF2B5EF4-FFF2-40B4-BE49-F238E27FC236}">
                  <a16:creationId xmlns:a16="http://schemas.microsoft.com/office/drawing/2014/main" id="{12B0C14D-5898-4127-AA82-ED5CC0C781A5}"/>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8" name="正方形/長方形 7">
              <a:extLst>
                <a:ext uri="{FF2B5EF4-FFF2-40B4-BE49-F238E27FC236}">
                  <a16:creationId xmlns:a16="http://schemas.microsoft.com/office/drawing/2014/main" id="{0F469C73-1C83-4723-8089-6BC999222E95}"/>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試験内容と過去問題</a:t>
              </a:r>
            </a:p>
          </p:txBody>
        </p:sp>
        <p:pic>
          <p:nvPicPr>
            <p:cNvPr id="9" name="object 3">
              <a:extLst>
                <a:ext uri="{FF2B5EF4-FFF2-40B4-BE49-F238E27FC236}">
                  <a16:creationId xmlns:a16="http://schemas.microsoft.com/office/drawing/2014/main" id="{2541DFFC-5E31-4335-AAA9-94C283BB0458}"/>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0" name="object 6">
              <a:extLst>
                <a:ext uri="{FF2B5EF4-FFF2-40B4-BE49-F238E27FC236}">
                  <a16:creationId xmlns:a16="http://schemas.microsoft.com/office/drawing/2014/main" id="{9F45019A-45D0-423F-ADEB-887884EBDC8C}"/>
                </a:ext>
              </a:extLst>
            </p:cNvPr>
            <p:cNvGrpSpPr/>
            <p:nvPr/>
          </p:nvGrpSpPr>
          <p:grpSpPr>
            <a:xfrm>
              <a:off x="131445" y="203359"/>
              <a:ext cx="11929110" cy="657225"/>
              <a:chOff x="186258" y="210936"/>
              <a:chExt cx="11929110" cy="657225"/>
            </a:xfrm>
          </p:grpSpPr>
          <p:sp>
            <p:nvSpPr>
              <p:cNvPr id="12" name="object 7">
                <a:extLst>
                  <a:ext uri="{FF2B5EF4-FFF2-40B4-BE49-F238E27FC236}">
                    <a16:creationId xmlns:a16="http://schemas.microsoft.com/office/drawing/2014/main" id="{DEFD7803-FC8F-4E83-81AB-89A8C88704D7}"/>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3" name="object 8">
                <a:extLst>
                  <a:ext uri="{FF2B5EF4-FFF2-40B4-BE49-F238E27FC236}">
                    <a16:creationId xmlns:a16="http://schemas.microsoft.com/office/drawing/2014/main" id="{A76CA87E-8AC7-48CD-8E78-CB27EEC7FD58}"/>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4" name="object 9">
                <a:extLst>
                  <a:ext uri="{FF2B5EF4-FFF2-40B4-BE49-F238E27FC236}">
                    <a16:creationId xmlns:a16="http://schemas.microsoft.com/office/drawing/2014/main" id="{ED21E47C-CC00-4C82-A102-22B55104C2FB}"/>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5" name="object 10">
                <a:extLst>
                  <a:ext uri="{FF2B5EF4-FFF2-40B4-BE49-F238E27FC236}">
                    <a16:creationId xmlns:a16="http://schemas.microsoft.com/office/drawing/2014/main" id="{12918763-5779-4FEB-976A-89874A8031A4}"/>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6" name="object 11">
                <a:extLst>
                  <a:ext uri="{FF2B5EF4-FFF2-40B4-BE49-F238E27FC236}">
                    <a16:creationId xmlns:a16="http://schemas.microsoft.com/office/drawing/2014/main" id="{D8617917-3A1A-4E51-B8FD-3FC2F9279583}"/>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7" name="object 12">
                <a:extLst>
                  <a:ext uri="{FF2B5EF4-FFF2-40B4-BE49-F238E27FC236}">
                    <a16:creationId xmlns:a16="http://schemas.microsoft.com/office/drawing/2014/main" id="{E688C03B-2AC0-4301-AE50-B34BE70A82ED}"/>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8" name="object 13">
                <a:extLst>
                  <a:ext uri="{FF2B5EF4-FFF2-40B4-BE49-F238E27FC236}">
                    <a16:creationId xmlns:a16="http://schemas.microsoft.com/office/drawing/2014/main" id="{98522B1F-F6AD-43E3-A7B4-EFC78E29CE01}"/>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19" name="object 14">
                <a:extLst>
                  <a:ext uri="{FF2B5EF4-FFF2-40B4-BE49-F238E27FC236}">
                    <a16:creationId xmlns:a16="http://schemas.microsoft.com/office/drawing/2014/main" id="{5BC49208-21BD-4EDB-B9FE-1788A38168BA}"/>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0" name="object 15">
                <a:extLst>
                  <a:ext uri="{FF2B5EF4-FFF2-40B4-BE49-F238E27FC236}">
                    <a16:creationId xmlns:a16="http://schemas.microsoft.com/office/drawing/2014/main" id="{867EB35D-3342-415B-BF5F-D957CCBB6082}"/>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1" name="object 16">
                <a:extLst>
                  <a:ext uri="{FF2B5EF4-FFF2-40B4-BE49-F238E27FC236}">
                    <a16:creationId xmlns:a16="http://schemas.microsoft.com/office/drawing/2014/main" id="{4A60389F-30E8-498A-A03E-6F4A068DF232}"/>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2" name="object 17">
                <a:extLst>
                  <a:ext uri="{FF2B5EF4-FFF2-40B4-BE49-F238E27FC236}">
                    <a16:creationId xmlns:a16="http://schemas.microsoft.com/office/drawing/2014/main" id="{B080EC43-646F-49FF-9D29-193435673B68}"/>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3" name="object 18">
                <a:extLst>
                  <a:ext uri="{FF2B5EF4-FFF2-40B4-BE49-F238E27FC236}">
                    <a16:creationId xmlns:a16="http://schemas.microsoft.com/office/drawing/2014/main" id="{AAF87267-9492-4301-83CB-026F9F69EED5}"/>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4" name="object 19">
                <a:extLst>
                  <a:ext uri="{FF2B5EF4-FFF2-40B4-BE49-F238E27FC236}">
                    <a16:creationId xmlns:a16="http://schemas.microsoft.com/office/drawing/2014/main" id="{8B5B6444-8CC3-4472-91A8-6AD9E26CB571}"/>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5" name="object 20">
                <a:extLst>
                  <a:ext uri="{FF2B5EF4-FFF2-40B4-BE49-F238E27FC236}">
                    <a16:creationId xmlns:a16="http://schemas.microsoft.com/office/drawing/2014/main" id="{B5F2F462-07F9-493B-8A86-D061607D01A9}"/>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6" name="object 21">
                <a:extLst>
                  <a:ext uri="{FF2B5EF4-FFF2-40B4-BE49-F238E27FC236}">
                    <a16:creationId xmlns:a16="http://schemas.microsoft.com/office/drawing/2014/main" id="{010B3807-5543-4EE4-A3A5-27515C889CE1}"/>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7" name="object 22">
                <a:extLst>
                  <a:ext uri="{FF2B5EF4-FFF2-40B4-BE49-F238E27FC236}">
                    <a16:creationId xmlns:a16="http://schemas.microsoft.com/office/drawing/2014/main" id="{FB89FB6F-C6E8-4153-8F37-3F63B2565108}"/>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8" name="object 23">
                <a:extLst>
                  <a:ext uri="{FF2B5EF4-FFF2-40B4-BE49-F238E27FC236}">
                    <a16:creationId xmlns:a16="http://schemas.microsoft.com/office/drawing/2014/main" id="{C6D1AAC4-E5FE-471E-B90F-843214D278DB}"/>
                  </a:ext>
                </a:extLst>
              </p:cNvPr>
              <p:cNvPicPr/>
              <p:nvPr/>
            </p:nvPicPr>
            <p:blipFill>
              <a:blip r:embed="rId4" cstate="print"/>
              <a:stretch>
                <a:fillRect/>
              </a:stretch>
            </p:blipFill>
            <p:spPr>
              <a:xfrm>
                <a:off x="12026795" y="575918"/>
                <a:ext cx="88216" cy="97080"/>
              </a:xfrm>
              <a:prstGeom prst="rect">
                <a:avLst/>
              </a:prstGeom>
            </p:spPr>
          </p:pic>
          <p:sp>
            <p:nvSpPr>
              <p:cNvPr id="29" name="object 24">
                <a:extLst>
                  <a:ext uri="{FF2B5EF4-FFF2-40B4-BE49-F238E27FC236}">
                    <a16:creationId xmlns:a16="http://schemas.microsoft.com/office/drawing/2014/main" id="{208BA5A8-09EA-4912-9A78-94911F52889F}"/>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0" name="object 25">
                <a:extLst>
                  <a:ext uri="{FF2B5EF4-FFF2-40B4-BE49-F238E27FC236}">
                    <a16:creationId xmlns:a16="http://schemas.microsoft.com/office/drawing/2014/main" id="{F0D85281-680B-495F-9F78-CB79AAAC0994}"/>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1" name="object 26">
                <a:extLst>
                  <a:ext uri="{FF2B5EF4-FFF2-40B4-BE49-F238E27FC236}">
                    <a16:creationId xmlns:a16="http://schemas.microsoft.com/office/drawing/2014/main" id="{63211A46-B700-455E-B0BE-D9236EAEF79E}"/>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2" name="object 27">
                <a:extLst>
                  <a:ext uri="{FF2B5EF4-FFF2-40B4-BE49-F238E27FC236}">
                    <a16:creationId xmlns:a16="http://schemas.microsoft.com/office/drawing/2014/main" id="{13CF51A4-7A5F-439E-AF8D-10429471231D}"/>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3" name="object 28">
                <a:extLst>
                  <a:ext uri="{FF2B5EF4-FFF2-40B4-BE49-F238E27FC236}">
                    <a16:creationId xmlns:a16="http://schemas.microsoft.com/office/drawing/2014/main" id="{0CB97F9A-7EBB-41C5-83F3-CA13115A60DE}"/>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4" name="object 29">
                <a:extLst>
                  <a:ext uri="{FF2B5EF4-FFF2-40B4-BE49-F238E27FC236}">
                    <a16:creationId xmlns:a16="http://schemas.microsoft.com/office/drawing/2014/main" id="{29A9252D-4D45-4A70-869F-CFF98C6A8162}"/>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5" name="object 30">
                <a:extLst>
                  <a:ext uri="{FF2B5EF4-FFF2-40B4-BE49-F238E27FC236}">
                    <a16:creationId xmlns:a16="http://schemas.microsoft.com/office/drawing/2014/main" id="{02FA00D3-470A-45C6-80B0-B3327FF45333}"/>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6" name="object 31">
                <a:extLst>
                  <a:ext uri="{FF2B5EF4-FFF2-40B4-BE49-F238E27FC236}">
                    <a16:creationId xmlns:a16="http://schemas.microsoft.com/office/drawing/2014/main" id="{E01625F8-D565-4AEE-A75D-6F419DC3AE11}"/>
                  </a:ext>
                </a:extLst>
              </p:cNvPr>
              <p:cNvPicPr/>
              <p:nvPr/>
            </p:nvPicPr>
            <p:blipFill>
              <a:blip r:embed="rId5" cstate="print"/>
              <a:stretch>
                <a:fillRect/>
              </a:stretch>
            </p:blipFill>
            <p:spPr>
              <a:xfrm>
                <a:off x="10546225" y="211835"/>
                <a:ext cx="139128" cy="139128"/>
              </a:xfrm>
              <a:prstGeom prst="rect">
                <a:avLst/>
              </a:prstGeom>
            </p:spPr>
          </p:pic>
          <p:pic>
            <p:nvPicPr>
              <p:cNvPr id="37" name="object 32">
                <a:extLst>
                  <a:ext uri="{FF2B5EF4-FFF2-40B4-BE49-F238E27FC236}">
                    <a16:creationId xmlns:a16="http://schemas.microsoft.com/office/drawing/2014/main" id="{2A9EA146-F3B3-44D6-BDE4-3A1BCC785581}"/>
                  </a:ext>
                </a:extLst>
              </p:cNvPr>
              <p:cNvPicPr/>
              <p:nvPr/>
            </p:nvPicPr>
            <p:blipFill>
              <a:blip r:embed="rId6" cstate="print"/>
              <a:stretch>
                <a:fillRect/>
              </a:stretch>
            </p:blipFill>
            <p:spPr>
              <a:xfrm>
                <a:off x="9828669" y="360944"/>
                <a:ext cx="244449" cy="244449"/>
              </a:xfrm>
              <a:prstGeom prst="rect">
                <a:avLst/>
              </a:prstGeom>
            </p:spPr>
          </p:pic>
          <p:sp>
            <p:nvSpPr>
              <p:cNvPr id="38" name="object 33">
                <a:extLst>
                  <a:ext uri="{FF2B5EF4-FFF2-40B4-BE49-F238E27FC236}">
                    <a16:creationId xmlns:a16="http://schemas.microsoft.com/office/drawing/2014/main" id="{3FE8610A-C9B5-4850-B860-C6F8AF82B0B7}"/>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39" name="object 34">
                <a:extLst>
                  <a:ext uri="{FF2B5EF4-FFF2-40B4-BE49-F238E27FC236}">
                    <a16:creationId xmlns:a16="http://schemas.microsoft.com/office/drawing/2014/main" id="{DFCFF3E6-5ACB-4A8E-9393-0027639AD206}"/>
                  </a:ext>
                </a:extLst>
              </p:cNvPr>
              <p:cNvPicPr/>
              <p:nvPr/>
            </p:nvPicPr>
            <p:blipFill>
              <a:blip r:embed="rId7" cstate="print"/>
              <a:stretch>
                <a:fillRect/>
              </a:stretch>
            </p:blipFill>
            <p:spPr>
              <a:xfrm>
                <a:off x="9688294" y="622557"/>
                <a:ext cx="160297" cy="160395"/>
              </a:xfrm>
              <a:prstGeom prst="rect">
                <a:avLst/>
              </a:prstGeom>
            </p:spPr>
          </p:pic>
          <p:sp>
            <p:nvSpPr>
              <p:cNvPr id="40" name="object 35">
                <a:extLst>
                  <a:ext uri="{FF2B5EF4-FFF2-40B4-BE49-F238E27FC236}">
                    <a16:creationId xmlns:a16="http://schemas.microsoft.com/office/drawing/2014/main" id="{2D4EDFCF-A2DB-4582-8FE6-E3C227403341}"/>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1" name="object 36">
                <a:extLst>
                  <a:ext uri="{FF2B5EF4-FFF2-40B4-BE49-F238E27FC236}">
                    <a16:creationId xmlns:a16="http://schemas.microsoft.com/office/drawing/2014/main" id="{FFCDD4C3-446C-4230-8B06-EB76986EBF98}"/>
                  </a:ext>
                </a:extLst>
              </p:cNvPr>
              <p:cNvPicPr/>
              <p:nvPr/>
            </p:nvPicPr>
            <p:blipFill>
              <a:blip r:embed="rId8" cstate="print"/>
              <a:stretch>
                <a:fillRect/>
              </a:stretch>
            </p:blipFill>
            <p:spPr>
              <a:xfrm>
                <a:off x="9648025" y="373900"/>
                <a:ext cx="90690" cy="68618"/>
              </a:xfrm>
              <a:prstGeom prst="rect">
                <a:avLst/>
              </a:prstGeom>
            </p:spPr>
          </p:pic>
          <p:sp>
            <p:nvSpPr>
              <p:cNvPr id="42" name="object 37">
                <a:extLst>
                  <a:ext uri="{FF2B5EF4-FFF2-40B4-BE49-F238E27FC236}">
                    <a16:creationId xmlns:a16="http://schemas.microsoft.com/office/drawing/2014/main" id="{43DD88A6-F0F8-4F98-9670-62861E81198B}"/>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3" name="object 38">
                <a:extLst>
                  <a:ext uri="{FF2B5EF4-FFF2-40B4-BE49-F238E27FC236}">
                    <a16:creationId xmlns:a16="http://schemas.microsoft.com/office/drawing/2014/main" id="{5CC5096E-7AC1-4EE2-8F2B-46303E05A05C}"/>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4" name="object 39">
                <a:extLst>
                  <a:ext uri="{FF2B5EF4-FFF2-40B4-BE49-F238E27FC236}">
                    <a16:creationId xmlns:a16="http://schemas.microsoft.com/office/drawing/2014/main" id="{D99D0B1B-3FBE-4CB2-A465-013B8A888E80}"/>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5" name="object 40">
                <a:extLst>
                  <a:ext uri="{FF2B5EF4-FFF2-40B4-BE49-F238E27FC236}">
                    <a16:creationId xmlns:a16="http://schemas.microsoft.com/office/drawing/2014/main" id="{FC0E3908-BED3-4705-B966-2A98110DE349}"/>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6" name="object 41">
                <a:extLst>
                  <a:ext uri="{FF2B5EF4-FFF2-40B4-BE49-F238E27FC236}">
                    <a16:creationId xmlns:a16="http://schemas.microsoft.com/office/drawing/2014/main" id="{9E119278-4003-4955-98BE-5CFEE1C9906F}"/>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7" name="object 42">
                <a:extLst>
                  <a:ext uri="{FF2B5EF4-FFF2-40B4-BE49-F238E27FC236}">
                    <a16:creationId xmlns:a16="http://schemas.microsoft.com/office/drawing/2014/main" id="{817388AE-1078-4513-B90D-7B65375E8961}"/>
                  </a:ext>
                </a:extLst>
              </p:cNvPr>
              <p:cNvPicPr/>
              <p:nvPr/>
            </p:nvPicPr>
            <p:blipFill>
              <a:blip r:embed="rId9" cstate="print"/>
              <a:stretch>
                <a:fillRect/>
              </a:stretch>
            </p:blipFill>
            <p:spPr>
              <a:xfrm>
                <a:off x="10771367" y="253872"/>
                <a:ext cx="383006" cy="322630"/>
              </a:xfrm>
              <a:prstGeom prst="rect">
                <a:avLst/>
              </a:prstGeom>
            </p:spPr>
          </p:pic>
          <p:sp>
            <p:nvSpPr>
              <p:cNvPr id="48" name="object 43">
                <a:extLst>
                  <a:ext uri="{FF2B5EF4-FFF2-40B4-BE49-F238E27FC236}">
                    <a16:creationId xmlns:a16="http://schemas.microsoft.com/office/drawing/2014/main" id="{A2EA7BAE-5312-4CAC-AF93-9D34E9F82009}"/>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49" name="object 44">
                <a:extLst>
                  <a:ext uri="{FF2B5EF4-FFF2-40B4-BE49-F238E27FC236}">
                    <a16:creationId xmlns:a16="http://schemas.microsoft.com/office/drawing/2014/main" id="{6E73CB57-CB95-4250-855B-52B3C138224E}"/>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0" name="object 45">
                <a:extLst>
                  <a:ext uri="{FF2B5EF4-FFF2-40B4-BE49-F238E27FC236}">
                    <a16:creationId xmlns:a16="http://schemas.microsoft.com/office/drawing/2014/main" id="{15691E9B-61E5-4238-BC31-5C33B5029E47}"/>
                  </a:ext>
                </a:extLst>
              </p:cNvPr>
              <p:cNvPicPr/>
              <p:nvPr/>
            </p:nvPicPr>
            <p:blipFill>
              <a:blip r:embed="rId10" cstate="print"/>
              <a:stretch>
                <a:fillRect/>
              </a:stretch>
            </p:blipFill>
            <p:spPr>
              <a:xfrm>
                <a:off x="10925962" y="472221"/>
                <a:ext cx="103212" cy="119964"/>
              </a:xfrm>
              <a:prstGeom prst="rect">
                <a:avLst/>
              </a:prstGeom>
            </p:spPr>
          </p:pic>
          <p:sp>
            <p:nvSpPr>
              <p:cNvPr id="51" name="object 46">
                <a:extLst>
                  <a:ext uri="{FF2B5EF4-FFF2-40B4-BE49-F238E27FC236}">
                    <a16:creationId xmlns:a16="http://schemas.microsoft.com/office/drawing/2014/main" id="{C967E4BD-42E2-47E0-BBFA-050EF3B6BA05}"/>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2" name="object 47">
                <a:extLst>
                  <a:ext uri="{FF2B5EF4-FFF2-40B4-BE49-F238E27FC236}">
                    <a16:creationId xmlns:a16="http://schemas.microsoft.com/office/drawing/2014/main" id="{53DF53BA-5F3D-4648-B2B4-B195A1583C3F}"/>
                  </a:ext>
                </a:extLst>
              </p:cNvPr>
              <p:cNvPicPr/>
              <p:nvPr/>
            </p:nvPicPr>
            <p:blipFill>
              <a:blip r:embed="rId11" cstate="print"/>
              <a:stretch>
                <a:fillRect/>
              </a:stretch>
            </p:blipFill>
            <p:spPr>
              <a:xfrm>
                <a:off x="194951" y="260619"/>
                <a:ext cx="582104" cy="494753"/>
              </a:xfrm>
              <a:prstGeom prst="rect">
                <a:avLst/>
              </a:prstGeom>
            </p:spPr>
          </p:pic>
          <p:pic>
            <p:nvPicPr>
              <p:cNvPr id="53" name="object 48">
                <a:extLst>
                  <a:ext uri="{FF2B5EF4-FFF2-40B4-BE49-F238E27FC236}">
                    <a16:creationId xmlns:a16="http://schemas.microsoft.com/office/drawing/2014/main" id="{E86B7B26-B417-4301-8F0F-D970D866FCEA}"/>
                  </a:ext>
                </a:extLst>
              </p:cNvPr>
              <p:cNvPicPr/>
              <p:nvPr/>
            </p:nvPicPr>
            <p:blipFill>
              <a:blip r:embed="rId12" cstate="print"/>
              <a:stretch>
                <a:fillRect/>
              </a:stretch>
            </p:blipFill>
            <p:spPr>
              <a:xfrm>
                <a:off x="186258" y="251942"/>
                <a:ext cx="599490" cy="512114"/>
              </a:xfrm>
              <a:prstGeom prst="rect">
                <a:avLst/>
              </a:prstGeom>
            </p:spPr>
          </p:pic>
        </p:grpSp>
      </p:grpSp>
      <p:grpSp>
        <p:nvGrpSpPr>
          <p:cNvPr id="3" name="グループ化 2">
            <a:extLst>
              <a:ext uri="{FF2B5EF4-FFF2-40B4-BE49-F238E27FC236}">
                <a16:creationId xmlns:a16="http://schemas.microsoft.com/office/drawing/2014/main" id="{F25B84E3-FD0B-4DD7-89B1-D783CF81DE75}"/>
              </a:ext>
            </a:extLst>
          </p:cNvPr>
          <p:cNvGrpSpPr/>
          <p:nvPr/>
        </p:nvGrpSpPr>
        <p:grpSpPr>
          <a:xfrm>
            <a:off x="826266" y="1440000"/>
            <a:ext cx="10640156" cy="4207765"/>
            <a:chOff x="826266" y="1440000"/>
            <a:chExt cx="11098818" cy="4207765"/>
          </a:xfrm>
        </p:grpSpPr>
        <p:cxnSp>
          <p:nvCxnSpPr>
            <p:cNvPr id="54" name="直線コネクタ 53">
              <a:extLst>
                <a:ext uri="{FF2B5EF4-FFF2-40B4-BE49-F238E27FC236}">
                  <a16:creationId xmlns:a16="http://schemas.microsoft.com/office/drawing/2014/main" id="{6E8DA225-D956-4E96-9DFA-DF60234BB1E9}"/>
                </a:ext>
              </a:extLst>
            </p:cNvPr>
            <p:cNvCxnSpPr>
              <a:cxnSpLocks/>
            </p:cNvCxnSpPr>
            <p:nvPr/>
          </p:nvCxnSpPr>
          <p:spPr>
            <a:xfrm>
              <a:off x="1221176" y="3728728"/>
              <a:ext cx="10082975" cy="0"/>
            </a:xfrm>
            <a:prstGeom prst="line">
              <a:avLst/>
            </a:prstGeom>
            <a:ln w="190500">
              <a:solidFill>
                <a:schemeClr val="accent4">
                  <a:lumMod val="60000"/>
                  <a:lumOff val="40000"/>
                  <a:alpha val="40000"/>
                </a:schemeClr>
              </a:solidFill>
            </a:ln>
          </p:spPr>
          <p:style>
            <a:lnRef idx="2">
              <a:schemeClr val="accent1"/>
            </a:lnRef>
            <a:fillRef idx="0">
              <a:schemeClr val="accent1"/>
            </a:fillRef>
            <a:effectRef idx="1">
              <a:schemeClr val="accent1"/>
            </a:effectRef>
            <a:fontRef idx="minor">
              <a:schemeClr val="tx1"/>
            </a:fontRef>
          </p:style>
        </p:cxnSp>
        <p:sp>
          <p:nvSpPr>
            <p:cNvPr id="11" name="フローチャート: 処理 10">
              <a:extLst>
                <a:ext uri="{FF2B5EF4-FFF2-40B4-BE49-F238E27FC236}">
                  <a16:creationId xmlns:a16="http://schemas.microsoft.com/office/drawing/2014/main" id="{3088EEB0-A6E2-EE79-EAC4-F64F01DFB5E3}"/>
                </a:ext>
              </a:extLst>
            </p:cNvPr>
            <p:cNvSpPr/>
            <p:nvPr/>
          </p:nvSpPr>
          <p:spPr>
            <a:xfrm>
              <a:off x="826266" y="1440000"/>
              <a:ext cx="11098818" cy="4207765"/>
            </a:xfrm>
            <a:prstGeom prst="flowChartProcess">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ts val="3000"/>
                </a:lnSpc>
              </a:pPr>
              <a:r>
                <a:rPr kumimoji="1" lang="ja-JP" altLang="en-US" sz="2400" dirty="0">
                  <a:solidFill>
                    <a:schemeClr val="tx1"/>
                  </a:solidFill>
                  <a:latin typeface="HG丸ｺﾞｼｯｸM-PRO" panose="020F0600000000000000" pitchFamily="50" charset="-128"/>
                  <a:ea typeface="HG丸ｺﾞｼｯｸM-PRO" panose="020F0600000000000000" pitchFamily="50" charset="-128"/>
                </a:rPr>
                <a:t>公務員試験の筆記試験は、「一般教養力試験」が主流で</a:t>
              </a:r>
              <a:r>
                <a:rPr lang="ja-JP" altLang="en-US" sz="2400" dirty="0">
                  <a:solidFill>
                    <a:schemeClr val="tx1"/>
                  </a:solidFill>
                  <a:latin typeface="HG丸ｺﾞｼｯｸM-PRO" panose="020F0600000000000000" pitchFamily="50" charset="-128"/>
                  <a:ea typeface="HG丸ｺﾞｼｯｸM-PRO" panose="020F0600000000000000" pitchFamily="50" charset="-128"/>
                </a:rPr>
                <a:t>す</a:t>
              </a:r>
              <a:r>
                <a:rPr kumimoji="1" lang="ja-JP" altLang="en-US" sz="2400" dirty="0">
                  <a:solidFill>
                    <a:schemeClr val="tx1"/>
                  </a:solidFill>
                  <a:latin typeface="HG丸ｺﾞｼｯｸM-PRO" panose="020F0600000000000000" pitchFamily="50" charset="-128"/>
                  <a:ea typeface="HG丸ｺﾞｼｯｸM-PRO" panose="020F0600000000000000" pitchFamily="50" charset="-128"/>
                </a:rPr>
                <a:t>。</a:t>
              </a:r>
              <a:endParaRPr kumimoji="1"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3000"/>
                </a:lnSpc>
              </a:pPr>
              <a:endParaRPr kumimoji="1"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3000"/>
                </a:lnSpc>
              </a:pPr>
              <a:endParaRPr kumimoji="1"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3000"/>
                </a:lnSpc>
              </a:pPr>
              <a:r>
                <a:rPr lang="ja-JP" altLang="en-US" sz="2400" dirty="0">
                  <a:solidFill>
                    <a:schemeClr val="tx1"/>
                  </a:solidFill>
                  <a:latin typeface="HG丸ｺﾞｼｯｸM-PRO" panose="020F0600000000000000" pitchFamily="50" charset="-128"/>
                  <a:ea typeface="HG丸ｺﾞｼｯｸM-PRO" panose="020F0600000000000000" pitchFamily="50" charset="-128"/>
                </a:rPr>
                <a:t>しかし、最近は地方自治体を中心に、多彩な人材確保のため</a:t>
              </a: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gn="ctr">
                <a:lnSpc>
                  <a:spcPts val="4000"/>
                </a:lnSpc>
                <a:spcBef>
                  <a:spcPts val="2400"/>
                </a:spcBef>
                <a:spcAft>
                  <a:spcPts val="2400"/>
                </a:spcAft>
              </a:pPr>
              <a:r>
                <a:rPr lang="ja-JP" altLang="en-US" sz="3200" b="1" dirty="0">
                  <a:solidFill>
                    <a:schemeClr val="tx1"/>
                  </a:solidFill>
                  <a:latin typeface="HG丸ｺﾞｼｯｸM-PRO" panose="020F0600000000000000" pitchFamily="50" charset="-128"/>
                  <a:ea typeface="HG丸ｺﾞｼｯｸM-PRO" panose="020F0600000000000000" pitchFamily="50" charset="-128"/>
                </a:rPr>
                <a:t>従来の一般教養力試験と異なる「ＳＰＩ</a:t>
              </a:r>
              <a:r>
                <a:rPr kumimoji="1" lang="ja-JP" altLang="en-US" sz="3200" b="1" dirty="0">
                  <a:solidFill>
                    <a:schemeClr val="tx1"/>
                  </a:solidFill>
                  <a:latin typeface="HG丸ｺﾞｼｯｸM-PRO" panose="020F0600000000000000" pitchFamily="50" charset="-128"/>
                  <a:ea typeface="HG丸ｺﾞｼｯｸM-PRO" panose="020F0600000000000000" pitchFamily="50" charset="-128"/>
                </a:rPr>
                <a:t>や</a:t>
              </a:r>
              <a:r>
                <a:rPr lang="ja-JP" altLang="en-US" sz="3200" b="1" dirty="0">
                  <a:solidFill>
                    <a:schemeClr val="tx1"/>
                  </a:solidFill>
                  <a:latin typeface="HG丸ｺﾞｼｯｸM-PRO" panose="020F0600000000000000" pitchFamily="50" charset="-128"/>
                  <a:ea typeface="HG丸ｺﾞｼｯｸM-PRO" panose="020F0600000000000000" pitchFamily="50" charset="-128"/>
                </a:rPr>
                <a:t>ＳＣＯＡ</a:t>
              </a:r>
              <a:r>
                <a:rPr kumimoji="1" lang="ja-JP" altLang="en-US" sz="3200" b="1" dirty="0">
                  <a:solidFill>
                    <a:schemeClr val="tx1"/>
                  </a:solidFill>
                  <a:latin typeface="HG丸ｺﾞｼｯｸM-PRO" panose="020F0600000000000000" pitchFamily="50" charset="-128"/>
                  <a:ea typeface="HG丸ｺﾞｼｯｸM-PRO" panose="020F0600000000000000" pitchFamily="50" charset="-128"/>
                </a:rPr>
                <a:t>」</a:t>
              </a:r>
              <a:endParaRPr kumimoji="1" lang="en-US" altLang="ja-JP" sz="3200" b="1" dirty="0">
                <a:solidFill>
                  <a:schemeClr val="tx1"/>
                </a:solidFill>
                <a:latin typeface="HG丸ｺﾞｼｯｸM-PRO" panose="020F0600000000000000" pitchFamily="50" charset="-128"/>
                <a:ea typeface="HG丸ｺﾞｼｯｸM-PRO" panose="020F0600000000000000" pitchFamily="50" charset="-128"/>
              </a:endParaRPr>
            </a:p>
            <a:p>
              <a:pPr>
                <a:lnSpc>
                  <a:spcPts val="3000"/>
                </a:lnSpc>
              </a:pPr>
              <a:r>
                <a:rPr kumimoji="1" lang="ja-JP" altLang="en-US" sz="2400" dirty="0">
                  <a:solidFill>
                    <a:schemeClr val="tx1"/>
                  </a:solidFill>
                  <a:latin typeface="HG丸ｺﾞｼｯｸM-PRO" panose="020F0600000000000000" pitchFamily="50" charset="-128"/>
                  <a:ea typeface="HG丸ｺﾞｼｯｸM-PRO" panose="020F0600000000000000" pitchFamily="50" charset="-128"/>
                </a:rPr>
                <a:t>を導入する自治体が増えてきています。</a:t>
              </a:r>
              <a:endParaRPr kumimoji="1"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3000"/>
                </a:lnSpc>
              </a:pP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3000"/>
                </a:lnSpc>
              </a:pP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3000"/>
                </a:lnSpc>
              </a:pPr>
              <a:r>
                <a:rPr kumimoji="1" lang="ja-JP" altLang="en-US" sz="2400" dirty="0">
                  <a:solidFill>
                    <a:srgbClr val="FF0000"/>
                  </a:solidFill>
                  <a:uFill>
                    <a:solidFill>
                      <a:srgbClr val="FF0000"/>
                    </a:solidFill>
                  </a:uFill>
                  <a:latin typeface="HG丸ｺﾞｼｯｸM-PRO" panose="020F0600000000000000" pitchFamily="50" charset="-128"/>
                  <a:ea typeface="HG丸ｺﾞｼｯｸM-PRO" panose="020F0600000000000000" pitchFamily="50" charset="-128"/>
                </a:rPr>
                <a:t>→</a:t>
              </a:r>
              <a:r>
                <a:rPr lang="ja-JP" altLang="en-US" sz="2400" dirty="0">
                  <a:solidFill>
                    <a:srgbClr val="FF0000"/>
                  </a:solidFill>
                  <a:uFill>
                    <a:solidFill>
                      <a:srgbClr val="FF0000"/>
                    </a:solidFill>
                  </a:uFill>
                  <a:latin typeface="HG丸ｺﾞｼｯｸM-PRO" panose="020F0600000000000000" pitchFamily="50" charset="-128"/>
                  <a:ea typeface="HG丸ｺﾞｼｯｸM-PRO" panose="020F0600000000000000" pitchFamily="50" charset="-128"/>
                </a:rPr>
                <a:t>試験</a:t>
              </a:r>
              <a:r>
                <a:rPr kumimoji="1" lang="ja-JP" altLang="en-US" sz="2400" dirty="0">
                  <a:solidFill>
                    <a:srgbClr val="FF0000"/>
                  </a:solidFill>
                  <a:uFill>
                    <a:solidFill>
                      <a:srgbClr val="FF0000"/>
                    </a:solidFill>
                  </a:uFill>
                  <a:latin typeface="HG丸ｺﾞｼｯｸM-PRO" panose="020F0600000000000000" pitchFamily="50" charset="-128"/>
                  <a:ea typeface="HG丸ｺﾞｼｯｸM-PRO" panose="020F0600000000000000" pitchFamily="50" charset="-128"/>
                </a:rPr>
                <a:t>形式は毎年変わる可能性があるため、</a:t>
              </a:r>
              <a:r>
                <a:rPr lang="ja-JP" altLang="en-US" sz="2400" dirty="0">
                  <a:solidFill>
                    <a:srgbClr val="FF0000"/>
                  </a:solidFill>
                  <a:uFill>
                    <a:solidFill>
                      <a:srgbClr val="FF0000"/>
                    </a:solidFill>
                  </a:uFill>
                  <a:latin typeface="HG丸ｺﾞｼｯｸM-PRO" panose="020F0600000000000000" pitchFamily="50" charset="-128"/>
                  <a:ea typeface="HG丸ｺﾞｼｯｸM-PRO" panose="020F0600000000000000" pitchFamily="50" charset="-128"/>
                </a:rPr>
                <a:t>公式情報の確認が重要です。</a:t>
              </a:r>
              <a:endParaRPr kumimoji="1" lang="en-US" altLang="ja-JP" sz="2400" dirty="0">
                <a:solidFill>
                  <a:srgbClr val="FF0000"/>
                </a:solidFill>
                <a:uFill>
                  <a:solidFill>
                    <a:srgbClr val="FF0000"/>
                  </a:solidFill>
                </a:uFill>
                <a:latin typeface="HG丸ｺﾞｼｯｸM-PRO" panose="020F0600000000000000" pitchFamily="50" charset="-128"/>
                <a:ea typeface="HG丸ｺﾞｼｯｸM-PRO" panose="020F0600000000000000" pitchFamily="50" charset="-128"/>
              </a:endParaRPr>
            </a:p>
          </p:txBody>
        </p:sp>
      </p:grpSp>
      <p:sp>
        <p:nvSpPr>
          <p:cNvPr id="56" name="楕円 55">
            <a:extLst>
              <a:ext uri="{FF2B5EF4-FFF2-40B4-BE49-F238E27FC236}">
                <a16:creationId xmlns:a16="http://schemas.microsoft.com/office/drawing/2014/main" id="{10627A93-DB68-4AD7-8DB7-B21C3672A7FB}"/>
              </a:ext>
            </a:extLst>
          </p:cNvPr>
          <p:cNvSpPr/>
          <p:nvPr/>
        </p:nvSpPr>
        <p:spPr>
          <a:xfrm>
            <a:off x="11566175" y="6227050"/>
            <a:ext cx="360000" cy="360000"/>
          </a:xfrm>
          <a:prstGeom prst="ellipse">
            <a:avLst/>
          </a:prstGeom>
          <a:solidFill>
            <a:schemeClr val="bg1"/>
          </a:solidFill>
          <a:ln>
            <a:gradFill>
              <a:gsLst>
                <a:gs pos="0">
                  <a:schemeClr val="accent4">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38100" dist="25400" dir="2700000" sx="95000" sy="95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fld id="{09491D7F-82B0-4D33-8074-797D482BF823}" type="slidenum">
              <a:rPr kumimoji="1" lang="ja-JP" altLang="en-US" sz="1000" smtClean="0">
                <a:solidFill>
                  <a:srgbClr val="414E5A"/>
                </a:solidFill>
                <a:latin typeface="HG丸ｺﾞｼｯｸM-PRO" panose="020F0600000000000000" pitchFamily="50" charset="-128"/>
                <a:ea typeface="HG丸ｺﾞｼｯｸM-PRO" panose="020F0600000000000000" pitchFamily="50" charset="-128"/>
              </a:rPr>
              <a:pPr algn="ctr"/>
              <a:t>84</a:t>
            </a:fld>
            <a:endParaRPr kumimoji="1" lang="ja-JP" altLang="en-US" sz="1600" dirty="0">
              <a:solidFill>
                <a:srgbClr val="414E5A"/>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197831027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F8949-F92C-C4D1-32D6-9D69E3F21B26}"/>
            </a:ext>
          </a:extLst>
        </p:cNvPr>
        <p:cNvGrpSpPr/>
        <p:nvPr/>
      </p:nvGrpSpPr>
      <p:grpSpPr>
        <a:xfrm>
          <a:off x="0" y="0"/>
          <a:ext cx="0" cy="0"/>
          <a:chOff x="0" y="0"/>
          <a:chExt cx="0" cy="0"/>
        </a:xfrm>
      </p:grpSpPr>
      <p:sp>
        <p:nvSpPr>
          <p:cNvPr id="11" name="フローチャート: 処理 10">
            <a:extLst>
              <a:ext uri="{FF2B5EF4-FFF2-40B4-BE49-F238E27FC236}">
                <a16:creationId xmlns:a16="http://schemas.microsoft.com/office/drawing/2014/main" id="{F245D112-56EE-4EF6-7BA7-E3235CABC4E1}"/>
              </a:ext>
            </a:extLst>
          </p:cNvPr>
          <p:cNvSpPr/>
          <p:nvPr/>
        </p:nvSpPr>
        <p:spPr>
          <a:xfrm>
            <a:off x="733297" y="1013392"/>
            <a:ext cx="11098818" cy="3635726"/>
          </a:xfrm>
          <a:prstGeom prst="flowChartProcess">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en-US" altLang="ja-JP" sz="2400" dirty="0">
              <a:solidFill>
                <a:schemeClr val="tx1"/>
              </a:solidFill>
              <a:latin typeface="ＭＳ ゴシック" panose="020B0609070205080204" pitchFamily="49" charset="-128"/>
              <a:ea typeface="ＭＳ ゴシック" panose="020B0609070205080204" pitchFamily="49" charset="-128"/>
            </a:endParaRPr>
          </a:p>
        </p:txBody>
      </p:sp>
      <p:sp>
        <p:nvSpPr>
          <p:cNvPr id="3" name="テキスト ボックス 2">
            <a:extLst>
              <a:ext uri="{FF2B5EF4-FFF2-40B4-BE49-F238E27FC236}">
                <a16:creationId xmlns:a16="http://schemas.microsoft.com/office/drawing/2014/main" id="{36B8E544-5C3C-48C1-F4C7-403F49F0EB72}"/>
              </a:ext>
            </a:extLst>
          </p:cNvPr>
          <p:cNvSpPr txBox="1"/>
          <p:nvPr/>
        </p:nvSpPr>
        <p:spPr>
          <a:xfrm>
            <a:off x="731711" y="740764"/>
            <a:ext cx="10726992" cy="452047"/>
          </a:xfrm>
          <a:prstGeom prst="rect">
            <a:avLst/>
          </a:prstGeom>
          <a:noFill/>
        </p:spPr>
        <p:txBody>
          <a:bodyPr wrap="square" rtlCol="0">
            <a:spAutoFit/>
          </a:bodyPr>
          <a:lstStyle/>
          <a:p>
            <a:pPr>
              <a:lnSpc>
                <a:spcPts val="3200"/>
              </a:lnSpc>
            </a:pPr>
            <a:r>
              <a:rPr lang="ja-JP" altLang="en-US" sz="2400" dirty="0">
                <a:latin typeface="HG丸ｺﾞｼｯｸM-PRO" panose="020F0600000000000000" pitchFamily="50" charset="-128"/>
                <a:ea typeface="HG丸ｺﾞｼｯｸM-PRO" panose="020F0600000000000000" pitchFamily="50" charset="-128"/>
              </a:rPr>
              <a:t>教養試験の過去問題は次の３つの自治体を除き非公開となっています。</a:t>
            </a:r>
            <a:endParaRPr lang="en-US" altLang="ja-JP" sz="2400" dirty="0">
              <a:latin typeface="HG丸ｺﾞｼｯｸM-PRO" panose="020F0600000000000000" pitchFamily="50" charset="-128"/>
              <a:ea typeface="HG丸ｺﾞｼｯｸM-PRO" panose="020F0600000000000000" pitchFamily="50" charset="-128"/>
            </a:endParaRPr>
          </a:p>
        </p:txBody>
      </p:sp>
      <p:grpSp>
        <p:nvGrpSpPr>
          <p:cNvPr id="6" name="グループ化 5">
            <a:extLst>
              <a:ext uri="{FF2B5EF4-FFF2-40B4-BE49-F238E27FC236}">
                <a16:creationId xmlns:a16="http://schemas.microsoft.com/office/drawing/2014/main" id="{421726DC-01D5-42CC-8EDD-11302692593E}"/>
              </a:ext>
            </a:extLst>
          </p:cNvPr>
          <p:cNvGrpSpPr/>
          <p:nvPr/>
        </p:nvGrpSpPr>
        <p:grpSpPr>
          <a:xfrm>
            <a:off x="0" y="0"/>
            <a:ext cx="12192001" cy="6858000"/>
            <a:chOff x="0" y="0"/>
            <a:chExt cx="12192001" cy="6858000"/>
          </a:xfrm>
        </p:grpSpPr>
        <p:pic>
          <p:nvPicPr>
            <p:cNvPr id="7" name="object 3">
              <a:extLst>
                <a:ext uri="{FF2B5EF4-FFF2-40B4-BE49-F238E27FC236}">
                  <a16:creationId xmlns:a16="http://schemas.microsoft.com/office/drawing/2014/main" id="{1085117A-CCE2-4B63-BE64-9881249C313B}"/>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8" name="object 3">
              <a:extLst>
                <a:ext uri="{FF2B5EF4-FFF2-40B4-BE49-F238E27FC236}">
                  <a16:creationId xmlns:a16="http://schemas.microsoft.com/office/drawing/2014/main" id="{FD49DA7E-00A3-4F85-B3A7-DEAF9879E652}"/>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
        <p:nvSpPr>
          <p:cNvPr id="9" name="四角形: 角を丸くする 8">
            <a:extLst>
              <a:ext uri="{FF2B5EF4-FFF2-40B4-BE49-F238E27FC236}">
                <a16:creationId xmlns:a16="http://schemas.microsoft.com/office/drawing/2014/main" id="{1C382387-B58D-4E30-BFCC-EA9C8575032C}"/>
              </a:ext>
            </a:extLst>
          </p:cNvPr>
          <p:cNvSpPr/>
          <p:nvPr/>
        </p:nvSpPr>
        <p:spPr>
          <a:xfrm>
            <a:off x="1723957" y="1548942"/>
            <a:ext cx="8742500" cy="2899359"/>
          </a:xfrm>
          <a:prstGeom prst="roundRect">
            <a:avLst>
              <a:gd name="adj" fmla="val 4729"/>
            </a:avLst>
          </a:prstGeom>
          <a:solidFill>
            <a:schemeClr val="accent4">
              <a:lumMod val="20000"/>
              <a:lumOff val="80000"/>
            </a:schemeClr>
          </a:solidFill>
          <a:ln w="2540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180000" rIns="180000" rtlCol="0" anchor="ctr"/>
          <a:lstStyle/>
          <a:p>
            <a:pPr lvl="0"/>
            <a:r>
              <a:rPr lang="ja-JP" altLang="en-US" sz="2400" b="1" dirty="0">
                <a:solidFill>
                  <a:prstClr val="black"/>
                </a:solidFill>
                <a:latin typeface="HG丸ｺﾞｼｯｸM-PRO" panose="020F0600000000000000" pitchFamily="50" charset="-128"/>
                <a:ea typeface="HG丸ｺﾞｼｯｸM-PRO" panose="020F0600000000000000" pitchFamily="50" charset="-128"/>
              </a:rPr>
              <a:t>１　国家公務員</a:t>
            </a:r>
            <a:endParaRPr lang="en-US" altLang="ja-JP" sz="2400" b="1" dirty="0">
              <a:solidFill>
                <a:prstClr val="black"/>
              </a:solidFill>
              <a:latin typeface="HG丸ｺﾞｼｯｸM-PRO" panose="020F0600000000000000" pitchFamily="50" charset="-128"/>
              <a:ea typeface="HG丸ｺﾞｼｯｸM-PRO" panose="020F0600000000000000" pitchFamily="50" charset="-128"/>
            </a:endParaRPr>
          </a:p>
          <a:p>
            <a:pPr lvl="0"/>
            <a:r>
              <a:rPr lang="ja-JP" altLang="en-US" sz="2400" dirty="0">
                <a:solidFill>
                  <a:prstClr val="black"/>
                </a:solidFill>
                <a:latin typeface="HG丸ｺﾞｼｯｸM-PRO" panose="020F0600000000000000" pitchFamily="50" charset="-128"/>
                <a:ea typeface="HG丸ｺﾞｼｯｸM-PRO" panose="020F0600000000000000" pitchFamily="50" charset="-128"/>
              </a:rPr>
              <a:t>　　国家一般職、海上保安庁、裁判所職員（特別職）など</a:t>
            </a:r>
            <a:endParaRPr lang="en-US" altLang="ja-JP" sz="2400" dirty="0">
              <a:solidFill>
                <a:prstClr val="black"/>
              </a:solidFill>
              <a:latin typeface="HG丸ｺﾞｼｯｸM-PRO" panose="020F0600000000000000" pitchFamily="50" charset="-128"/>
              <a:ea typeface="HG丸ｺﾞｼｯｸM-PRO" panose="020F0600000000000000" pitchFamily="50" charset="-128"/>
            </a:endParaRPr>
          </a:p>
          <a:p>
            <a:pPr lvl="0">
              <a:spcBef>
                <a:spcPts val="1200"/>
              </a:spcBef>
            </a:pPr>
            <a:r>
              <a:rPr lang="ja-JP" altLang="en-US" sz="2400" b="1" dirty="0">
                <a:solidFill>
                  <a:prstClr val="black"/>
                </a:solidFill>
                <a:latin typeface="HG丸ｺﾞｼｯｸM-PRO" panose="020F0600000000000000" pitchFamily="50" charset="-128"/>
                <a:ea typeface="HG丸ｺﾞｼｯｸM-PRO" panose="020F0600000000000000" pitchFamily="50" charset="-128"/>
              </a:rPr>
              <a:t>２　地方公務員（一般職）</a:t>
            </a:r>
            <a:endParaRPr lang="en-US" altLang="ja-JP" sz="2400" b="1" dirty="0">
              <a:solidFill>
                <a:prstClr val="black"/>
              </a:solidFill>
              <a:latin typeface="HG丸ｺﾞｼｯｸM-PRO" panose="020F0600000000000000" pitchFamily="50" charset="-128"/>
              <a:ea typeface="HG丸ｺﾞｼｯｸM-PRO" panose="020F0600000000000000" pitchFamily="50" charset="-128"/>
            </a:endParaRPr>
          </a:p>
          <a:p>
            <a:pPr lvl="0"/>
            <a:r>
              <a:rPr lang="ja-JP" altLang="en-US" sz="2400" dirty="0">
                <a:solidFill>
                  <a:prstClr val="black"/>
                </a:solidFill>
                <a:latin typeface="HG丸ｺﾞｼｯｸM-PRO" panose="020F0600000000000000" pitchFamily="50" charset="-128"/>
                <a:ea typeface="HG丸ｺﾞｼｯｸM-PRO" panose="020F0600000000000000" pitchFamily="50" charset="-128"/>
              </a:rPr>
              <a:t>　　東京都、特別区</a:t>
            </a:r>
            <a:endParaRPr lang="en-US" altLang="ja-JP" sz="2400" dirty="0">
              <a:solidFill>
                <a:prstClr val="black"/>
              </a:solidFill>
              <a:latin typeface="HG丸ｺﾞｼｯｸM-PRO" panose="020F0600000000000000" pitchFamily="50" charset="-128"/>
              <a:ea typeface="HG丸ｺﾞｼｯｸM-PRO" panose="020F0600000000000000" pitchFamily="50" charset="-128"/>
            </a:endParaRPr>
          </a:p>
          <a:p>
            <a:pPr lvl="0">
              <a:spcBef>
                <a:spcPts val="1200"/>
              </a:spcBef>
            </a:pPr>
            <a:r>
              <a:rPr lang="ja-JP" altLang="en-US" sz="2400" b="1" dirty="0">
                <a:solidFill>
                  <a:prstClr val="black"/>
                </a:solidFill>
                <a:latin typeface="HG丸ｺﾞｼｯｸM-PRO" panose="020F0600000000000000" pitchFamily="50" charset="-128"/>
                <a:ea typeface="HG丸ｺﾞｼｯｸM-PRO" panose="020F0600000000000000" pitchFamily="50" charset="-128"/>
              </a:rPr>
              <a:t>３　地方公務員（公安職）</a:t>
            </a:r>
            <a:endParaRPr lang="en-US" altLang="ja-JP" sz="2400" b="1" dirty="0">
              <a:solidFill>
                <a:prstClr val="black"/>
              </a:solidFill>
              <a:latin typeface="HG丸ｺﾞｼｯｸM-PRO" panose="020F0600000000000000" pitchFamily="50" charset="-128"/>
              <a:ea typeface="HG丸ｺﾞｼｯｸM-PRO" panose="020F0600000000000000" pitchFamily="50" charset="-128"/>
            </a:endParaRPr>
          </a:p>
          <a:p>
            <a:pPr lvl="0"/>
            <a:r>
              <a:rPr lang="ja-JP" altLang="en-US" sz="2400" dirty="0">
                <a:solidFill>
                  <a:prstClr val="black"/>
                </a:solidFill>
                <a:latin typeface="HG丸ｺﾞｼｯｸM-PRO" panose="020F0600000000000000" pitchFamily="50" charset="-128"/>
                <a:ea typeface="HG丸ｺﾞｼｯｸM-PRO" panose="020F0600000000000000" pitchFamily="50" charset="-128"/>
              </a:rPr>
              <a:t>　　東京消防庁</a:t>
            </a:r>
            <a:endParaRPr lang="en-US" altLang="ja-JP" sz="2400" dirty="0">
              <a:solidFill>
                <a:prstClr val="black"/>
              </a:solidFill>
              <a:latin typeface="HG丸ｺﾞｼｯｸM-PRO" panose="020F0600000000000000" pitchFamily="50" charset="-128"/>
              <a:ea typeface="HG丸ｺﾞｼｯｸM-PRO" panose="020F0600000000000000" pitchFamily="50" charset="-128"/>
            </a:endParaRPr>
          </a:p>
        </p:txBody>
      </p:sp>
      <p:sp>
        <p:nvSpPr>
          <p:cNvPr id="2" name="正方形/長方形 1">
            <a:extLst>
              <a:ext uri="{FF2B5EF4-FFF2-40B4-BE49-F238E27FC236}">
                <a16:creationId xmlns:a16="http://schemas.microsoft.com/office/drawing/2014/main" id="{BD0E9563-1789-402D-ADE6-8B0F7D1205A2}"/>
              </a:ext>
            </a:extLst>
          </p:cNvPr>
          <p:cNvSpPr/>
          <p:nvPr/>
        </p:nvSpPr>
        <p:spPr>
          <a:xfrm>
            <a:off x="731711" y="4759338"/>
            <a:ext cx="10549433" cy="1710468"/>
          </a:xfrm>
          <a:prstGeom prst="rect">
            <a:avLst/>
          </a:prstGeom>
        </p:spPr>
        <p:txBody>
          <a:bodyPr wrap="square">
            <a:spAutoFit/>
          </a:bodyPr>
          <a:lstStyle/>
          <a:p>
            <a:pPr lvl="0">
              <a:lnSpc>
                <a:spcPts val="3200"/>
              </a:lnSpc>
            </a:pPr>
            <a:r>
              <a:rPr lang="ja-JP" altLang="en-US" sz="2400" dirty="0">
                <a:solidFill>
                  <a:prstClr val="black"/>
                </a:solidFill>
                <a:latin typeface="HG丸ｺﾞｼｯｸM-PRO" panose="020F0600000000000000" pitchFamily="50" charset="-128"/>
                <a:ea typeface="HG丸ｺﾞｼｯｸM-PRO" panose="020F0600000000000000" pitchFamily="50" charset="-128"/>
              </a:rPr>
              <a:t>例題を掲載している自治体は多くあります。過去問題、例題の公開の有無は各自治体等の公式情報で確認しましょう。</a:t>
            </a:r>
            <a:endParaRPr lang="en-US" altLang="ja-JP" sz="2400" dirty="0">
              <a:solidFill>
                <a:prstClr val="black"/>
              </a:solidFill>
              <a:latin typeface="HG丸ｺﾞｼｯｸM-PRO" panose="020F0600000000000000" pitchFamily="50" charset="-128"/>
              <a:ea typeface="HG丸ｺﾞｼｯｸM-PRO" panose="020F0600000000000000" pitchFamily="50" charset="-128"/>
            </a:endParaRPr>
          </a:p>
          <a:p>
            <a:pPr lvl="0">
              <a:lnSpc>
                <a:spcPts val="3200"/>
              </a:lnSpc>
            </a:pPr>
            <a:endParaRPr lang="en-US" altLang="ja-JP" sz="2400" dirty="0">
              <a:solidFill>
                <a:prstClr val="black"/>
              </a:solidFill>
              <a:latin typeface="HG丸ｺﾞｼｯｸM-PRO" panose="020F0600000000000000" pitchFamily="50" charset="-128"/>
              <a:ea typeface="HG丸ｺﾞｼｯｸM-PRO" panose="020F0600000000000000" pitchFamily="50" charset="-128"/>
            </a:endParaRPr>
          </a:p>
          <a:p>
            <a:pPr lvl="0">
              <a:lnSpc>
                <a:spcPts val="3200"/>
              </a:lnSpc>
            </a:pPr>
            <a:r>
              <a:rPr lang="ja-JP" altLang="en-US" sz="2400" dirty="0">
                <a:solidFill>
                  <a:prstClr val="black"/>
                </a:solidFill>
                <a:latin typeface="HG丸ｺﾞｼｯｸM-PRO" panose="020F0600000000000000" pitchFamily="50" charset="-128"/>
                <a:ea typeface="HG丸ｺﾞｼｯｸM-PRO" panose="020F0600000000000000" pitchFamily="50" charset="-128"/>
              </a:rPr>
              <a:t>また、多くの自治体で作文の過去問題は公開されています。</a:t>
            </a:r>
            <a:endParaRPr lang="ja-JP" altLang="en-US" dirty="0"/>
          </a:p>
        </p:txBody>
      </p:sp>
    </p:spTree>
    <p:extLst>
      <p:ext uri="{BB962C8B-B14F-4D97-AF65-F5344CB8AC3E}">
        <p14:creationId xmlns:p14="http://schemas.microsoft.com/office/powerpoint/2010/main" val="257226536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EE4BA-0E6C-32A0-1EF0-8B6F172782EF}"/>
            </a:ext>
          </a:extLst>
        </p:cNvPr>
        <p:cNvGrpSpPr/>
        <p:nvPr/>
      </p:nvGrpSpPr>
      <p:grpSpPr>
        <a:xfrm>
          <a:off x="0" y="0"/>
          <a:ext cx="0" cy="0"/>
          <a:chOff x="0" y="0"/>
          <a:chExt cx="0" cy="0"/>
        </a:xfrm>
      </p:grpSpPr>
      <p:sp>
        <p:nvSpPr>
          <p:cNvPr id="10" name="四角形: 角を丸くする 9">
            <a:extLst>
              <a:ext uri="{FF2B5EF4-FFF2-40B4-BE49-F238E27FC236}">
                <a16:creationId xmlns:a16="http://schemas.microsoft.com/office/drawing/2014/main" id="{739B7259-7272-F409-BF6B-FF528B641E1A}"/>
              </a:ext>
            </a:extLst>
          </p:cNvPr>
          <p:cNvSpPr/>
          <p:nvPr/>
        </p:nvSpPr>
        <p:spPr>
          <a:xfrm>
            <a:off x="1911633" y="5385606"/>
            <a:ext cx="7855026" cy="792000"/>
          </a:xfrm>
          <a:prstGeom prst="roundRect">
            <a:avLst/>
          </a:prstGeom>
          <a:solidFill>
            <a:schemeClr val="bg1"/>
          </a:solid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3360"/>
              </a:lnSpc>
            </a:pPr>
            <a:r>
              <a:rPr kumimoji="1" lang="ja-JP" altLang="en-US" sz="2800" dirty="0">
                <a:solidFill>
                  <a:schemeClr val="tx1"/>
                </a:solidFill>
                <a:latin typeface="HG丸ｺﾞｼｯｸM-PRO" panose="020F0600000000000000" pitchFamily="50" charset="-128"/>
                <a:ea typeface="HG丸ｺﾞｼｯｸM-PRO" panose="020F0600000000000000" pitchFamily="50" charset="-128"/>
              </a:rPr>
              <a:t>試験対策の効率化を図りましょう！</a:t>
            </a:r>
          </a:p>
        </p:txBody>
      </p:sp>
      <p:grpSp>
        <p:nvGrpSpPr>
          <p:cNvPr id="9" name="グループ化 8">
            <a:extLst>
              <a:ext uri="{FF2B5EF4-FFF2-40B4-BE49-F238E27FC236}">
                <a16:creationId xmlns:a16="http://schemas.microsoft.com/office/drawing/2014/main" id="{07D1CAEE-449A-4E61-BE11-D0795F12FD1B}"/>
              </a:ext>
            </a:extLst>
          </p:cNvPr>
          <p:cNvGrpSpPr/>
          <p:nvPr/>
        </p:nvGrpSpPr>
        <p:grpSpPr>
          <a:xfrm>
            <a:off x="0" y="-47041"/>
            <a:ext cx="12192001" cy="6905041"/>
            <a:chOff x="0" y="-47041"/>
            <a:chExt cx="12192001" cy="6905041"/>
          </a:xfrm>
        </p:grpSpPr>
        <p:pic>
          <p:nvPicPr>
            <p:cNvPr id="11" name="object 3">
              <a:extLst>
                <a:ext uri="{FF2B5EF4-FFF2-40B4-BE49-F238E27FC236}">
                  <a16:creationId xmlns:a16="http://schemas.microsoft.com/office/drawing/2014/main" id="{B8393A70-DE29-4E53-B67F-B1FF8C26FAEA}"/>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2" name="正方形/長方形 11">
              <a:extLst>
                <a:ext uri="{FF2B5EF4-FFF2-40B4-BE49-F238E27FC236}">
                  <a16:creationId xmlns:a16="http://schemas.microsoft.com/office/drawing/2014/main" id="{550F0936-8E4E-4B4D-9B59-9BF283C1667A}"/>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生成ＡＩを活用した情報収集</a:t>
              </a:r>
            </a:p>
          </p:txBody>
        </p:sp>
        <p:pic>
          <p:nvPicPr>
            <p:cNvPr id="13" name="object 3">
              <a:extLst>
                <a:ext uri="{FF2B5EF4-FFF2-40B4-BE49-F238E27FC236}">
                  <a16:creationId xmlns:a16="http://schemas.microsoft.com/office/drawing/2014/main" id="{087D1087-ACD3-4083-9D56-819718D840B1}"/>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4" name="object 6">
              <a:extLst>
                <a:ext uri="{FF2B5EF4-FFF2-40B4-BE49-F238E27FC236}">
                  <a16:creationId xmlns:a16="http://schemas.microsoft.com/office/drawing/2014/main" id="{AF8B89DF-80CA-4493-8C1F-BAFAA992FBBD}"/>
                </a:ext>
              </a:extLst>
            </p:cNvPr>
            <p:cNvGrpSpPr/>
            <p:nvPr/>
          </p:nvGrpSpPr>
          <p:grpSpPr>
            <a:xfrm>
              <a:off x="131445" y="203359"/>
              <a:ext cx="11929110" cy="657225"/>
              <a:chOff x="186258" y="210936"/>
              <a:chExt cx="11929110" cy="657225"/>
            </a:xfrm>
          </p:grpSpPr>
          <p:sp>
            <p:nvSpPr>
              <p:cNvPr id="15" name="object 7">
                <a:extLst>
                  <a:ext uri="{FF2B5EF4-FFF2-40B4-BE49-F238E27FC236}">
                    <a16:creationId xmlns:a16="http://schemas.microsoft.com/office/drawing/2014/main" id="{B530CD87-CFC1-4FC0-AF15-11BFAF7E1C6E}"/>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6" name="object 8">
                <a:extLst>
                  <a:ext uri="{FF2B5EF4-FFF2-40B4-BE49-F238E27FC236}">
                    <a16:creationId xmlns:a16="http://schemas.microsoft.com/office/drawing/2014/main" id="{3C51A1B8-C8CA-473A-8036-D652CE97ACD3}"/>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7" name="object 9">
                <a:extLst>
                  <a:ext uri="{FF2B5EF4-FFF2-40B4-BE49-F238E27FC236}">
                    <a16:creationId xmlns:a16="http://schemas.microsoft.com/office/drawing/2014/main" id="{A633FB78-DE67-4A46-9EE7-C88F098B5D1F}"/>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8" name="object 10">
                <a:extLst>
                  <a:ext uri="{FF2B5EF4-FFF2-40B4-BE49-F238E27FC236}">
                    <a16:creationId xmlns:a16="http://schemas.microsoft.com/office/drawing/2014/main" id="{D34DB705-ED7A-41D5-90AA-89827540468A}"/>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9" name="object 11">
                <a:extLst>
                  <a:ext uri="{FF2B5EF4-FFF2-40B4-BE49-F238E27FC236}">
                    <a16:creationId xmlns:a16="http://schemas.microsoft.com/office/drawing/2014/main" id="{C92900EC-9FB8-401D-B843-F62CA195442D}"/>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0" name="object 12">
                <a:extLst>
                  <a:ext uri="{FF2B5EF4-FFF2-40B4-BE49-F238E27FC236}">
                    <a16:creationId xmlns:a16="http://schemas.microsoft.com/office/drawing/2014/main" id="{B44C7172-61B0-4C1B-8533-75C9E562CB39}"/>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21" name="object 13">
                <a:extLst>
                  <a:ext uri="{FF2B5EF4-FFF2-40B4-BE49-F238E27FC236}">
                    <a16:creationId xmlns:a16="http://schemas.microsoft.com/office/drawing/2014/main" id="{CF8C593F-8B5A-449C-91E8-9134644F73B7}"/>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2" name="object 14">
                <a:extLst>
                  <a:ext uri="{FF2B5EF4-FFF2-40B4-BE49-F238E27FC236}">
                    <a16:creationId xmlns:a16="http://schemas.microsoft.com/office/drawing/2014/main" id="{88BB91AC-B73F-4E5E-AFD0-E3413D543036}"/>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3" name="object 15">
                <a:extLst>
                  <a:ext uri="{FF2B5EF4-FFF2-40B4-BE49-F238E27FC236}">
                    <a16:creationId xmlns:a16="http://schemas.microsoft.com/office/drawing/2014/main" id="{6949E400-3CD8-4B2B-9F26-AA18248364B7}"/>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4" name="object 16">
                <a:extLst>
                  <a:ext uri="{FF2B5EF4-FFF2-40B4-BE49-F238E27FC236}">
                    <a16:creationId xmlns:a16="http://schemas.microsoft.com/office/drawing/2014/main" id="{8C51F9F6-F910-4BF5-A727-DF53073B4C20}"/>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5" name="object 17">
                <a:extLst>
                  <a:ext uri="{FF2B5EF4-FFF2-40B4-BE49-F238E27FC236}">
                    <a16:creationId xmlns:a16="http://schemas.microsoft.com/office/drawing/2014/main" id="{86F92ED6-47A8-4FDC-9DD4-57646A980DD2}"/>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6" name="object 18">
                <a:extLst>
                  <a:ext uri="{FF2B5EF4-FFF2-40B4-BE49-F238E27FC236}">
                    <a16:creationId xmlns:a16="http://schemas.microsoft.com/office/drawing/2014/main" id="{C773D971-ABCD-45BE-8A52-1B546096CBBD}"/>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7" name="object 19">
                <a:extLst>
                  <a:ext uri="{FF2B5EF4-FFF2-40B4-BE49-F238E27FC236}">
                    <a16:creationId xmlns:a16="http://schemas.microsoft.com/office/drawing/2014/main" id="{7F0FDBAF-16AC-4D73-A96E-6607DC80354A}"/>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8" name="object 20">
                <a:extLst>
                  <a:ext uri="{FF2B5EF4-FFF2-40B4-BE49-F238E27FC236}">
                    <a16:creationId xmlns:a16="http://schemas.microsoft.com/office/drawing/2014/main" id="{215C58A1-E3FA-46E4-8538-12F3CB96666A}"/>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9" name="object 21">
                <a:extLst>
                  <a:ext uri="{FF2B5EF4-FFF2-40B4-BE49-F238E27FC236}">
                    <a16:creationId xmlns:a16="http://schemas.microsoft.com/office/drawing/2014/main" id="{778A3EB2-7D64-458A-8502-561374A6C4E2}"/>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0" name="object 22">
                <a:extLst>
                  <a:ext uri="{FF2B5EF4-FFF2-40B4-BE49-F238E27FC236}">
                    <a16:creationId xmlns:a16="http://schemas.microsoft.com/office/drawing/2014/main" id="{D3280C3B-3564-42B9-BCBF-6018681FC0B3}"/>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31" name="object 23">
                <a:extLst>
                  <a:ext uri="{FF2B5EF4-FFF2-40B4-BE49-F238E27FC236}">
                    <a16:creationId xmlns:a16="http://schemas.microsoft.com/office/drawing/2014/main" id="{23379B2E-37D0-4F2E-A767-4B6949528E4C}"/>
                  </a:ext>
                </a:extLst>
              </p:cNvPr>
              <p:cNvPicPr/>
              <p:nvPr/>
            </p:nvPicPr>
            <p:blipFill>
              <a:blip r:embed="rId4" cstate="print"/>
              <a:stretch>
                <a:fillRect/>
              </a:stretch>
            </p:blipFill>
            <p:spPr>
              <a:xfrm>
                <a:off x="12026795" y="575918"/>
                <a:ext cx="88216" cy="97080"/>
              </a:xfrm>
              <a:prstGeom prst="rect">
                <a:avLst/>
              </a:prstGeom>
            </p:spPr>
          </p:pic>
          <p:sp>
            <p:nvSpPr>
              <p:cNvPr id="32" name="object 24">
                <a:extLst>
                  <a:ext uri="{FF2B5EF4-FFF2-40B4-BE49-F238E27FC236}">
                    <a16:creationId xmlns:a16="http://schemas.microsoft.com/office/drawing/2014/main" id="{F7CA91A2-D53B-43B6-8212-4949772B8F06}"/>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3" name="object 25">
                <a:extLst>
                  <a:ext uri="{FF2B5EF4-FFF2-40B4-BE49-F238E27FC236}">
                    <a16:creationId xmlns:a16="http://schemas.microsoft.com/office/drawing/2014/main" id="{3AA24A3A-A904-46A6-9713-064F219298A2}"/>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4" name="object 26">
                <a:extLst>
                  <a:ext uri="{FF2B5EF4-FFF2-40B4-BE49-F238E27FC236}">
                    <a16:creationId xmlns:a16="http://schemas.microsoft.com/office/drawing/2014/main" id="{2625FAE9-3286-4272-A0F9-11D621066712}"/>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5" name="object 27">
                <a:extLst>
                  <a:ext uri="{FF2B5EF4-FFF2-40B4-BE49-F238E27FC236}">
                    <a16:creationId xmlns:a16="http://schemas.microsoft.com/office/drawing/2014/main" id="{B9E35202-4397-4ECE-9A97-FCEDB466D956}"/>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6" name="object 28">
                <a:extLst>
                  <a:ext uri="{FF2B5EF4-FFF2-40B4-BE49-F238E27FC236}">
                    <a16:creationId xmlns:a16="http://schemas.microsoft.com/office/drawing/2014/main" id="{19370433-9B0A-44C9-B9C4-3C3F8DD3253E}"/>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7" name="object 29">
                <a:extLst>
                  <a:ext uri="{FF2B5EF4-FFF2-40B4-BE49-F238E27FC236}">
                    <a16:creationId xmlns:a16="http://schemas.microsoft.com/office/drawing/2014/main" id="{1BF9845F-7900-469F-8F6B-7CE6D8FA4C4D}"/>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8" name="object 30">
                <a:extLst>
                  <a:ext uri="{FF2B5EF4-FFF2-40B4-BE49-F238E27FC236}">
                    <a16:creationId xmlns:a16="http://schemas.microsoft.com/office/drawing/2014/main" id="{971439C7-AA64-49FD-BE2D-D3D059CF8A7F}"/>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9" name="object 31">
                <a:extLst>
                  <a:ext uri="{FF2B5EF4-FFF2-40B4-BE49-F238E27FC236}">
                    <a16:creationId xmlns:a16="http://schemas.microsoft.com/office/drawing/2014/main" id="{1BBF6521-7AC0-4A12-A7B7-0766C878CDB6}"/>
                  </a:ext>
                </a:extLst>
              </p:cNvPr>
              <p:cNvPicPr/>
              <p:nvPr/>
            </p:nvPicPr>
            <p:blipFill>
              <a:blip r:embed="rId5" cstate="print"/>
              <a:stretch>
                <a:fillRect/>
              </a:stretch>
            </p:blipFill>
            <p:spPr>
              <a:xfrm>
                <a:off x="10546225" y="211835"/>
                <a:ext cx="139128" cy="139128"/>
              </a:xfrm>
              <a:prstGeom prst="rect">
                <a:avLst/>
              </a:prstGeom>
            </p:spPr>
          </p:pic>
          <p:pic>
            <p:nvPicPr>
              <p:cNvPr id="40" name="object 32">
                <a:extLst>
                  <a:ext uri="{FF2B5EF4-FFF2-40B4-BE49-F238E27FC236}">
                    <a16:creationId xmlns:a16="http://schemas.microsoft.com/office/drawing/2014/main" id="{17957D6A-6078-4DB5-B92E-6E3860445EC4}"/>
                  </a:ext>
                </a:extLst>
              </p:cNvPr>
              <p:cNvPicPr/>
              <p:nvPr/>
            </p:nvPicPr>
            <p:blipFill>
              <a:blip r:embed="rId6" cstate="print"/>
              <a:stretch>
                <a:fillRect/>
              </a:stretch>
            </p:blipFill>
            <p:spPr>
              <a:xfrm>
                <a:off x="9828669" y="360944"/>
                <a:ext cx="244449" cy="244449"/>
              </a:xfrm>
              <a:prstGeom prst="rect">
                <a:avLst/>
              </a:prstGeom>
            </p:spPr>
          </p:pic>
          <p:sp>
            <p:nvSpPr>
              <p:cNvPr id="41" name="object 33">
                <a:extLst>
                  <a:ext uri="{FF2B5EF4-FFF2-40B4-BE49-F238E27FC236}">
                    <a16:creationId xmlns:a16="http://schemas.microsoft.com/office/drawing/2014/main" id="{1E07E732-7540-41E1-910E-CA271513EF91}"/>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2" name="object 34">
                <a:extLst>
                  <a:ext uri="{FF2B5EF4-FFF2-40B4-BE49-F238E27FC236}">
                    <a16:creationId xmlns:a16="http://schemas.microsoft.com/office/drawing/2014/main" id="{5E24BB96-8EE0-4BD3-9B2D-F3D8465AE557}"/>
                  </a:ext>
                </a:extLst>
              </p:cNvPr>
              <p:cNvPicPr/>
              <p:nvPr/>
            </p:nvPicPr>
            <p:blipFill>
              <a:blip r:embed="rId7" cstate="print"/>
              <a:stretch>
                <a:fillRect/>
              </a:stretch>
            </p:blipFill>
            <p:spPr>
              <a:xfrm>
                <a:off x="9688294" y="622557"/>
                <a:ext cx="160297" cy="160395"/>
              </a:xfrm>
              <a:prstGeom prst="rect">
                <a:avLst/>
              </a:prstGeom>
            </p:spPr>
          </p:pic>
          <p:sp>
            <p:nvSpPr>
              <p:cNvPr id="43" name="object 35">
                <a:extLst>
                  <a:ext uri="{FF2B5EF4-FFF2-40B4-BE49-F238E27FC236}">
                    <a16:creationId xmlns:a16="http://schemas.microsoft.com/office/drawing/2014/main" id="{A882AECD-7882-409E-8A2D-0856EA931100}"/>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4" name="object 36">
                <a:extLst>
                  <a:ext uri="{FF2B5EF4-FFF2-40B4-BE49-F238E27FC236}">
                    <a16:creationId xmlns:a16="http://schemas.microsoft.com/office/drawing/2014/main" id="{F4C93C23-E9F2-438E-95EB-45BA59BC6EA8}"/>
                  </a:ext>
                </a:extLst>
              </p:cNvPr>
              <p:cNvPicPr/>
              <p:nvPr/>
            </p:nvPicPr>
            <p:blipFill>
              <a:blip r:embed="rId8" cstate="print"/>
              <a:stretch>
                <a:fillRect/>
              </a:stretch>
            </p:blipFill>
            <p:spPr>
              <a:xfrm>
                <a:off x="9648025" y="373900"/>
                <a:ext cx="90690" cy="68618"/>
              </a:xfrm>
              <a:prstGeom prst="rect">
                <a:avLst/>
              </a:prstGeom>
            </p:spPr>
          </p:pic>
          <p:sp>
            <p:nvSpPr>
              <p:cNvPr id="45" name="object 37">
                <a:extLst>
                  <a:ext uri="{FF2B5EF4-FFF2-40B4-BE49-F238E27FC236}">
                    <a16:creationId xmlns:a16="http://schemas.microsoft.com/office/drawing/2014/main" id="{58AA834C-1C08-4CF5-A391-B3B78CFD7DD6}"/>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6" name="object 38">
                <a:extLst>
                  <a:ext uri="{FF2B5EF4-FFF2-40B4-BE49-F238E27FC236}">
                    <a16:creationId xmlns:a16="http://schemas.microsoft.com/office/drawing/2014/main" id="{BAC450F9-E9B9-42AC-8DF7-6DEE1DFDDED0}"/>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7" name="object 39">
                <a:extLst>
                  <a:ext uri="{FF2B5EF4-FFF2-40B4-BE49-F238E27FC236}">
                    <a16:creationId xmlns:a16="http://schemas.microsoft.com/office/drawing/2014/main" id="{430E446A-A267-462C-8910-D28EBF54C784}"/>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8" name="object 40">
                <a:extLst>
                  <a:ext uri="{FF2B5EF4-FFF2-40B4-BE49-F238E27FC236}">
                    <a16:creationId xmlns:a16="http://schemas.microsoft.com/office/drawing/2014/main" id="{28E9712B-AEDC-4A5C-89A8-F59AF212C0B9}"/>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9" name="object 41">
                <a:extLst>
                  <a:ext uri="{FF2B5EF4-FFF2-40B4-BE49-F238E27FC236}">
                    <a16:creationId xmlns:a16="http://schemas.microsoft.com/office/drawing/2014/main" id="{69E2E880-E568-40B0-A23F-A222B00218CB}"/>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50" name="object 42">
                <a:extLst>
                  <a:ext uri="{FF2B5EF4-FFF2-40B4-BE49-F238E27FC236}">
                    <a16:creationId xmlns:a16="http://schemas.microsoft.com/office/drawing/2014/main" id="{87F3BEA1-7A03-4A35-8E56-2ABF7C0ADE05}"/>
                  </a:ext>
                </a:extLst>
              </p:cNvPr>
              <p:cNvPicPr/>
              <p:nvPr/>
            </p:nvPicPr>
            <p:blipFill>
              <a:blip r:embed="rId9" cstate="print"/>
              <a:stretch>
                <a:fillRect/>
              </a:stretch>
            </p:blipFill>
            <p:spPr>
              <a:xfrm>
                <a:off x="10771367" y="253872"/>
                <a:ext cx="383006" cy="322630"/>
              </a:xfrm>
              <a:prstGeom prst="rect">
                <a:avLst/>
              </a:prstGeom>
            </p:spPr>
          </p:pic>
          <p:sp>
            <p:nvSpPr>
              <p:cNvPr id="51" name="object 43">
                <a:extLst>
                  <a:ext uri="{FF2B5EF4-FFF2-40B4-BE49-F238E27FC236}">
                    <a16:creationId xmlns:a16="http://schemas.microsoft.com/office/drawing/2014/main" id="{C21B7C45-E449-483E-B8FE-317FF5AC5F0A}"/>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2" name="object 44">
                <a:extLst>
                  <a:ext uri="{FF2B5EF4-FFF2-40B4-BE49-F238E27FC236}">
                    <a16:creationId xmlns:a16="http://schemas.microsoft.com/office/drawing/2014/main" id="{C2DACB36-6627-4632-87D6-D47749567F15}"/>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3" name="object 45">
                <a:extLst>
                  <a:ext uri="{FF2B5EF4-FFF2-40B4-BE49-F238E27FC236}">
                    <a16:creationId xmlns:a16="http://schemas.microsoft.com/office/drawing/2014/main" id="{E2FAF059-DE09-43F2-8249-5D122E29D786}"/>
                  </a:ext>
                </a:extLst>
              </p:cNvPr>
              <p:cNvPicPr/>
              <p:nvPr/>
            </p:nvPicPr>
            <p:blipFill>
              <a:blip r:embed="rId10" cstate="print"/>
              <a:stretch>
                <a:fillRect/>
              </a:stretch>
            </p:blipFill>
            <p:spPr>
              <a:xfrm>
                <a:off x="10925962" y="472221"/>
                <a:ext cx="103212" cy="119964"/>
              </a:xfrm>
              <a:prstGeom prst="rect">
                <a:avLst/>
              </a:prstGeom>
            </p:spPr>
          </p:pic>
          <p:sp>
            <p:nvSpPr>
              <p:cNvPr id="54" name="object 46">
                <a:extLst>
                  <a:ext uri="{FF2B5EF4-FFF2-40B4-BE49-F238E27FC236}">
                    <a16:creationId xmlns:a16="http://schemas.microsoft.com/office/drawing/2014/main" id="{4BE1A134-AA3E-4948-A43D-8CC95D95837A}"/>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5" name="object 47">
                <a:extLst>
                  <a:ext uri="{FF2B5EF4-FFF2-40B4-BE49-F238E27FC236}">
                    <a16:creationId xmlns:a16="http://schemas.microsoft.com/office/drawing/2014/main" id="{AEE52E02-AE1B-41DB-9006-1BBE5751EF17}"/>
                  </a:ext>
                </a:extLst>
              </p:cNvPr>
              <p:cNvPicPr/>
              <p:nvPr/>
            </p:nvPicPr>
            <p:blipFill>
              <a:blip r:embed="rId11" cstate="print"/>
              <a:stretch>
                <a:fillRect/>
              </a:stretch>
            </p:blipFill>
            <p:spPr>
              <a:xfrm>
                <a:off x="194951" y="260619"/>
                <a:ext cx="582104" cy="494753"/>
              </a:xfrm>
              <a:prstGeom prst="rect">
                <a:avLst/>
              </a:prstGeom>
            </p:spPr>
          </p:pic>
          <p:pic>
            <p:nvPicPr>
              <p:cNvPr id="56" name="object 48">
                <a:extLst>
                  <a:ext uri="{FF2B5EF4-FFF2-40B4-BE49-F238E27FC236}">
                    <a16:creationId xmlns:a16="http://schemas.microsoft.com/office/drawing/2014/main" id="{3F58F9B8-7C60-4F99-90AA-1CBCC5C580EB}"/>
                  </a:ext>
                </a:extLst>
              </p:cNvPr>
              <p:cNvPicPr/>
              <p:nvPr/>
            </p:nvPicPr>
            <p:blipFill>
              <a:blip r:embed="rId12" cstate="print"/>
              <a:stretch>
                <a:fillRect/>
              </a:stretch>
            </p:blipFill>
            <p:spPr>
              <a:xfrm>
                <a:off x="186258" y="251942"/>
                <a:ext cx="599490" cy="512114"/>
              </a:xfrm>
              <a:prstGeom prst="rect">
                <a:avLst/>
              </a:prstGeom>
            </p:spPr>
          </p:pic>
        </p:grpSp>
      </p:grpSp>
      <p:grpSp>
        <p:nvGrpSpPr>
          <p:cNvPr id="57" name="グループ化 56">
            <a:extLst>
              <a:ext uri="{FF2B5EF4-FFF2-40B4-BE49-F238E27FC236}">
                <a16:creationId xmlns:a16="http://schemas.microsoft.com/office/drawing/2014/main" id="{CC622E74-1187-40F1-B850-E57A0070FCBA}"/>
              </a:ext>
            </a:extLst>
          </p:cNvPr>
          <p:cNvGrpSpPr/>
          <p:nvPr/>
        </p:nvGrpSpPr>
        <p:grpSpPr>
          <a:xfrm>
            <a:off x="819372" y="1259331"/>
            <a:ext cx="10553255" cy="2184572"/>
            <a:chOff x="819372" y="1259331"/>
            <a:chExt cx="10553255" cy="2184572"/>
          </a:xfrm>
        </p:grpSpPr>
        <p:sp>
          <p:nvSpPr>
            <p:cNvPr id="58" name="テキスト ボックス 57">
              <a:extLst>
                <a:ext uri="{FF2B5EF4-FFF2-40B4-BE49-F238E27FC236}">
                  <a16:creationId xmlns:a16="http://schemas.microsoft.com/office/drawing/2014/main" id="{51718BD8-20B0-4A03-A929-8AC3441FFBC0}"/>
                </a:ext>
              </a:extLst>
            </p:cNvPr>
            <p:cNvSpPr txBox="1"/>
            <p:nvPr/>
          </p:nvSpPr>
          <p:spPr>
            <a:xfrm>
              <a:off x="819372" y="1259331"/>
              <a:ext cx="10553255" cy="2184572"/>
            </a:xfrm>
            <a:prstGeom prst="rect">
              <a:avLst/>
            </a:prstGeom>
            <a:noFill/>
          </p:spPr>
          <p:txBody>
            <a:bodyPr wrap="square" rtlCol="0">
              <a:spAutoFit/>
            </a:bodyPr>
            <a:lstStyle/>
            <a:p>
              <a:pPr>
                <a:spcAft>
                  <a:spcPts val="14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採用情報プロンプト</a:t>
              </a:r>
            </a:p>
            <a:p>
              <a:pPr marL="309600">
                <a:lnSpc>
                  <a:spcPts val="3400"/>
                </a:lnSpc>
              </a:pPr>
              <a:r>
                <a:rPr lang="ja-JP" altLang="en-US" sz="2400" dirty="0">
                  <a:latin typeface="HGMaruGothicMPRO" panose="020F0600000000000000" pitchFamily="34" charset="-128"/>
                  <a:ea typeface="HGMaruGothicMPRO" panose="020F0600000000000000" pitchFamily="34" charset="-128"/>
                </a:rPr>
                <a:t>生成ＡＩを使って必要な情報を整理しましょう。生成ＡＩで全体を把握し、最終確認は必ず公式ＨＰで行いましょう。</a:t>
              </a:r>
            </a:p>
            <a:p>
              <a:pPr marL="309600">
                <a:lnSpc>
                  <a:spcPts val="3400"/>
                </a:lnSpc>
                <a:spcBef>
                  <a:spcPts val="1800"/>
                </a:spcBef>
              </a:pPr>
              <a:r>
                <a:rPr lang="ja-JP" altLang="en-US" sz="2400" dirty="0">
                  <a:latin typeface="HGMaruGothicMPRO" panose="020F0600000000000000" pitchFamily="34" charset="-128"/>
                  <a:ea typeface="HGMaruGothicMPRO" panose="020F0600000000000000" pitchFamily="34" charset="-128"/>
                </a:rPr>
                <a:t>例：令和〇年度〇〇市〇〇職（高卒程度）の採用情報を要約してください。</a:t>
              </a:r>
              <a:endParaRPr lang="en-US" altLang="ja-JP" sz="2400" dirty="0">
                <a:latin typeface="HGMaruGothicMPRO" panose="020F0600000000000000" pitchFamily="34" charset="-128"/>
                <a:ea typeface="HGMaruGothicMPRO" panose="020F0600000000000000" pitchFamily="34" charset="-128"/>
              </a:endParaRPr>
            </a:p>
          </p:txBody>
        </p:sp>
        <p:cxnSp>
          <p:nvCxnSpPr>
            <p:cNvPr id="59" name="直線コネクタ 58">
              <a:extLst>
                <a:ext uri="{FF2B5EF4-FFF2-40B4-BE49-F238E27FC236}">
                  <a16:creationId xmlns:a16="http://schemas.microsoft.com/office/drawing/2014/main" id="{388C988E-9EF9-4C2C-846A-9813D7DD209E}"/>
                </a:ext>
              </a:extLst>
            </p:cNvPr>
            <p:cNvCxnSpPr>
              <a:cxnSpLocks/>
            </p:cNvCxnSpPr>
            <p:nvPr/>
          </p:nvCxnSpPr>
          <p:spPr>
            <a:xfrm>
              <a:off x="923109" y="1760076"/>
              <a:ext cx="3074733"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60" name="グループ化 59">
            <a:extLst>
              <a:ext uri="{FF2B5EF4-FFF2-40B4-BE49-F238E27FC236}">
                <a16:creationId xmlns:a16="http://schemas.microsoft.com/office/drawing/2014/main" id="{D823DBF2-4351-42FF-A4C5-8DDD37F2AF10}"/>
              </a:ext>
            </a:extLst>
          </p:cNvPr>
          <p:cNvGrpSpPr/>
          <p:nvPr/>
        </p:nvGrpSpPr>
        <p:grpSpPr>
          <a:xfrm>
            <a:off x="819372" y="3691251"/>
            <a:ext cx="10553255" cy="1517723"/>
            <a:chOff x="819372" y="1259331"/>
            <a:chExt cx="10553255" cy="1517723"/>
          </a:xfrm>
        </p:grpSpPr>
        <p:sp>
          <p:nvSpPr>
            <p:cNvPr id="61" name="テキスト ボックス 60">
              <a:extLst>
                <a:ext uri="{FF2B5EF4-FFF2-40B4-BE49-F238E27FC236}">
                  <a16:creationId xmlns:a16="http://schemas.microsoft.com/office/drawing/2014/main" id="{58627CCD-468F-4A2F-87F3-989F481BAD97}"/>
                </a:ext>
              </a:extLst>
            </p:cNvPr>
            <p:cNvSpPr txBox="1"/>
            <p:nvPr/>
          </p:nvSpPr>
          <p:spPr>
            <a:xfrm>
              <a:off x="819372" y="1259331"/>
              <a:ext cx="10553255" cy="1517723"/>
            </a:xfrm>
            <a:prstGeom prst="rect">
              <a:avLst/>
            </a:prstGeom>
            <a:noFill/>
          </p:spPr>
          <p:txBody>
            <a:bodyPr wrap="square" rtlCol="0">
              <a:spAutoFit/>
            </a:bodyPr>
            <a:lstStyle/>
            <a:p>
              <a:pPr>
                <a:spcAft>
                  <a:spcPts val="14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その他情報</a:t>
              </a:r>
            </a:p>
            <a:p>
              <a:pPr marL="309600">
                <a:lnSpc>
                  <a:spcPts val="3400"/>
                </a:lnSpc>
              </a:pPr>
              <a:r>
                <a:rPr lang="ja-JP" altLang="en-US" sz="2400" spc="-100" dirty="0">
                  <a:latin typeface="HG丸ｺﾞｼｯｸM-PRO" panose="020F0600000000000000" pitchFamily="50" charset="-128"/>
                  <a:ea typeface="HG丸ｺﾞｼｯｸM-PRO" panose="020F0600000000000000" pitchFamily="50" charset="-128"/>
                </a:rPr>
                <a:t>採用情報のほか、生成ＡＩで「</a:t>
              </a:r>
              <a:r>
                <a:rPr lang="ja-JP" altLang="en-US" sz="2400" b="1" spc="-100" dirty="0">
                  <a:solidFill>
                    <a:srgbClr val="FF0000"/>
                  </a:solidFill>
                  <a:latin typeface="HG丸ｺﾞｼｯｸM-PRO" panose="020F0600000000000000" pitchFamily="50" charset="-128"/>
                  <a:ea typeface="HG丸ｺﾞｼｯｸM-PRO" panose="020F0600000000000000" pitchFamily="50" charset="-128"/>
                </a:rPr>
                <a:t>市政情報（政策・計画・取り組みなど）</a:t>
              </a:r>
              <a:r>
                <a:rPr lang="ja-JP" altLang="en-US" sz="2400" spc="-100" dirty="0">
                  <a:latin typeface="HG丸ｺﾞｼｯｸM-PRO" panose="020F0600000000000000" pitchFamily="50" charset="-128"/>
                  <a:ea typeface="HG丸ｺﾞｼｯｸM-PRO" panose="020F0600000000000000" pitchFamily="50" charset="-128"/>
                </a:rPr>
                <a:t>」や、</a:t>
              </a:r>
              <a:r>
                <a:rPr lang="ja-JP" altLang="en-US" sz="2400" dirty="0">
                  <a:latin typeface="HG丸ｺﾞｼｯｸM-PRO" panose="020F0600000000000000" pitchFamily="50" charset="-128"/>
                  <a:ea typeface="HG丸ｺﾞｼｯｸM-PRO" panose="020F0600000000000000" pitchFamily="50" charset="-128"/>
                </a:rPr>
                <a:t>「</a:t>
              </a:r>
              <a:r>
                <a:rPr lang="ja-JP" altLang="en-US" sz="2400" dirty="0">
                  <a:solidFill>
                    <a:srgbClr val="FF0000"/>
                  </a:solidFill>
                  <a:latin typeface="HG丸ｺﾞｼｯｸM-PRO" panose="020F0600000000000000" pitchFamily="50" charset="-128"/>
                  <a:ea typeface="HG丸ｺﾞｼｯｸM-PRO" panose="020F0600000000000000" pitchFamily="50" charset="-128"/>
                </a:rPr>
                <a:t>求める人材</a:t>
              </a:r>
              <a:r>
                <a:rPr lang="ja-JP" altLang="en-US" sz="2400" dirty="0">
                  <a:latin typeface="HG丸ｺﾞｼｯｸM-PRO" panose="020F0600000000000000" pitchFamily="50" charset="-128"/>
                  <a:ea typeface="HG丸ｺﾞｼｯｸM-PRO" panose="020F0600000000000000" pitchFamily="50" charset="-128"/>
                </a:rPr>
                <a:t>」などを調べ、要約するなど、有効的に活用しましょう。</a:t>
              </a:r>
              <a:endParaRPr lang="en-US" altLang="ja-JP" sz="2400" dirty="0">
                <a:latin typeface="HG丸ｺﾞｼｯｸM-PRO" panose="020F0600000000000000" pitchFamily="50" charset="-128"/>
                <a:ea typeface="HG丸ｺﾞｼｯｸM-PRO" panose="020F0600000000000000" pitchFamily="50" charset="-128"/>
              </a:endParaRPr>
            </a:p>
          </p:txBody>
        </p:sp>
        <p:cxnSp>
          <p:nvCxnSpPr>
            <p:cNvPr id="62" name="直線コネクタ 61">
              <a:extLst>
                <a:ext uri="{FF2B5EF4-FFF2-40B4-BE49-F238E27FC236}">
                  <a16:creationId xmlns:a16="http://schemas.microsoft.com/office/drawing/2014/main" id="{F62BC2B7-01B0-4606-AE1A-6524D82CC20C}"/>
                </a:ext>
              </a:extLst>
            </p:cNvPr>
            <p:cNvCxnSpPr>
              <a:cxnSpLocks/>
            </p:cNvCxnSpPr>
            <p:nvPr/>
          </p:nvCxnSpPr>
          <p:spPr>
            <a:xfrm>
              <a:off x="923109" y="1760076"/>
              <a:ext cx="1777561"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2893358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89F85A-05B4-8378-9EA4-993A2274E916}"/>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25F78941-C289-C539-A13C-FBF472CB1286}"/>
              </a:ext>
            </a:extLst>
          </p:cNvPr>
          <p:cNvSpPr txBox="1"/>
          <p:nvPr/>
        </p:nvSpPr>
        <p:spPr>
          <a:xfrm>
            <a:off x="1880134" y="2921168"/>
            <a:ext cx="8431731" cy="1015663"/>
          </a:xfrm>
          <a:prstGeom prst="rect">
            <a:avLst/>
          </a:prstGeom>
          <a:noFill/>
        </p:spPr>
        <p:txBody>
          <a:bodyPr wrap="square" rtlCol="0">
            <a:spAutoFit/>
          </a:bodyPr>
          <a:lstStyle/>
          <a:p>
            <a:pPr algn="ctr"/>
            <a:r>
              <a:rPr lang="en-US" altLang="ja-JP" sz="6000" dirty="0">
                <a:latin typeface="ＭＳ ゴシック" panose="020B0609070205080204" pitchFamily="49" charset="-128"/>
                <a:ea typeface="ＭＳ ゴシック" panose="020B0609070205080204" pitchFamily="49" charset="-128"/>
              </a:rPr>
              <a:t>13.</a:t>
            </a:r>
            <a:r>
              <a:rPr lang="ja-JP" altLang="en-US" sz="6000" dirty="0">
                <a:latin typeface="ＭＳ ゴシック" panose="020B0609070205080204" pitchFamily="49" charset="-128"/>
                <a:ea typeface="ＭＳ ゴシック" panose="020B0609070205080204" pitchFamily="49" charset="-128"/>
              </a:rPr>
              <a:t>自治体等直前対策</a:t>
            </a:r>
            <a:endParaRPr kumimoji="1" lang="ja-JP" altLang="en-US" sz="6000" dirty="0">
              <a:latin typeface="ＭＳ ゴシック" panose="020B0609070205080204" pitchFamily="49" charset="-128"/>
              <a:ea typeface="ＭＳ ゴシック" panose="020B0609070205080204" pitchFamily="49" charset="-128"/>
            </a:endParaRPr>
          </a:p>
        </p:txBody>
      </p:sp>
      <p:grpSp>
        <p:nvGrpSpPr>
          <p:cNvPr id="4" name="グループ化 3">
            <a:extLst>
              <a:ext uri="{FF2B5EF4-FFF2-40B4-BE49-F238E27FC236}">
                <a16:creationId xmlns:a16="http://schemas.microsoft.com/office/drawing/2014/main" id="{94B1C5D1-7E19-4428-AE89-D83209145B79}"/>
              </a:ext>
            </a:extLst>
          </p:cNvPr>
          <p:cNvGrpSpPr/>
          <p:nvPr/>
        </p:nvGrpSpPr>
        <p:grpSpPr>
          <a:xfrm>
            <a:off x="0" y="0"/>
            <a:ext cx="12192001" cy="6858000"/>
            <a:chOff x="0" y="0"/>
            <a:chExt cx="12192001" cy="6858000"/>
          </a:xfrm>
        </p:grpSpPr>
        <p:pic>
          <p:nvPicPr>
            <p:cNvPr id="6" name="object 3">
              <a:extLst>
                <a:ext uri="{FF2B5EF4-FFF2-40B4-BE49-F238E27FC236}">
                  <a16:creationId xmlns:a16="http://schemas.microsoft.com/office/drawing/2014/main" id="{09CD8ABD-8B1B-4C4F-833A-517A8497EE59}"/>
                </a:ext>
              </a:extLst>
            </p:cNvPr>
            <p:cNvPicPr/>
            <p:nvPr/>
          </p:nvPicPr>
          <p:blipFill>
            <a:blip r:embed="rId2"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7" name="object 3">
              <a:extLst>
                <a:ext uri="{FF2B5EF4-FFF2-40B4-BE49-F238E27FC236}">
                  <a16:creationId xmlns:a16="http://schemas.microsoft.com/office/drawing/2014/main" id="{19470632-D488-482B-A89C-776F4B29D6FE}"/>
                </a:ext>
              </a:extLst>
            </p:cNvPr>
            <p:cNvPicPr/>
            <p:nvPr/>
          </p:nvPicPr>
          <p:blipFill>
            <a:blip r:embed="rId2"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Tree>
    <p:extLst>
      <p:ext uri="{BB962C8B-B14F-4D97-AF65-F5344CB8AC3E}">
        <p14:creationId xmlns:p14="http://schemas.microsoft.com/office/powerpoint/2010/main" val="276869021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68295A-E65A-9E80-2F8A-DF8AC3A8EBF2}"/>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B5DFB7EE-9CF7-8BD8-2C3B-BA1CD0F26A6D}"/>
              </a:ext>
            </a:extLst>
          </p:cNvPr>
          <p:cNvSpPr txBox="1"/>
          <p:nvPr/>
        </p:nvSpPr>
        <p:spPr>
          <a:xfrm>
            <a:off x="732504" y="3456423"/>
            <a:ext cx="10726992" cy="2708434"/>
          </a:xfrm>
          <a:prstGeom prst="rect">
            <a:avLst/>
          </a:prstGeom>
          <a:noFill/>
        </p:spPr>
        <p:txBody>
          <a:bodyPr wrap="square" rtlCol="0">
            <a:spAutoFit/>
          </a:bodyPr>
          <a:lstStyle/>
          <a:p>
            <a:pPr>
              <a:lnSpc>
                <a:spcPts val="3200"/>
              </a:lnSpc>
            </a:pPr>
            <a:r>
              <a:rPr lang="ja-JP" altLang="en-US" sz="2400" dirty="0">
                <a:latin typeface="HG丸ｺﾞｼｯｸM-PRO" panose="020F0600000000000000" pitchFamily="50" charset="-128"/>
                <a:ea typeface="HG丸ｺﾞｼｯｸM-PRO" panose="020F0600000000000000" pitchFamily="50" charset="-128"/>
              </a:rPr>
              <a:t>自治体等の公式ホームページから採用情報など、</a:t>
            </a:r>
            <a:endParaRPr lang="en-US" altLang="ja-JP" sz="2400" dirty="0">
              <a:latin typeface="HG丸ｺﾞｼｯｸM-PRO" panose="020F0600000000000000" pitchFamily="50" charset="-128"/>
              <a:ea typeface="HG丸ｺﾞｼｯｸM-PRO" panose="020F0600000000000000" pitchFamily="50" charset="-128"/>
            </a:endParaRPr>
          </a:p>
          <a:p>
            <a:pPr>
              <a:lnSpc>
                <a:spcPts val="3200"/>
              </a:lnSpc>
            </a:pPr>
            <a:r>
              <a:rPr lang="ja-JP" altLang="en-US" sz="2400" dirty="0">
                <a:latin typeface="HG丸ｺﾞｼｯｸM-PRO" panose="020F0600000000000000" pitchFamily="50" charset="-128"/>
                <a:ea typeface="HG丸ｺﾞｼｯｸM-PRO" panose="020F0600000000000000" pitchFamily="50" charset="-128"/>
              </a:rPr>
              <a:t>情報収集は欠かさずに行うようにしましょう。</a:t>
            </a:r>
            <a:endParaRPr lang="en-US" altLang="ja-JP" sz="2400" dirty="0">
              <a:latin typeface="HG丸ｺﾞｼｯｸM-PRO" panose="020F0600000000000000" pitchFamily="50" charset="-128"/>
              <a:ea typeface="HG丸ｺﾞｼｯｸM-PRO" panose="020F0600000000000000" pitchFamily="50" charset="-128"/>
            </a:endParaRPr>
          </a:p>
          <a:p>
            <a:pPr>
              <a:lnSpc>
                <a:spcPts val="3200"/>
              </a:lnSpc>
            </a:pPr>
            <a:endParaRPr lang="en-US" altLang="ja-JP" sz="2400" dirty="0">
              <a:latin typeface="HG丸ｺﾞｼｯｸM-PRO" panose="020F0600000000000000" pitchFamily="50" charset="-128"/>
              <a:ea typeface="HG丸ｺﾞｼｯｸM-PRO" panose="020F0600000000000000" pitchFamily="50" charset="-128"/>
            </a:endParaRPr>
          </a:p>
          <a:p>
            <a:pPr>
              <a:lnSpc>
                <a:spcPts val="3200"/>
              </a:lnSpc>
            </a:pPr>
            <a:endParaRPr lang="en-US" altLang="ja-JP" sz="2400" dirty="0">
              <a:latin typeface="HG丸ｺﾞｼｯｸM-PRO" panose="020F0600000000000000" pitchFamily="50" charset="-128"/>
              <a:ea typeface="HG丸ｺﾞｼｯｸM-PRO" panose="020F0600000000000000" pitchFamily="50" charset="-128"/>
            </a:endParaRPr>
          </a:p>
          <a:p>
            <a:pPr>
              <a:lnSpc>
                <a:spcPts val="3200"/>
              </a:lnSpc>
            </a:pPr>
            <a:r>
              <a:rPr lang="ja-JP" altLang="en-US" sz="2400" dirty="0">
                <a:latin typeface="HG丸ｺﾞｼｯｸM-PRO" panose="020F0600000000000000" pitchFamily="50" charset="-128"/>
                <a:ea typeface="HG丸ｺﾞｼｯｸM-PRO" panose="020F0600000000000000" pitchFamily="50" charset="-128"/>
              </a:rPr>
              <a:t>また、２年次では１年次に学習してきた生成ＡＩを活用して　</a:t>
            </a:r>
            <a:endParaRPr lang="en-US" altLang="ja-JP" sz="2400" dirty="0">
              <a:latin typeface="HG丸ｺﾞｼｯｸM-PRO" panose="020F0600000000000000" pitchFamily="50" charset="-128"/>
              <a:ea typeface="HG丸ｺﾞｼｯｸM-PRO" panose="020F0600000000000000" pitchFamily="50" charset="-128"/>
            </a:endParaRPr>
          </a:p>
          <a:p>
            <a:pPr>
              <a:lnSpc>
                <a:spcPts val="3200"/>
              </a:lnSpc>
              <a:spcBef>
                <a:spcPts val="1200"/>
              </a:spcBef>
            </a:pPr>
            <a:r>
              <a:rPr lang="ja-JP" altLang="en-US" sz="2400" dirty="0">
                <a:latin typeface="HG丸ｺﾞｼｯｸM-PRO" panose="020F0600000000000000" pitchFamily="50" charset="-128"/>
                <a:ea typeface="HG丸ｺﾞｼｯｸM-PRO" panose="020F0600000000000000" pitchFamily="50" charset="-128"/>
              </a:rPr>
              <a:t>　</a:t>
            </a:r>
            <a:r>
              <a:rPr lang="ja-JP" altLang="en-US" sz="2800" b="1" dirty="0">
                <a:solidFill>
                  <a:srgbClr val="FF0000"/>
                </a:solidFill>
                <a:uFill>
                  <a:solidFill>
                    <a:srgbClr val="FF0000"/>
                  </a:solidFill>
                </a:uFill>
                <a:latin typeface="HG丸ｺﾞｼｯｸM-PRO" panose="020F0600000000000000" pitchFamily="50" charset="-128"/>
                <a:ea typeface="HG丸ｺﾞｼｯｸM-PRO" panose="020F0600000000000000" pitchFamily="50" charset="-128"/>
              </a:rPr>
              <a:t>“効率的な試験対策”</a:t>
            </a:r>
            <a:r>
              <a:rPr lang="ja-JP" altLang="en-US" sz="2400" dirty="0">
                <a:latin typeface="HG丸ｺﾞｼｯｸM-PRO" panose="020F0600000000000000" pitchFamily="50" charset="-128"/>
                <a:ea typeface="HG丸ｺﾞｼｯｸM-PRO" panose="020F0600000000000000" pitchFamily="50" charset="-128"/>
              </a:rPr>
              <a:t>を進めていきましょう。</a:t>
            </a:r>
            <a:endParaRPr lang="en-US" altLang="ja-JP" sz="2400" dirty="0">
              <a:latin typeface="HG丸ｺﾞｼｯｸM-PRO" panose="020F0600000000000000" pitchFamily="50" charset="-128"/>
              <a:ea typeface="HG丸ｺﾞｼｯｸM-PRO" panose="020F0600000000000000" pitchFamily="50" charset="-128"/>
            </a:endParaRPr>
          </a:p>
        </p:txBody>
      </p:sp>
      <p:pic>
        <p:nvPicPr>
          <p:cNvPr id="7" name="図 6">
            <a:extLst>
              <a:ext uri="{FF2B5EF4-FFF2-40B4-BE49-F238E27FC236}">
                <a16:creationId xmlns:a16="http://schemas.microsoft.com/office/drawing/2014/main" id="{FECBF868-7A03-88D1-4369-F64D0A1E5B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2943" y="3096025"/>
            <a:ext cx="3332602" cy="3332602"/>
          </a:xfrm>
          <a:prstGeom prst="rect">
            <a:avLst/>
          </a:prstGeom>
        </p:spPr>
      </p:pic>
      <p:grpSp>
        <p:nvGrpSpPr>
          <p:cNvPr id="8" name="グループ化 7">
            <a:extLst>
              <a:ext uri="{FF2B5EF4-FFF2-40B4-BE49-F238E27FC236}">
                <a16:creationId xmlns:a16="http://schemas.microsoft.com/office/drawing/2014/main" id="{570E77BC-CFCC-49D0-ABC8-538232C43D0D}"/>
              </a:ext>
            </a:extLst>
          </p:cNvPr>
          <p:cNvGrpSpPr/>
          <p:nvPr/>
        </p:nvGrpSpPr>
        <p:grpSpPr>
          <a:xfrm>
            <a:off x="0" y="-47041"/>
            <a:ext cx="12192001" cy="6905041"/>
            <a:chOff x="0" y="-47041"/>
            <a:chExt cx="12192001" cy="6905041"/>
          </a:xfrm>
        </p:grpSpPr>
        <p:pic>
          <p:nvPicPr>
            <p:cNvPr id="10" name="object 3">
              <a:extLst>
                <a:ext uri="{FF2B5EF4-FFF2-40B4-BE49-F238E27FC236}">
                  <a16:creationId xmlns:a16="http://schemas.microsoft.com/office/drawing/2014/main" id="{D05369F9-F424-4721-974E-ED7288C75739}"/>
                </a:ext>
              </a:extLst>
            </p:cNvPr>
            <p:cNvPicPr>
              <a:picLocks noChangeAspect="1"/>
            </p:cNvPicPr>
            <p:nvPr/>
          </p:nvPicPr>
          <p:blipFill>
            <a:blip r:embed="rId4"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1" name="正方形/長方形 10">
              <a:extLst>
                <a:ext uri="{FF2B5EF4-FFF2-40B4-BE49-F238E27FC236}">
                  <a16:creationId xmlns:a16="http://schemas.microsoft.com/office/drawing/2014/main" id="{8E3A9640-7214-4283-8807-0CCDBBDE509C}"/>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直前対策</a:t>
              </a:r>
            </a:p>
          </p:txBody>
        </p:sp>
        <p:pic>
          <p:nvPicPr>
            <p:cNvPr id="12" name="object 3">
              <a:extLst>
                <a:ext uri="{FF2B5EF4-FFF2-40B4-BE49-F238E27FC236}">
                  <a16:creationId xmlns:a16="http://schemas.microsoft.com/office/drawing/2014/main" id="{A2962DB1-C883-490C-ABD2-084AB0DBBBD7}"/>
                </a:ext>
              </a:extLst>
            </p:cNvPr>
            <p:cNvPicPr/>
            <p:nvPr/>
          </p:nvPicPr>
          <p:blipFill>
            <a:blip r:embed="rId4"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3" name="object 6">
              <a:extLst>
                <a:ext uri="{FF2B5EF4-FFF2-40B4-BE49-F238E27FC236}">
                  <a16:creationId xmlns:a16="http://schemas.microsoft.com/office/drawing/2014/main" id="{971FB774-4B9F-4E62-88DB-CBAEE1AD1352}"/>
                </a:ext>
              </a:extLst>
            </p:cNvPr>
            <p:cNvGrpSpPr/>
            <p:nvPr/>
          </p:nvGrpSpPr>
          <p:grpSpPr>
            <a:xfrm>
              <a:off x="131445" y="203359"/>
              <a:ext cx="11929110" cy="657225"/>
              <a:chOff x="186258" y="210936"/>
              <a:chExt cx="11929110" cy="657225"/>
            </a:xfrm>
          </p:grpSpPr>
          <p:sp>
            <p:nvSpPr>
              <p:cNvPr id="14" name="object 7">
                <a:extLst>
                  <a:ext uri="{FF2B5EF4-FFF2-40B4-BE49-F238E27FC236}">
                    <a16:creationId xmlns:a16="http://schemas.microsoft.com/office/drawing/2014/main" id="{8FF41E60-0733-4BAE-AA96-24BFD56AE8E3}"/>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5" name="object 8">
                <a:extLst>
                  <a:ext uri="{FF2B5EF4-FFF2-40B4-BE49-F238E27FC236}">
                    <a16:creationId xmlns:a16="http://schemas.microsoft.com/office/drawing/2014/main" id="{52B35A9D-245A-4EA0-83BE-5325E80AD975}"/>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6" name="object 9">
                <a:extLst>
                  <a:ext uri="{FF2B5EF4-FFF2-40B4-BE49-F238E27FC236}">
                    <a16:creationId xmlns:a16="http://schemas.microsoft.com/office/drawing/2014/main" id="{2AEC6E6E-865B-4CBA-8CFA-B19279FA8B12}"/>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7" name="object 10">
                <a:extLst>
                  <a:ext uri="{FF2B5EF4-FFF2-40B4-BE49-F238E27FC236}">
                    <a16:creationId xmlns:a16="http://schemas.microsoft.com/office/drawing/2014/main" id="{10E3131F-FF2F-4700-9973-BFAEE137FB14}"/>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8" name="object 11">
                <a:extLst>
                  <a:ext uri="{FF2B5EF4-FFF2-40B4-BE49-F238E27FC236}">
                    <a16:creationId xmlns:a16="http://schemas.microsoft.com/office/drawing/2014/main" id="{6E442885-DF72-4987-87E8-478DB2E14757}"/>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9" name="object 12">
                <a:extLst>
                  <a:ext uri="{FF2B5EF4-FFF2-40B4-BE49-F238E27FC236}">
                    <a16:creationId xmlns:a16="http://schemas.microsoft.com/office/drawing/2014/main" id="{2DD1D0EC-48ED-4FA0-94CC-056A36C02B89}"/>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20" name="object 13">
                <a:extLst>
                  <a:ext uri="{FF2B5EF4-FFF2-40B4-BE49-F238E27FC236}">
                    <a16:creationId xmlns:a16="http://schemas.microsoft.com/office/drawing/2014/main" id="{FC39357F-EEBD-4FEC-B611-0F9A72D23041}"/>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1" name="object 14">
                <a:extLst>
                  <a:ext uri="{FF2B5EF4-FFF2-40B4-BE49-F238E27FC236}">
                    <a16:creationId xmlns:a16="http://schemas.microsoft.com/office/drawing/2014/main" id="{239D33C0-8F6F-4206-AD0C-D71F8916925B}"/>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2" name="object 15">
                <a:extLst>
                  <a:ext uri="{FF2B5EF4-FFF2-40B4-BE49-F238E27FC236}">
                    <a16:creationId xmlns:a16="http://schemas.microsoft.com/office/drawing/2014/main" id="{89B673F6-B0B7-4B66-9A90-709B2112E4B3}"/>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3" name="object 16">
                <a:extLst>
                  <a:ext uri="{FF2B5EF4-FFF2-40B4-BE49-F238E27FC236}">
                    <a16:creationId xmlns:a16="http://schemas.microsoft.com/office/drawing/2014/main" id="{D2203EA2-E5E3-4154-847B-09EB9AC5458F}"/>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4" name="object 17">
                <a:extLst>
                  <a:ext uri="{FF2B5EF4-FFF2-40B4-BE49-F238E27FC236}">
                    <a16:creationId xmlns:a16="http://schemas.microsoft.com/office/drawing/2014/main" id="{16F93DB3-2709-4D43-9BD9-4309C7972885}"/>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5" name="object 18">
                <a:extLst>
                  <a:ext uri="{FF2B5EF4-FFF2-40B4-BE49-F238E27FC236}">
                    <a16:creationId xmlns:a16="http://schemas.microsoft.com/office/drawing/2014/main" id="{8C6A1D3E-A8D7-4D20-8645-5470C2B19C3F}"/>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6" name="object 19">
                <a:extLst>
                  <a:ext uri="{FF2B5EF4-FFF2-40B4-BE49-F238E27FC236}">
                    <a16:creationId xmlns:a16="http://schemas.microsoft.com/office/drawing/2014/main" id="{3E036311-DE60-4927-A007-FE1164B1D6F1}"/>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7" name="object 20">
                <a:extLst>
                  <a:ext uri="{FF2B5EF4-FFF2-40B4-BE49-F238E27FC236}">
                    <a16:creationId xmlns:a16="http://schemas.microsoft.com/office/drawing/2014/main" id="{233845BF-A3C6-47F4-BDB9-58167C226448}"/>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8" name="object 21">
                <a:extLst>
                  <a:ext uri="{FF2B5EF4-FFF2-40B4-BE49-F238E27FC236}">
                    <a16:creationId xmlns:a16="http://schemas.microsoft.com/office/drawing/2014/main" id="{25D28757-8CB7-4C35-AD04-C8B9E8477097}"/>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9" name="object 22">
                <a:extLst>
                  <a:ext uri="{FF2B5EF4-FFF2-40B4-BE49-F238E27FC236}">
                    <a16:creationId xmlns:a16="http://schemas.microsoft.com/office/drawing/2014/main" id="{C22A288D-7BC9-4C49-9DBD-093EB290FEBB}"/>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30" name="object 23">
                <a:extLst>
                  <a:ext uri="{FF2B5EF4-FFF2-40B4-BE49-F238E27FC236}">
                    <a16:creationId xmlns:a16="http://schemas.microsoft.com/office/drawing/2014/main" id="{B4E15E78-B6CE-4860-8AAF-7D64C6D33139}"/>
                  </a:ext>
                </a:extLst>
              </p:cNvPr>
              <p:cNvPicPr/>
              <p:nvPr/>
            </p:nvPicPr>
            <p:blipFill>
              <a:blip r:embed="rId5" cstate="print"/>
              <a:stretch>
                <a:fillRect/>
              </a:stretch>
            </p:blipFill>
            <p:spPr>
              <a:xfrm>
                <a:off x="12026795" y="575918"/>
                <a:ext cx="88216" cy="97080"/>
              </a:xfrm>
              <a:prstGeom prst="rect">
                <a:avLst/>
              </a:prstGeom>
            </p:spPr>
          </p:pic>
          <p:sp>
            <p:nvSpPr>
              <p:cNvPr id="31" name="object 24">
                <a:extLst>
                  <a:ext uri="{FF2B5EF4-FFF2-40B4-BE49-F238E27FC236}">
                    <a16:creationId xmlns:a16="http://schemas.microsoft.com/office/drawing/2014/main" id="{16403C12-1D4C-42A2-94C2-1799D4C26127}"/>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2" name="object 25">
                <a:extLst>
                  <a:ext uri="{FF2B5EF4-FFF2-40B4-BE49-F238E27FC236}">
                    <a16:creationId xmlns:a16="http://schemas.microsoft.com/office/drawing/2014/main" id="{FE6EF921-C405-4B60-90A8-106CAA4361C9}"/>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3" name="object 26">
                <a:extLst>
                  <a:ext uri="{FF2B5EF4-FFF2-40B4-BE49-F238E27FC236}">
                    <a16:creationId xmlns:a16="http://schemas.microsoft.com/office/drawing/2014/main" id="{3F885C8C-521E-4B52-B9CB-6FF01C734C1F}"/>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4" name="object 27">
                <a:extLst>
                  <a:ext uri="{FF2B5EF4-FFF2-40B4-BE49-F238E27FC236}">
                    <a16:creationId xmlns:a16="http://schemas.microsoft.com/office/drawing/2014/main" id="{BA753CEC-F97C-4B5A-AE2F-838529EEFBB3}"/>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5" name="object 28">
                <a:extLst>
                  <a:ext uri="{FF2B5EF4-FFF2-40B4-BE49-F238E27FC236}">
                    <a16:creationId xmlns:a16="http://schemas.microsoft.com/office/drawing/2014/main" id="{CBC96F81-2227-41DE-8B09-E97D66CB428E}"/>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6" name="object 29">
                <a:extLst>
                  <a:ext uri="{FF2B5EF4-FFF2-40B4-BE49-F238E27FC236}">
                    <a16:creationId xmlns:a16="http://schemas.microsoft.com/office/drawing/2014/main" id="{A2D693D4-D8D0-4938-AF5E-BD0D4B047DAD}"/>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7" name="object 30">
                <a:extLst>
                  <a:ext uri="{FF2B5EF4-FFF2-40B4-BE49-F238E27FC236}">
                    <a16:creationId xmlns:a16="http://schemas.microsoft.com/office/drawing/2014/main" id="{F0A77DE9-42AC-4DDB-9CE5-69B1FCE3AE01}"/>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8" name="object 31">
                <a:extLst>
                  <a:ext uri="{FF2B5EF4-FFF2-40B4-BE49-F238E27FC236}">
                    <a16:creationId xmlns:a16="http://schemas.microsoft.com/office/drawing/2014/main" id="{3D3E8499-643E-471F-B21B-C4D25F5A8D34}"/>
                  </a:ext>
                </a:extLst>
              </p:cNvPr>
              <p:cNvPicPr/>
              <p:nvPr/>
            </p:nvPicPr>
            <p:blipFill>
              <a:blip r:embed="rId6" cstate="print"/>
              <a:stretch>
                <a:fillRect/>
              </a:stretch>
            </p:blipFill>
            <p:spPr>
              <a:xfrm>
                <a:off x="10546225" y="211835"/>
                <a:ext cx="139128" cy="139128"/>
              </a:xfrm>
              <a:prstGeom prst="rect">
                <a:avLst/>
              </a:prstGeom>
            </p:spPr>
          </p:pic>
          <p:pic>
            <p:nvPicPr>
              <p:cNvPr id="39" name="object 32">
                <a:extLst>
                  <a:ext uri="{FF2B5EF4-FFF2-40B4-BE49-F238E27FC236}">
                    <a16:creationId xmlns:a16="http://schemas.microsoft.com/office/drawing/2014/main" id="{5ADE456D-121D-4CAB-ADEA-DC7A3E8D82CF}"/>
                  </a:ext>
                </a:extLst>
              </p:cNvPr>
              <p:cNvPicPr/>
              <p:nvPr/>
            </p:nvPicPr>
            <p:blipFill>
              <a:blip r:embed="rId7" cstate="print"/>
              <a:stretch>
                <a:fillRect/>
              </a:stretch>
            </p:blipFill>
            <p:spPr>
              <a:xfrm>
                <a:off x="9828669" y="360944"/>
                <a:ext cx="244449" cy="244449"/>
              </a:xfrm>
              <a:prstGeom prst="rect">
                <a:avLst/>
              </a:prstGeom>
            </p:spPr>
          </p:pic>
          <p:sp>
            <p:nvSpPr>
              <p:cNvPr id="40" name="object 33">
                <a:extLst>
                  <a:ext uri="{FF2B5EF4-FFF2-40B4-BE49-F238E27FC236}">
                    <a16:creationId xmlns:a16="http://schemas.microsoft.com/office/drawing/2014/main" id="{E72981A9-C0DC-4B43-9DBF-81E9A2C0A940}"/>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1" name="object 34">
                <a:extLst>
                  <a:ext uri="{FF2B5EF4-FFF2-40B4-BE49-F238E27FC236}">
                    <a16:creationId xmlns:a16="http://schemas.microsoft.com/office/drawing/2014/main" id="{FA3C8990-6CC4-4728-AB04-57830A70CACE}"/>
                  </a:ext>
                </a:extLst>
              </p:cNvPr>
              <p:cNvPicPr/>
              <p:nvPr/>
            </p:nvPicPr>
            <p:blipFill>
              <a:blip r:embed="rId8" cstate="print"/>
              <a:stretch>
                <a:fillRect/>
              </a:stretch>
            </p:blipFill>
            <p:spPr>
              <a:xfrm>
                <a:off x="9688294" y="622557"/>
                <a:ext cx="160297" cy="160395"/>
              </a:xfrm>
              <a:prstGeom prst="rect">
                <a:avLst/>
              </a:prstGeom>
            </p:spPr>
          </p:pic>
          <p:sp>
            <p:nvSpPr>
              <p:cNvPr id="42" name="object 35">
                <a:extLst>
                  <a:ext uri="{FF2B5EF4-FFF2-40B4-BE49-F238E27FC236}">
                    <a16:creationId xmlns:a16="http://schemas.microsoft.com/office/drawing/2014/main" id="{1F9B4E38-D2E7-4143-A30C-EDDE5980A812}"/>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3" name="object 36">
                <a:extLst>
                  <a:ext uri="{FF2B5EF4-FFF2-40B4-BE49-F238E27FC236}">
                    <a16:creationId xmlns:a16="http://schemas.microsoft.com/office/drawing/2014/main" id="{407374D9-657C-4CC2-9B06-FC76AB6E2371}"/>
                  </a:ext>
                </a:extLst>
              </p:cNvPr>
              <p:cNvPicPr/>
              <p:nvPr/>
            </p:nvPicPr>
            <p:blipFill>
              <a:blip r:embed="rId9" cstate="print"/>
              <a:stretch>
                <a:fillRect/>
              </a:stretch>
            </p:blipFill>
            <p:spPr>
              <a:xfrm>
                <a:off x="9648025" y="373900"/>
                <a:ext cx="90690" cy="68618"/>
              </a:xfrm>
              <a:prstGeom prst="rect">
                <a:avLst/>
              </a:prstGeom>
            </p:spPr>
          </p:pic>
          <p:sp>
            <p:nvSpPr>
              <p:cNvPr id="44" name="object 37">
                <a:extLst>
                  <a:ext uri="{FF2B5EF4-FFF2-40B4-BE49-F238E27FC236}">
                    <a16:creationId xmlns:a16="http://schemas.microsoft.com/office/drawing/2014/main" id="{B373D487-94A5-4E69-8E21-8ECC8B70F7D7}"/>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5" name="object 38">
                <a:extLst>
                  <a:ext uri="{FF2B5EF4-FFF2-40B4-BE49-F238E27FC236}">
                    <a16:creationId xmlns:a16="http://schemas.microsoft.com/office/drawing/2014/main" id="{C3B5FB8B-A874-4EBE-B82B-42173BD22DEB}"/>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6" name="object 39">
                <a:extLst>
                  <a:ext uri="{FF2B5EF4-FFF2-40B4-BE49-F238E27FC236}">
                    <a16:creationId xmlns:a16="http://schemas.microsoft.com/office/drawing/2014/main" id="{44F4C737-1009-4DD2-ACAA-E0C6E1B22614}"/>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7" name="object 40">
                <a:extLst>
                  <a:ext uri="{FF2B5EF4-FFF2-40B4-BE49-F238E27FC236}">
                    <a16:creationId xmlns:a16="http://schemas.microsoft.com/office/drawing/2014/main" id="{DF413466-739B-4C69-8B8C-5CE5D7B11DCE}"/>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8" name="object 41">
                <a:extLst>
                  <a:ext uri="{FF2B5EF4-FFF2-40B4-BE49-F238E27FC236}">
                    <a16:creationId xmlns:a16="http://schemas.microsoft.com/office/drawing/2014/main" id="{C7357DDB-7991-4CB9-92C4-864E1E8A2528}"/>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9" name="object 42">
                <a:extLst>
                  <a:ext uri="{FF2B5EF4-FFF2-40B4-BE49-F238E27FC236}">
                    <a16:creationId xmlns:a16="http://schemas.microsoft.com/office/drawing/2014/main" id="{5C2A3E1A-61CE-470D-B6B6-A4D5800EE80C}"/>
                  </a:ext>
                </a:extLst>
              </p:cNvPr>
              <p:cNvPicPr/>
              <p:nvPr/>
            </p:nvPicPr>
            <p:blipFill>
              <a:blip r:embed="rId10" cstate="print"/>
              <a:stretch>
                <a:fillRect/>
              </a:stretch>
            </p:blipFill>
            <p:spPr>
              <a:xfrm>
                <a:off x="10771367" y="253872"/>
                <a:ext cx="383006" cy="322630"/>
              </a:xfrm>
              <a:prstGeom prst="rect">
                <a:avLst/>
              </a:prstGeom>
            </p:spPr>
          </p:pic>
          <p:sp>
            <p:nvSpPr>
              <p:cNvPr id="50" name="object 43">
                <a:extLst>
                  <a:ext uri="{FF2B5EF4-FFF2-40B4-BE49-F238E27FC236}">
                    <a16:creationId xmlns:a16="http://schemas.microsoft.com/office/drawing/2014/main" id="{57FFBC0A-83CB-46AF-BA1E-2FAA6248D876}"/>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1" name="object 44">
                <a:extLst>
                  <a:ext uri="{FF2B5EF4-FFF2-40B4-BE49-F238E27FC236}">
                    <a16:creationId xmlns:a16="http://schemas.microsoft.com/office/drawing/2014/main" id="{C790139F-A267-4341-93F6-09C25A110E52}"/>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2" name="object 45">
                <a:extLst>
                  <a:ext uri="{FF2B5EF4-FFF2-40B4-BE49-F238E27FC236}">
                    <a16:creationId xmlns:a16="http://schemas.microsoft.com/office/drawing/2014/main" id="{0A7A233B-E652-496E-BCB9-9FE5B1F7A386}"/>
                  </a:ext>
                </a:extLst>
              </p:cNvPr>
              <p:cNvPicPr/>
              <p:nvPr/>
            </p:nvPicPr>
            <p:blipFill>
              <a:blip r:embed="rId11" cstate="print"/>
              <a:stretch>
                <a:fillRect/>
              </a:stretch>
            </p:blipFill>
            <p:spPr>
              <a:xfrm>
                <a:off x="10925962" y="472221"/>
                <a:ext cx="103212" cy="119964"/>
              </a:xfrm>
              <a:prstGeom prst="rect">
                <a:avLst/>
              </a:prstGeom>
            </p:spPr>
          </p:pic>
          <p:sp>
            <p:nvSpPr>
              <p:cNvPr id="53" name="object 46">
                <a:extLst>
                  <a:ext uri="{FF2B5EF4-FFF2-40B4-BE49-F238E27FC236}">
                    <a16:creationId xmlns:a16="http://schemas.microsoft.com/office/drawing/2014/main" id="{C0623217-5216-455F-82E2-77C64DE98B91}"/>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4" name="object 47">
                <a:extLst>
                  <a:ext uri="{FF2B5EF4-FFF2-40B4-BE49-F238E27FC236}">
                    <a16:creationId xmlns:a16="http://schemas.microsoft.com/office/drawing/2014/main" id="{31E4F1B3-4AB6-4A52-9C7B-44A6422FF721}"/>
                  </a:ext>
                </a:extLst>
              </p:cNvPr>
              <p:cNvPicPr/>
              <p:nvPr/>
            </p:nvPicPr>
            <p:blipFill>
              <a:blip r:embed="rId12" cstate="print"/>
              <a:stretch>
                <a:fillRect/>
              </a:stretch>
            </p:blipFill>
            <p:spPr>
              <a:xfrm>
                <a:off x="194951" y="260619"/>
                <a:ext cx="582104" cy="494753"/>
              </a:xfrm>
              <a:prstGeom prst="rect">
                <a:avLst/>
              </a:prstGeom>
            </p:spPr>
          </p:pic>
          <p:pic>
            <p:nvPicPr>
              <p:cNvPr id="55" name="object 48">
                <a:extLst>
                  <a:ext uri="{FF2B5EF4-FFF2-40B4-BE49-F238E27FC236}">
                    <a16:creationId xmlns:a16="http://schemas.microsoft.com/office/drawing/2014/main" id="{FB52CBD4-498B-403D-99B3-8F08E6EAD314}"/>
                  </a:ext>
                </a:extLst>
              </p:cNvPr>
              <p:cNvPicPr/>
              <p:nvPr/>
            </p:nvPicPr>
            <p:blipFill>
              <a:blip r:embed="rId13" cstate="print"/>
              <a:stretch>
                <a:fillRect/>
              </a:stretch>
            </p:blipFill>
            <p:spPr>
              <a:xfrm>
                <a:off x="186258" y="251942"/>
                <a:ext cx="599490" cy="512114"/>
              </a:xfrm>
              <a:prstGeom prst="rect">
                <a:avLst/>
              </a:prstGeom>
            </p:spPr>
          </p:pic>
        </p:grpSp>
      </p:grpSp>
      <p:sp>
        <p:nvSpPr>
          <p:cNvPr id="56" name="四角形: 角を丸くする 55">
            <a:extLst>
              <a:ext uri="{FF2B5EF4-FFF2-40B4-BE49-F238E27FC236}">
                <a16:creationId xmlns:a16="http://schemas.microsoft.com/office/drawing/2014/main" id="{EE970302-11A7-44B6-ACAE-BCF3EF746530}"/>
              </a:ext>
            </a:extLst>
          </p:cNvPr>
          <p:cNvSpPr/>
          <p:nvPr/>
        </p:nvSpPr>
        <p:spPr>
          <a:xfrm>
            <a:off x="730935" y="1526701"/>
            <a:ext cx="9476607" cy="147233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180000" rIns="180000" rtlCol="0" anchor="ctr"/>
          <a:lstStyle/>
          <a:p>
            <a:pPr lvl="0">
              <a:lnSpc>
                <a:spcPts val="3200"/>
              </a:lnSpc>
            </a:pPr>
            <a:r>
              <a:rPr lang="ja-JP" altLang="en-US" sz="2400">
                <a:solidFill>
                  <a:prstClr val="black"/>
                </a:solidFill>
                <a:latin typeface="HG丸ｺﾞｼｯｸM-PRO" panose="020F0600000000000000" pitchFamily="50" charset="-128"/>
                <a:ea typeface="HG丸ｺﾞｼｯｸM-PRO" panose="020F0600000000000000" pitchFamily="50" charset="-128"/>
              </a:rPr>
              <a:t>公務員試験を受験するにあたり</a:t>
            </a:r>
            <a:endParaRPr lang="en-US" altLang="ja-JP" sz="2400">
              <a:solidFill>
                <a:prstClr val="black"/>
              </a:solidFill>
              <a:latin typeface="HG丸ｺﾞｼｯｸM-PRO" panose="020F0600000000000000" pitchFamily="50" charset="-128"/>
              <a:ea typeface="HG丸ｺﾞｼｯｸM-PRO" panose="020F0600000000000000" pitchFamily="50" charset="-128"/>
            </a:endParaRPr>
          </a:p>
          <a:p>
            <a:pPr lvl="0">
              <a:lnSpc>
                <a:spcPts val="3200"/>
              </a:lnSpc>
              <a:spcBef>
                <a:spcPts val="1200"/>
              </a:spcBef>
            </a:pPr>
            <a:r>
              <a:rPr lang="ja-JP" altLang="en-US" sz="2400">
                <a:solidFill>
                  <a:prstClr val="black"/>
                </a:solidFill>
                <a:latin typeface="HG丸ｺﾞｼｯｸM-PRO" panose="020F0600000000000000" pitchFamily="50" charset="-128"/>
                <a:ea typeface="HG丸ｺﾞｼｯｸM-PRO" panose="020F0600000000000000" pitchFamily="50" charset="-128"/>
              </a:rPr>
              <a:t>　</a:t>
            </a:r>
            <a:r>
              <a:rPr lang="ja-JP" altLang="en-US" sz="2800" b="1">
                <a:solidFill>
                  <a:srgbClr val="FF0000"/>
                </a:solidFill>
                <a:latin typeface="HG丸ｺﾞｼｯｸM-PRO" panose="020F0600000000000000" pitchFamily="50" charset="-128"/>
                <a:ea typeface="HG丸ｺﾞｼｯｸM-PRO" panose="020F0600000000000000" pitchFamily="50" charset="-128"/>
              </a:rPr>
              <a:t>“試験スケジュールを把握しておくこと”</a:t>
            </a:r>
            <a:r>
              <a:rPr lang="ja-JP" altLang="en-US" sz="2400">
                <a:solidFill>
                  <a:prstClr val="black"/>
                </a:solidFill>
                <a:latin typeface="HG丸ｺﾞｼｯｸM-PRO" panose="020F0600000000000000" pitchFamily="50" charset="-128"/>
                <a:ea typeface="HG丸ｺﾞｼｯｸM-PRO" panose="020F0600000000000000" pitchFamily="50" charset="-128"/>
              </a:rPr>
              <a:t>が大切です。</a:t>
            </a:r>
            <a:endParaRPr lang="en-US" altLang="ja-JP" sz="2400" dirty="0">
              <a:solidFill>
                <a:prstClr val="black"/>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3628135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50138B-0C3E-5D8B-C4F7-218D9DA23F63}"/>
            </a:ext>
          </a:extLst>
        </p:cNvPr>
        <p:cNvGrpSpPr/>
        <p:nvPr/>
      </p:nvGrpSpPr>
      <p:grpSpPr>
        <a:xfrm>
          <a:off x="0" y="0"/>
          <a:ext cx="0" cy="0"/>
          <a:chOff x="0" y="0"/>
          <a:chExt cx="0" cy="0"/>
        </a:xfrm>
      </p:grpSpPr>
      <p:grpSp>
        <p:nvGrpSpPr>
          <p:cNvPr id="12" name="グループ化 11">
            <a:extLst>
              <a:ext uri="{FF2B5EF4-FFF2-40B4-BE49-F238E27FC236}">
                <a16:creationId xmlns:a16="http://schemas.microsoft.com/office/drawing/2014/main" id="{10C33FB4-EE44-4DCE-9E5B-6333BC907DFD}"/>
              </a:ext>
            </a:extLst>
          </p:cNvPr>
          <p:cNvGrpSpPr/>
          <p:nvPr/>
        </p:nvGrpSpPr>
        <p:grpSpPr>
          <a:xfrm>
            <a:off x="0" y="-47041"/>
            <a:ext cx="12192001" cy="6905041"/>
            <a:chOff x="0" y="-47041"/>
            <a:chExt cx="12192001" cy="6905041"/>
          </a:xfrm>
        </p:grpSpPr>
        <p:pic>
          <p:nvPicPr>
            <p:cNvPr id="15" name="object 3">
              <a:extLst>
                <a:ext uri="{FF2B5EF4-FFF2-40B4-BE49-F238E27FC236}">
                  <a16:creationId xmlns:a16="http://schemas.microsoft.com/office/drawing/2014/main" id="{56D7F6AF-1233-47B6-B9E4-1922FB8A66DE}"/>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17" name="正方形/長方形 16">
              <a:extLst>
                <a:ext uri="{FF2B5EF4-FFF2-40B4-BE49-F238E27FC236}">
                  <a16:creationId xmlns:a16="http://schemas.microsoft.com/office/drawing/2014/main" id="{4269BB91-20B0-4002-85EB-C53346816339}"/>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教師あり学習</a:t>
              </a:r>
            </a:p>
          </p:txBody>
        </p:sp>
        <p:pic>
          <p:nvPicPr>
            <p:cNvPr id="18" name="object 3">
              <a:extLst>
                <a:ext uri="{FF2B5EF4-FFF2-40B4-BE49-F238E27FC236}">
                  <a16:creationId xmlns:a16="http://schemas.microsoft.com/office/drawing/2014/main" id="{5092E697-A879-4037-A069-58DF6E17F3B8}"/>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9" name="object 6">
              <a:extLst>
                <a:ext uri="{FF2B5EF4-FFF2-40B4-BE49-F238E27FC236}">
                  <a16:creationId xmlns:a16="http://schemas.microsoft.com/office/drawing/2014/main" id="{7B95A856-136A-4549-B614-EC7A0223CA5D}"/>
                </a:ext>
              </a:extLst>
            </p:cNvPr>
            <p:cNvGrpSpPr/>
            <p:nvPr/>
          </p:nvGrpSpPr>
          <p:grpSpPr>
            <a:xfrm>
              <a:off x="131445" y="203359"/>
              <a:ext cx="11929110" cy="657225"/>
              <a:chOff x="186258" y="210936"/>
              <a:chExt cx="11929110" cy="657225"/>
            </a:xfrm>
          </p:grpSpPr>
          <p:sp>
            <p:nvSpPr>
              <p:cNvPr id="20" name="object 7">
                <a:extLst>
                  <a:ext uri="{FF2B5EF4-FFF2-40B4-BE49-F238E27FC236}">
                    <a16:creationId xmlns:a16="http://schemas.microsoft.com/office/drawing/2014/main" id="{0676D7AC-FB8C-4C19-9A08-7C887A009A3D}"/>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21" name="object 8">
                <a:extLst>
                  <a:ext uri="{FF2B5EF4-FFF2-40B4-BE49-F238E27FC236}">
                    <a16:creationId xmlns:a16="http://schemas.microsoft.com/office/drawing/2014/main" id="{51A851FB-D0ED-4770-A1CE-0B96D2B005D5}"/>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22" name="object 9">
                <a:extLst>
                  <a:ext uri="{FF2B5EF4-FFF2-40B4-BE49-F238E27FC236}">
                    <a16:creationId xmlns:a16="http://schemas.microsoft.com/office/drawing/2014/main" id="{465BF4C7-6F64-4ACB-8668-9114D72E4A15}"/>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23" name="object 10">
                <a:extLst>
                  <a:ext uri="{FF2B5EF4-FFF2-40B4-BE49-F238E27FC236}">
                    <a16:creationId xmlns:a16="http://schemas.microsoft.com/office/drawing/2014/main" id="{EBFC9E4C-652F-45A6-BE59-F187D992381C}"/>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24" name="object 11">
                <a:extLst>
                  <a:ext uri="{FF2B5EF4-FFF2-40B4-BE49-F238E27FC236}">
                    <a16:creationId xmlns:a16="http://schemas.microsoft.com/office/drawing/2014/main" id="{DF05E6C4-BE76-42D3-8632-5D5B8361F7CD}"/>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5" name="object 12">
                <a:extLst>
                  <a:ext uri="{FF2B5EF4-FFF2-40B4-BE49-F238E27FC236}">
                    <a16:creationId xmlns:a16="http://schemas.microsoft.com/office/drawing/2014/main" id="{FD7291A0-13FF-4590-A603-541B451E2FAC}"/>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26" name="object 13">
                <a:extLst>
                  <a:ext uri="{FF2B5EF4-FFF2-40B4-BE49-F238E27FC236}">
                    <a16:creationId xmlns:a16="http://schemas.microsoft.com/office/drawing/2014/main" id="{7AAF7EC0-9495-43F1-800A-8AD3B900575C}"/>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27" name="object 14">
                <a:extLst>
                  <a:ext uri="{FF2B5EF4-FFF2-40B4-BE49-F238E27FC236}">
                    <a16:creationId xmlns:a16="http://schemas.microsoft.com/office/drawing/2014/main" id="{7C9EF3C4-A553-476C-9ABC-BB9FE1558B13}"/>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8" name="object 15">
                <a:extLst>
                  <a:ext uri="{FF2B5EF4-FFF2-40B4-BE49-F238E27FC236}">
                    <a16:creationId xmlns:a16="http://schemas.microsoft.com/office/drawing/2014/main" id="{33D13E2B-A885-4159-BD3E-6F0F3C4DB285}"/>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9" name="object 16">
                <a:extLst>
                  <a:ext uri="{FF2B5EF4-FFF2-40B4-BE49-F238E27FC236}">
                    <a16:creationId xmlns:a16="http://schemas.microsoft.com/office/drawing/2014/main" id="{2E3430EC-3B93-4512-895D-8379C07906E9}"/>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30" name="object 17">
                <a:extLst>
                  <a:ext uri="{FF2B5EF4-FFF2-40B4-BE49-F238E27FC236}">
                    <a16:creationId xmlns:a16="http://schemas.microsoft.com/office/drawing/2014/main" id="{ED9DBBEC-621B-4AD5-9A06-A1AF0E2D384A}"/>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1" name="object 18">
                <a:extLst>
                  <a:ext uri="{FF2B5EF4-FFF2-40B4-BE49-F238E27FC236}">
                    <a16:creationId xmlns:a16="http://schemas.microsoft.com/office/drawing/2014/main" id="{15729EEA-D3BE-484F-B584-1F89C35A06E1}"/>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2" name="object 19">
                <a:extLst>
                  <a:ext uri="{FF2B5EF4-FFF2-40B4-BE49-F238E27FC236}">
                    <a16:creationId xmlns:a16="http://schemas.microsoft.com/office/drawing/2014/main" id="{5ECDDD94-5450-4957-AD1D-E70814084774}"/>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33" name="object 20">
                <a:extLst>
                  <a:ext uri="{FF2B5EF4-FFF2-40B4-BE49-F238E27FC236}">
                    <a16:creationId xmlns:a16="http://schemas.microsoft.com/office/drawing/2014/main" id="{82223AB2-D12B-4064-9561-3107A8B04472}"/>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34" name="object 21">
                <a:extLst>
                  <a:ext uri="{FF2B5EF4-FFF2-40B4-BE49-F238E27FC236}">
                    <a16:creationId xmlns:a16="http://schemas.microsoft.com/office/drawing/2014/main" id="{C346E3C5-8DF7-468C-BB43-9EAB50AA2308}"/>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5" name="object 22">
                <a:extLst>
                  <a:ext uri="{FF2B5EF4-FFF2-40B4-BE49-F238E27FC236}">
                    <a16:creationId xmlns:a16="http://schemas.microsoft.com/office/drawing/2014/main" id="{AAB9EA26-A8D1-4962-95AA-280180F764B7}"/>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36" name="object 23">
                <a:extLst>
                  <a:ext uri="{FF2B5EF4-FFF2-40B4-BE49-F238E27FC236}">
                    <a16:creationId xmlns:a16="http://schemas.microsoft.com/office/drawing/2014/main" id="{C0CECB99-1202-471B-9669-C62780B00366}"/>
                  </a:ext>
                </a:extLst>
              </p:cNvPr>
              <p:cNvPicPr/>
              <p:nvPr/>
            </p:nvPicPr>
            <p:blipFill>
              <a:blip r:embed="rId4" cstate="print"/>
              <a:stretch>
                <a:fillRect/>
              </a:stretch>
            </p:blipFill>
            <p:spPr>
              <a:xfrm>
                <a:off x="12026795" y="575918"/>
                <a:ext cx="88216" cy="97080"/>
              </a:xfrm>
              <a:prstGeom prst="rect">
                <a:avLst/>
              </a:prstGeom>
            </p:spPr>
          </p:pic>
          <p:sp>
            <p:nvSpPr>
              <p:cNvPr id="37" name="object 24">
                <a:extLst>
                  <a:ext uri="{FF2B5EF4-FFF2-40B4-BE49-F238E27FC236}">
                    <a16:creationId xmlns:a16="http://schemas.microsoft.com/office/drawing/2014/main" id="{CB6D8271-BDB4-4DBA-9682-202550A8F9F8}"/>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8" name="object 25">
                <a:extLst>
                  <a:ext uri="{FF2B5EF4-FFF2-40B4-BE49-F238E27FC236}">
                    <a16:creationId xmlns:a16="http://schemas.microsoft.com/office/drawing/2014/main" id="{A884F5BC-2636-48A9-95AF-F50B73F10EFB}"/>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9" name="object 26">
                <a:extLst>
                  <a:ext uri="{FF2B5EF4-FFF2-40B4-BE49-F238E27FC236}">
                    <a16:creationId xmlns:a16="http://schemas.microsoft.com/office/drawing/2014/main" id="{8D7D0F0D-2C27-4AFB-9AE0-F45B1B6C65CD}"/>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40" name="object 27">
                <a:extLst>
                  <a:ext uri="{FF2B5EF4-FFF2-40B4-BE49-F238E27FC236}">
                    <a16:creationId xmlns:a16="http://schemas.microsoft.com/office/drawing/2014/main" id="{897CE2AC-FD1A-4694-BA2F-6D95F6730683}"/>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41" name="object 28">
                <a:extLst>
                  <a:ext uri="{FF2B5EF4-FFF2-40B4-BE49-F238E27FC236}">
                    <a16:creationId xmlns:a16="http://schemas.microsoft.com/office/drawing/2014/main" id="{C6E865DD-D81B-47AD-A1DA-42112A2404EF}"/>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42" name="object 29">
                <a:extLst>
                  <a:ext uri="{FF2B5EF4-FFF2-40B4-BE49-F238E27FC236}">
                    <a16:creationId xmlns:a16="http://schemas.microsoft.com/office/drawing/2014/main" id="{34840DE1-38E7-4A79-9FFF-1E5010587057}"/>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43" name="object 30">
                <a:extLst>
                  <a:ext uri="{FF2B5EF4-FFF2-40B4-BE49-F238E27FC236}">
                    <a16:creationId xmlns:a16="http://schemas.microsoft.com/office/drawing/2014/main" id="{1F54F7EA-BBBE-4764-BDC9-33317360BF40}"/>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44" name="object 31">
                <a:extLst>
                  <a:ext uri="{FF2B5EF4-FFF2-40B4-BE49-F238E27FC236}">
                    <a16:creationId xmlns:a16="http://schemas.microsoft.com/office/drawing/2014/main" id="{BC320669-207D-42DC-B2D8-764535C5ACC9}"/>
                  </a:ext>
                </a:extLst>
              </p:cNvPr>
              <p:cNvPicPr/>
              <p:nvPr/>
            </p:nvPicPr>
            <p:blipFill>
              <a:blip r:embed="rId5" cstate="print"/>
              <a:stretch>
                <a:fillRect/>
              </a:stretch>
            </p:blipFill>
            <p:spPr>
              <a:xfrm>
                <a:off x="10546225" y="211835"/>
                <a:ext cx="139128" cy="139128"/>
              </a:xfrm>
              <a:prstGeom prst="rect">
                <a:avLst/>
              </a:prstGeom>
            </p:spPr>
          </p:pic>
          <p:pic>
            <p:nvPicPr>
              <p:cNvPr id="45" name="object 32">
                <a:extLst>
                  <a:ext uri="{FF2B5EF4-FFF2-40B4-BE49-F238E27FC236}">
                    <a16:creationId xmlns:a16="http://schemas.microsoft.com/office/drawing/2014/main" id="{0F22DAC1-AFDA-4609-A461-7C4EAAA2E9FA}"/>
                  </a:ext>
                </a:extLst>
              </p:cNvPr>
              <p:cNvPicPr/>
              <p:nvPr/>
            </p:nvPicPr>
            <p:blipFill>
              <a:blip r:embed="rId6" cstate="print"/>
              <a:stretch>
                <a:fillRect/>
              </a:stretch>
            </p:blipFill>
            <p:spPr>
              <a:xfrm>
                <a:off x="9828669" y="360944"/>
                <a:ext cx="244449" cy="244449"/>
              </a:xfrm>
              <a:prstGeom prst="rect">
                <a:avLst/>
              </a:prstGeom>
            </p:spPr>
          </p:pic>
          <p:sp>
            <p:nvSpPr>
              <p:cNvPr id="46" name="object 33">
                <a:extLst>
                  <a:ext uri="{FF2B5EF4-FFF2-40B4-BE49-F238E27FC236}">
                    <a16:creationId xmlns:a16="http://schemas.microsoft.com/office/drawing/2014/main" id="{B2D2205E-64DD-4905-A799-0877857A92F7}"/>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47" name="object 34">
                <a:extLst>
                  <a:ext uri="{FF2B5EF4-FFF2-40B4-BE49-F238E27FC236}">
                    <a16:creationId xmlns:a16="http://schemas.microsoft.com/office/drawing/2014/main" id="{EB0E551E-3BF1-4793-BDC8-23B5B8B14705}"/>
                  </a:ext>
                </a:extLst>
              </p:cNvPr>
              <p:cNvPicPr/>
              <p:nvPr/>
            </p:nvPicPr>
            <p:blipFill>
              <a:blip r:embed="rId7" cstate="print"/>
              <a:stretch>
                <a:fillRect/>
              </a:stretch>
            </p:blipFill>
            <p:spPr>
              <a:xfrm>
                <a:off x="9688294" y="622557"/>
                <a:ext cx="160297" cy="160395"/>
              </a:xfrm>
              <a:prstGeom prst="rect">
                <a:avLst/>
              </a:prstGeom>
            </p:spPr>
          </p:pic>
          <p:sp>
            <p:nvSpPr>
              <p:cNvPr id="48" name="object 35">
                <a:extLst>
                  <a:ext uri="{FF2B5EF4-FFF2-40B4-BE49-F238E27FC236}">
                    <a16:creationId xmlns:a16="http://schemas.microsoft.com/office/drawing/2014/main" id="{B3EE2F6F-1597-42FF-B7A1-FCD51E022454}"/>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9" name="object 36">
                <a:extLst>
                  <a:ext uri="{FF2B5EF4-FFF2-40B4-BE49-F238E27FC236}">
                    <a16:creationId xmlns:a16="http://schemas.microsoft.com/office/drawing/2014/main" id="{91FA6BA3-18F8-492F-97D6-7FE26EC83279}"/>
                  </a:ext>
                </a:extLst>
              </p:cNvPr>
              <p:cNvPicPr/>
              <p:nvPr/>
            </p:nvPicPr>
            <p:blipFill>
              <a:blip r:embed="rId8" cstate="print"/>
              <a:stretch>
                <a:fillRect/>
              </a:stretch>
            </p:blipFill>
            <p:spPr>
              <a:xfrm>
                <a:off x="9648025" y="373900"/>
                <a:ext cx="90690" cy="68618"/>
              </a:xfrm>
              <a:prstGeom prst="rect">
                <a:avLst/>
              </a:prstGeom>
            </p:spPr>
          </p:pic>
          <p:sp>
            <p:nvSpPr>
              <p:cNvPr id="50" name="object 37">
                <a:extLst>
                  <a:ext uri="{FF2B5EF4-FFF2-40B4-BE49-F238E27FC236}">
                    <a16:creationId xmlns:a16="http://schemas.microsoft.com/office/drawing/2014/main" id="{1FB42C6C-C18D-48D3-BC4A-B540C4F976D1}"/>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51" name="object 38">
                <a:extLst>
                  <a:ext uri="{FF2B5EF4-FFF2-40B4-BE49-F238E27FC236}">
                    <a16:creationId xmlns:a16="http://schemas.microsoft.com/office/drawing/2014/main" id="{3F6FA99C-4849-4273-8CCF-C4E3B309303F}"/>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52" name="object 39">
                <a:extLst>
                  <a:ext uri="{FF2B5EF4-FFF2-40B4-BE49-F238E27FC236}">
                    <a16:creationId xmlns:a16="http://schemas.microsoft.com/office/drawing/2014/main" id="{CD2862EF-45BF-4ABD-8B59-6F28C5071479}"/>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53" name="object 40">
                <a:extLst>
                  <a:ext uri="{FF2B5EF4-FFF2-40B4-BE49-F238E27FC236}">
                    <a16:creationId xmlns:a16="http://schemas.microsoft.com/office/drawing/2014/main" id="{54CEB74C-C9BE-4CE0-8B27-D448CACEDA19}"/>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54" name="object 41">
                <a:extLst>
                  <a:ext uri="{FF2B5EF4-FFF2-40B4-BE49-F238E27FC236}">
                    <a16:creationId xmlns:a16="http://schemas.microsoft.com/office/drawing/2014/main" id="{A7568720-4C38-43A8-A4B7-B57D55478023}"/>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55" name="object 42">
                <a:extLst>
                  <a:ext uri="{FF2B5EF4-FFF2-40B4-BE49-F238E27FC236}">
                    <a16:creationId xmlns:a16="http://schemas.microsoft.com/office/drawing/2014/main" id="{5C9010E1-F13B-466A-BA9E-F0E48C74ADCF}"/>
                  </a:ext>
                </a:extLst>
              </p:cNvPr>
              <p:cNvPicPr/>
              <p:nvPr/>
            </p:nvPicPr>
            <p:blipFill>
              <a:blip r:embed="rId9" cstate="print"/>
              <a:stretch>
                <a:fillRect/>
              </a:stretch>
            </p:blipFill>
            <p:spPr>
              <a:xfrm>
                <a:off x="10771367" y="253872"/>
                <a:ext cx="383006" cy="322630"/>
              </a:xfrm>
              <a:prstGeom prst="rect">
                <a:avLst/>
              </a:prstGeom>
            </p:spPr>
          </p:pic>
          <p:sp>
            <p:nvSpPr>
              <p:cNvPr id="56" name="object 43">
                <a:extLst>
                  <a:ext uri="{FF2B5EF4-FFF2-40B4-BE49-F238E27FC236}">
                    <a16:creationId xmlns:a16="http://schemas.microsoft.com/office/drawing/2014/main" id="{E0B48550-69C8-40F2-A872-816115F3181A}"/>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57" name="object 44">
                <a:extLst>
                  <a:ext uri="{FF2B5EF4-FFF2-40B4-BE49-F238E27FC236}">
                    <a16:creationId xmlns:a16="http://schemas.microsoft.com/office/drawing/2014/main" id="{E5A824D4-4272-4927-8535-F5BE7E7DF4BB}"/>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8" name="object 45">
                <a:extLst>
                  <a:ext uri="{FF2B5EF4-FFF2-40B4-BE49-F238E27FC236}">
                    <a16:creationId xmlns:a16="http://schemas.microsoft.com/office/drawing/2014/main" id="{936C776D-D25D-4994-8BE1-E9C8FBA9AD0B}"/>
                  </a:ext>
                </a:extLst>
              </p:cNvPr>
              <p:cNvPicPr/>
              <p:nvPr/>
            </p:nvPicPr>
            <p:blipFill>
              <a:blip r:embed="rId10" cstate="print"/>
              <a:stretch>
                <a:fillRect/>
              </a:stretch>
            </p:blipFill>
            <p:spPr>
              <a:xfrm>
                <a:off x="10925962" y="472221"/>
                <a:ext cx="103212" cy="119964"/>
              </a:xfrm>
              <a:prstGeom prst="rect">
                <a:avLst/>
              </a:prstGeom>
            </p:spPr>
          </p:pic>
          <p:sp>
            <p:nvSpPr>
              <p:cNvPr id="59" name="object 46">
                <a:extLst>
                  <a:ext uri="{FF2B5EF4-FFF2-40B4-BE49-F238E27FC236}">
                    <a16:creationId xmlns:a16="http://schemas.microsoft.com/office/drawing/2014/main" id="{2F02C20C-0725-4DB3-9353-B7E36191CF96}"/>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60" name="object 47">
                <a:extLst>
                  <a:ext uri="{FF2B5EF4-FFF2-40B4-BE49-F238E27FC236}">
                    <a16:creationId xmlns:a16="http://schemas.microsoft.com/office/drawing/2014/main" id="{96493D61-6183-4BD7-BDC3-85AA13E310D6}"/>
                  </a:ext>
                </a:extLst>
              </p:cNvPr>
              <p:cNvPicPr/>
              <p:nvPr/>
            </p:nvPicPr>
            <p:blipFill>
              <a:blip r:embed="rId11" cstate="print"/>
              <a:stretch>
                <a:fillRect/>
              </a:stretch>
            </p:blipFill>
            <p:spPr>
              <a:xfrm>
                <a:off x="194951" y="260619"/>
                <a:ext cx="582104" cy="494753"/>
              </a:xfrm>
              <a:prstGeom prst="rect">
                <a:avLst/>
              </a:prstGeom>
            </p:spPr>
          </p:pic>
          <p:pic>
            <p:nvPicPr>
              <p:cNvPr id="61" name="object 48">
                <a:extLst>
                  <a:ext uri="{FF2B5EF4-FFF2-40B4-BE49-F238E27FC236}">
                    <a16:creationId xmlns:a16="http://schemas.microsoft.com/office/drawing/2014/main" id="{4F833FB0-5A22-4C96-9C48-D2B1B0FEEE71}"/>
                  </a:ext>
                </a:extLst>
              </p:cNvPr>
              <p:cNvPicPr/>
              <p:nvPr/>
            </p:nvPicPr>
            <p:blipFill>
              <a:blip r:embed="rId12" cstate="print"/>
              <a:stretch>
                <a:fillRect/>
              </a:stretch>
            </p:blipFill>
            <p:spPr>
              <a:xfrm>
                <a:off x="186258" y="251942"/>
                <a:ext cx="599490" cy="512114"/>
              </a:xfrm>
              <a:prstGeom prst="rect">
                <a:avLst/>
              </a:prstGeom>
            </p:spPr>
          </p:pic>
        </p:grpSp>
      </p:grpSp>
      <p:grpSp>
        <p:nvGrpSpPr>
          <p:cNvPr id="62" name="グループ化 61">
            <a:extLst>
              <a:ext uri="{FF2B5EF4-FFF2-40B4-BE49-F238E27FC236}">
                <a16:creationId xmlns:a16="http://schemas.microsoft.com/office/drawing/2014/main" id="{828F1CAE-FDF3-4A9B-B896-99D6518B0DFB}"/>
              </a:ext>
            </a:extLst>
          </p:cNvPr>
          <p:cNvGrpSpPr/>
          <p:nvPr/>
        </p:nvGrpSpPr>
        <p:grpSpPr>
          <a:xfrm>
            <a:off x="819372" y="1259331"/>
            <a:ext cx="10553255" cy="2030684"/>
            <a:chOff x="819372" y="1259331"/>
            <a:chExt cx="10553255" cy="2030684"/>
          </a:xfrm>
        </p:grpSpPr>
        <p:sp>
          <p:nvSpPr>
            <p:cNvPr id="63" name="テキスト ボックス 62">
              <a:extLst>
                <a:ext uri="{FF2B5EF4-FFF2-40B4-BE49-F238E27FC236}">
                  <a16:creationId xmlns:a16="http://schemas.microsoft.com/office/drawing/2014/main" id="{C76096FC-AAD4-43A5-BA0B-057FFF73D2AA}"/>
                </a:ext>
              </a:extLst>
            </p:cNvPr>
            <p:cNvSpPr txBox="1"/>
            <p:nvPr/>
          </p:nvSpPr>
          <p:spPr>
            <a:xfrm>
              <a:off x="819372" y="1259331"/>
              <a:ext cx="10553255" cy="2030684"/>
            </a:xfrm>
            <a:prstGeom prst="rect">
              <a:avLst/>
            </a:prstGeom>
            <a:noFill/>
          </p:spPr>
          <p:txBody>
            <a:bodyPr wrap="square" rtlCol="0">
              <a:spAutoFit/>
            </a:bodyPr>
            <a:lstStyle/>
            <a:p>
              <a:pPr>
                <a:spcAft>
                  <a:spcPts val="20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教師あり学習とは　</a:t>
              </a:r>
              <a:endParaRPr lang="en-US" altLang="ja-JP" sz="2800" b="1" dirty="0">
                <a:solidFill>
                  <a:schemeClr val="accent5">
                    <a:lumMod val="60000"/>
                    <a:lumOff val="40000"/>
                  </a:schemeClr>
                </a:solidFill>
                <a:latin typeface="BIZ UDPゴシック" panose="020B0400000000000000" pitchFamily="50" charset="-128"/>
                <a:ea typeface="BIZ UDPゴシック" panose="020B0400000000000000" pitchFamily="50" charset="-128"/>
              </a:endParaRPr>
            </a:p>
            <a:p>
              <a:pPr marL="309600">
                <a:lnSpc>
                  <a:spcPts val="3400"/>
                </a:lnSpc>
              </a:pPr>
              <a:r>
                <a:rPr lang="ja-JP" altLang="en-US" sz="2400" dirty="0">
                  <a:latin typeface="HGMaruGothicMPRO" panose="020F0600000000000000" pitchFamily="34" charset="-128"/>
                  <a:ea typeface="HGMaruGothicMPRO" panose="020F0600000000000000" pitchFamily="34" charset="-128"/>
                </a:rPr>
                <a:t>人間が正解を与え、ＡＩに正しい出力を学ばせる方法です。</a:t>
              </a:r>
              <a:endParaRPr lang="en-US" altLang="ja-JP" sz="2400" dirty="0">
                <a:latin typeface="HGMaruGothicMPRO" panose="020F0600000000000000" pitchFamily="34" charset="-128"/>
                <a:ea typeface="HGMaruGothicMPRO" panose="020F0600000000000000" pitchFamily="34" charset="-128"/>
              </a:endParaRPr>
            </a:p>
            <a:p>
              <a:pPr marL="309600">
                <a:lnSpc>
                  <a:spcPts val="3400"/>
                </a:lnSpc>
              </a:pPr>
              <a:r>
                <a:rPr lang="ja-JP" altLang="en-US" sz="2400" dirty="0">
                  <a:latin typeface="HGMaruGothicMPRO" panose="020F0600000000000000" pitchFamily="34" charset="-128"/>
                  <a:ea typeface="HGMaruGothicMPRO" panose="020F0600000000000000" pitchFamily="34" charset="-128"/>
                </a:rPr>
                <a:t>過去のデータから「正解を導き出したい」「未来を予測したい」場合に</a:t>
              </a:r>
              <a:endParaRPr lang="en-US" altLang="ja-JP" sz="2400" dirty="0">
                <a:latin typeface="HGMaruGothicMPRO" panose="020F0600000000000000" pitchFamily="34" charset="-128"/>
                <a:ea typeface="HGMaruGothicMPRO" panose="020F0600000000000000" pitchFamily="34" charset="-128"/>
              </a:endParaRPr>
            </a:p>
            <a:p>
              <a:pPr marL="309600">
                <a:lnSpc>
                  <a:spcPts val="3400"/>
                </a:lnSpc>
              </a:pPr>
              <a:r>
                <a:rPr lang="ja-JP" altLang="en-US" sz="2400" dirty="0">
                  <a:latin typeface="HGMaruGothicMPRO" panose="020F0600000000000000" pitchFamily="34" charset="-128"/>
                  <a:ea typeface="HGMaruGothicMPRO" panose="020F0600000000000000" pitchFamily="34" charset="-128"/>
                </a:rPr>
                <a:t>使われます。</a:t>
              </a:r>
              <a:endParaRPr lang="en-US" altLang="ja-JP" sz="2400" dirty="0">
                <a:latin typeface="HGMaruGothicMPRO" panose="020F0600000000000000" pitchFamily="34" charset="-128"/>
                <a:ea typeface="HGMaruGothicMPRO" panose="020F0600000000000000" pitchFamily="34" charset="-128"/>
              </a:endParaRPr>
            </a:p>
          </p:txBody>
        </p:sp>
        <p:cxnSp>
          <p:nvCxnSpPr>
            <p:cNvPr id="64" name="直線コネクタ 63">
              <a:extLst>
                <a:ext uri="{FF2B5EF4-FFF2-40B4-BE49-F238E27FC236}">
                  <a16:creationId xmlns:a16="http://schemas.microsoft.com/office/drawing/2014/main" id="{BBEFC1EB-7F61-4ACF-B3CA-14E2F1FBECEB}"/>
                </a:ext>
              </a:extLst>
            </p:cNvPr>
            <p:cNvCxnSpPr>
              <a:cxnSpLocks/>
            </p:cNvCxnSpPr>
            <p:nvPr/>
          </p:nvCxnSpPr>
          <p:spPr>
            <a:xfrm>
              <a:off x="923109" y="1760076"/>
              <a:ext cx="2801398"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sp>
        <p:nvSpPr>
          <p:cNvPr id="65" name="テキスト ボックス 64">
            <a:extLst>
              <a:ext uri="{FF2B5EF4-FFF2-40B4-BE49-F238E27FC236}">
                <a16:creationId xmlns:a16="http://schemas.microsoft.com/office/drawing/2014/main" id="{8B80DB87-25FF-4048-9937-DAF9911F8974}"/>
              </a:ext>
            </a:extLst>
          </p:cNvPr>
          <p:cNvSpPr txBox="1"/>
          <p:nvPr/>
        </p:nvSpPr>
        <p:spPr>
          <a:xfrm>
            <a:off x="9939765" y="5930295"/>
            <a:ext cx="1352830" cy="471283"/>
          </a:xfrm>
          <a:prstGeom prst="rect">
            <a:avLst/>
          </a:prstGeom>
          <a:noFill/>
        </p:spPr>
        <p:txBody>
          <a:bodyPr wrap="square" rtlCol="0">
            <a:spAutoFit/>
          </a:bodyPr>
          <a:lstStyle/>
          <a:p>
            <a:pPr marL="306000" algn="r">
              <a:lnSpc>
                <a:spcPts val="3400"/>
              </a:lnSpc>
            </a:pPr>
            <a:r>
              <a:rPr lang="ja-JP" altLang="en-US" sz="2200" dirty="0">
                <a:latin typeface="HGMaruGothicMPRO" panose="020F0600000000000000" pitchFamily="34" charset="-128"/>
                <a:ea typeface="HGMaruGothicMPRO" panose="020F0600000000000000" pitchFamily="34" charset="-128"/>
              </a:rPr>
              <a:t>など</a:t>
            </a:r>
            <a:endParaRPr lang="en-US" altLang="ja-JP" sz="2200" dirty="0">
              <a:latin typeface="HGMaruGothicMPRO" panose="020F0600000000000000" pitchFamily="34" charset="-128"/>
              <a:ea typeface="HGMaruGothicMPRO" panose="020F0600000000000000" pitchFamily="34" charset="-128"/>
            </a:endParaRPr>
          </a:p>
        </p:txBody>
      </p:sp>
      <p:grpSp>
        <p:nvGrpSpPr>
          <p:cNvPr id="3" name="グループ化 2">
            <a:extLst>
              <a:ext uri="{FF2B5EF4-FFF2-40B4-BE49-F238E27FC236}">
                <a16:creationId xmlns:a16="http://schemas.microsoft.com/office/drawing/2014/main" id="{9E4B131B-942B-490E-8E51-BD504ABF60B7}"/>
              </a:ext>
            </a:extLst>
          </p:cNvPr>
          <p:cNvGrpSpPr/>
          <p:nvPr/>
        </p:nvGrpSpPr>
        <p:grpSpPr>
          <a:xfrm>
            <a:off x="1534329" y="4026953"/>
            <a:ext cx="8902283" cy="2345788"/>
            <a:chOff x="1689168" y="3846211"/>
            <a:chExt cx="8902283" cy="2345788"/>
          </a:xfrm>
        </p:grpSpPr>
        <p:pic>
          <p:nvPicPr>
            <p:cNvPr id="66" name="図 65">
              <a:extLst>
                <a:ext uri="{FF2B5EF4-FFF2-40B4-BE49-F238E27FC236}">
                  <a16:creationId xmlns:a16="http://schemas.microsoft.com/office/drawing/2014/main" id="{B5ADF591-48B3-4694-B587-0D548FB12AA0}"/>
                </a:ext>
              </a:extLst>
            </p:cNvPr>
            <p:cNvPicPr>
              <a:picLocks noChangeAspect="1"/>
            </p:cNvPicPr>
            <p:nvPr/>
          </p:nvPicPr>
          <p:blipFill rotWithShape="1">
            <a:blip r:embed="rId13">
              <a:extLst>
                <a:ext uri="{28A0092B-C50C-407E-A947-70E740481C1C}">
                  <a14:useLocalDpi xmlns:a14="http://schemas.microsoft.com/office/drawing/2010/main" val="0"/>
                </a:ext>
              </a:extLst>
            </a:blip>
            <a:srcRect t="237" b="-237"/>
            <a:stretch/>
          </p:blipFill>
          <p:spPr>
            <a:xfrm>
              <a:off x="1689168" y="3851999"/>
              <a:ext cx="2340000" cy="2340000"/>
            </a:xfrm>
            <a:prstGeom prst="rect">
              <a:avLst/>
            </a:prstGeom>
          </p:spPr>
        </p:pic>
        <p:pic>
          <p:nvPicPr>
            <p:cNvPr id="67" name="図 66">
              <a:extLst>
                <a:ext uri="{FF2B5EF4-FFF2-40B4-BE49-F238E27FC236}">
                  <a16:creationId xmlns:a16="http://schemas.microsoft.com/office/drawing/2014/main" id="{E2DB6612-E96F-44CA-A893-0F990C73B20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970310" y="3851258"/>
              <a:ext cx="2340000" cy="2340000"/>
            </a:xfrm>
            <a:prstGeom prst="rect">
              <a:avLst/>
            </a:prstGeom>
          </p:spPr>
        </p:pic>
        <p:pic>
          <p:nvPicPr>
            <p:cNvPr id="68" name="図 67">
              <a:extLst>
                <a:ext uri="{FF2B5EF4-FFF2-40B4-BE49-F238E27FC236}">
                  <a16:creationId xmlns:a16="http://schemas.microsoft.com/office/drawing/2014/main" id="{DD00E33F-D618-4E79-B117-A1A5DF8A77F1}"/>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251451" y="3846211"/>
              <a:ext cx="2340000" cy="2340000"/>
            </a:xfrm>
            <a:prstGeom prst="rect">
              <a:avLst/>
            </a:prstGeom>
          </p:spPr>
        </p:pic>
      </p:grpSp>
      <p:sp>
        <p:nvSpPr>
          <p:cNvPr id="72" name="テキスト ボックス 71">
            <a:extLst>
              <a:ext uri="{FF2B5EF4-FFF2-40B4-BE49-F238E27FC236}">
                <a16:creationId xmlns:a16="http://schemas.microsoft.com/office/drawing/2014/main" id="{A8BB3378-2E2D-494F-A629-BFFF24EE5EC8}"/>
              </a:ext>
            </a:extLst>
          </p:cNvPr>
          <p:cNvSpPr txBox="1"/>
          <p:nvPr/>
        </p:nvSpPr>
        <p:spPr>
          <a:xfrm>
            <a:off x="566193" y="3458698"/>
            <a:ext cx="10513271" cy="471283"/>
          </a:xfrm>
          <a:prstGeom prst="rect">
            <a:avLst/>
          </a:prstGeom>
          <a:noFill/>
        </p:spPr>
        <p:txBody>
          <a:bodyPr wrap="square" rtlCol="0">
            <a:spAutoFit/>
          </a:bodyPr>
          <a:lstStyle/>
          <a:p>
            <a:pPr marL="306000" defTabSz="1239838">
              <a:lnSpc>
                <a:spcPts val="3400"/>
              </a:lnSpc>
              <a:tabLst>
                <a:tab pos="4129088" algn="l"/>
                <a:tab pos="7445375" algn="l"/>
              </a:tabLst>
            </a:pPr>
            <a:r>
              <a:rPr lang="ja-JP" altLang="en-US" sz="2200" dirty="0">
                <a:latin typeface="HGMaruGothicMPRO" panose="020F0600000000000000" pitchFamily="34" charset="-128"/>
                <a:ea typeface="HGMaruGothicMPRO" panose="020F0600000000000000" pitchFamily="34" charset="-128"/>
              </a:rPr>
              <a:t>例）スパムメールの判断</a:t>
            </a:r>
            <a:r>
              <a:rPr lang="en-US" altLang="ja-JP" sz="2200" dirty="0">
                <a:latin typeface="HGMaruGothicMPRO" panose="020F0600000000000000" pitchFamily="34" charset="-128"/>
                <a:ea typeface="HGMaruGothicMPRO" panose="020F0600000000000000" pitchFamily="34" charset="-128"/>
              </a:rPr>
              <a:t>	</a:t>
            </a:r>
            <a:r>
              <a:rPr lang="ja-JP" altLang="en-US" sz="2200" dirty="0">
                <a:latin typeface="HGMaruGothicMPRO" panose="020F0600000000000000" pitchFamily="34" charset="-128"/>
                <a:ea typeface="HGMaruGothicMPRO" panose="020F0600000000000000" pitchFamily="34" charset="-128"/>
              </a:rPr>
              <a:t>売上予測</a:t>
            </a:r>
            <a:r>
              <a:rPr lang="en-US" altLang="ja-JP" sz="2200" dirty="0">
                <a:latin typeface="HGMaruGothicMPRO" panose="020F0600000000000000" pitchFamily="34" charset="-128"/>
                <a:ea typeface="HGMaruGothicMPRO" panose="020F0600000000000000" pitchFamily="34" charset="-128"/>
              </a:rPr>
              <a:t>	</a:t>
            </a:r>
            <a:r>
              <a:rPr lang="ja-JP" altLang="en-US" sz="2200" dirty="0">
                <a:latin typeface="HGMaruGothicMPRO" panose="020F0600000000000000" pitchFamily="34" charset="-128"/>
                <a:ea typeface="HGMaruGothicMPRO" panose="020F0600000000000000" pitchFamily="34" charset="-128"/>
              </a:rPr>
              <a:t>画像認識</a:t>
            </a:r>
            <a:endParaRPr lang="en-US" altLang="ja-JP" sz="2200" dirty="0">
              <a:latin typeface="HGMaruGothicMPRO" panose="020F0600000000000000" pitchFamily="34" charset="-128"/>
              <a:ea typeface="HGMaruGothicMPRO" panose="020F0600000000000000" pitchFamily="34" charset="-128"/>
            </a:endParaRPr>
          </a:p>
        </p:txBody>
      </p:sp>
    </p:spTree>
    <p:extLst>
      <p:ext uri="{BB962C8B-B14F-4D97-AF65-F5344CB8AC3E}">
        <p14:creationId xmlns:p14="http://schemas.microsoft.com/office/powerpoint/2010/main" val="200078278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48ABD-9FC6-6C17-D650-73E60B3434CF}"/>
            </a:ext>
          </a:extLst>
        </p:cNvPr>
        <p:cNvGrpSpPr/>
        <p:nvPr/>
      </p:nvGrpSpPr>
      <p:grpSpPr>
        <a:xfrm>
          <a:off x="0" y="0"/>
          <a:ext cx="0" cy="0"/>
          <a:chOff x="0" y="0"/>
          <a:chExt cx="0" cy="0"/>
        </a:xfrm>
      </p:grpSpPr>
      <p:sp>
        <p:nvSpPr>
          <p:cNvPr id="11" name="フローチャート: 処理 10">
            <a:extLst>
              <a:ext uri="{FF2B5EF4-FFF2-40B4-BE49-F238E27FC236}">
                <a16:creationId xmlns:a16="http://schemas.microsoft.com/office/drawing/2014/main" id="{B4B03958-BA5B-1C7F-71C3-A1A18E0F0D69}"/>
              </a:ext>
            </a:extLst>
          </p:cNvPr>
          <p:cNvSpPr/>
          <p:nvPr/>
        </p:nvSpPr>
        <p:spPr>
          <a:xfrm>
            <a:off x="734400" y="1440000"/>
            <a:ext cx="10926890" cy="1450720"/>
          </a:xfrm>
          <a:prstGeom prst="flowChartProcess">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ts val="3200"/>
              </a:lnSpc>
            </a:pPr>
            <a:r>
              <a:rPr lang="ja-JP" altLang="en-US" sz="2400" dirty="0">
                <a:solidFill>
                  <a:schemeClr val="tx1"/>
                </a:solidFill>
                <a:latin typeface="HG丸ｺﾞｼｯｸM-PRO" panose="020F0600000000000000" pitchFamily="50" charset="-128"/>
                <a:ea typeface="HG丸ｺﾞｼｯｸM-PRO" panose="020F0600000000000000" pitchFamily="50" charset="-128"/>
              </a:rPr>
              <a:t>自己ＰＲや志望動機は、自己分析で見つけた強みと、自治体が求める人物像を結び付けて作ります。</a:t>
            </a: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3200"/>
              </a:lnSpc>
              <a:spcBef>
                <a:spcPts val="1800"/>
              </a:spcBef>
            </a:pPr>
            <a:r>
              <a:rPr lang="ja-JP" altLang="en-US" sz="2400" dirty="0">
                <a:solidFill>
                  <a:schemeClr val="tx1"/>
                </a:solidFill>
                <a:latin typeface="HG丸ｺﾞｼｯｸM-PRO" panose="020F0600000000000000" pitchFamily="50" charset="-128"/>
                <a:ea typeface="HG丸ｺﾞｼｯｸM-PRO" panose="020F0600000000000000" pitchFamily="50" charset="-128"/>
              </a:rPr>
              <a:t>ここでは生成ＡＩを活用しますが、</a:t>
            </a: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p:txBody>
      </p:sp>
      <p:grpSp>
        <p:nvGrpSpPr>
          <p:cNvPr id="6" name="グループ化 5">
            <a:extLst>
              <a:ext uri="{FF2B5EF4-FFF2-40B4-BE49-F238E27FC236}">
                <a16:creationId xmlns:a16="http://schemas.microsoft.com/office/drawing/2014/main" id="{94A1B704-3954-4A3C-94A0-94AE76DB767D}"/>
              </a:ext>
            </a:extLst>
          </p:cNvPr>
          <p:cNvGrpSpPr/>
          <p:nvPr/>
        </p:nvGrpSpPr>
        <p:grpSpPr>
          <a:xfrm>
            <a:off x="0" y="-47041"/>
            <a:ext cx="12192001" cy="6905041"/>
            <a:chOff x="0" y="-47041"/>
            <a:chExt cx="12192001" cy="6905041"/>
          </a:xfrm>
        </p:grpSpPr>
        <p:pic>
          <p:nvPicPr>
            <p:cNvPr id="7" name="object 3">
              <a:extLst>
                <a:ext uri="{FF2B5EF4-FFF2-40B4-BE49-F238E27FC236}">
                  <a16:creationId xmlns:a16="http://schemas.microsoft.com/office/drawing/2014/main" id="{0B819CB0-8FCF-4F4B-A47B-0F74434D2E95}"/>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8" name="正方形/長方形 7">
              <a:extLst>
                <a:ext uri="{FF2B5EF4-FFF2-40B4-BE49-F238E27FC236}">
                  <a16:creationId xmlns:a16="http://schemas.microsoft.com/office/drawing/2014/main" id="{252EB320-FB66-4EEE-92EB-845944902B3B}"/>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自己ＰＲ・志望動機</a:t>
              </a:r>
            </a:p>
          </p:txBody>
        </p:sp>
        <p:pic>
          <p:nvPicPr>
            <p:cNvPr id="9" name="object 3">
              <a:extLst>
                <a:ext uri="{FF2B5EF4-FFF2-40B4-BE49-F238E27FC236}">
                  <a16:creationId xmlns:a16="http://schemas.microsoft.com/office/drawing/2014/main" id="{C1F3F111-0D39-4DF7-B1E0-3739848B050C}"/>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0" name="object 6">
              <a:extLst>
                <a:ext uri="{FF2B5EF4-FFF2-40B4-BE49-F238E27FC236}">
                  <a16:creationId xmlns:a16="http://schemas.microsoft.com/office/drawing/2014/main" id="{5B641A69-BF59-4D9C-A952-A9F1874DED83}"/>
                </a:ext>
              </a:extLst>
            </p:cNvPr>
            <p:cNvGrpSpPr/>
            <p:nvPr/>
          </p:nvGrpSpPr>
          <p:grpSpPr>
            <a:xfrm>
              <a:off x="131445" y="203359"/>
              <a:ext cx="11929110" cy="657225"/>
              <a:chOff x="186258" y="210936"/>
              <a:chExt cx="11929110" cy="657225"/>
            </a:xfrm>
          </p:grpSpPr>
          <p:sp>
            <p:nvSpPr>
              <p:cNvPr id="12" name="object 7">
                <a:extLst>
                  <a:ext uri="{FF2B5EF4-FFF2-40B4-BE49-F238E27FC236}">
                    <a16:creationId xmlns:a16="http://schemas.microsoft.com/office/drawing/2014/main" id="{1818569C-6DD6-48D9-AD4B-AEE3C717B09D}"/>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3" name="object 8">
                <a:extLst>
                  <a:ext uri="{FF2B5EF4-FFF2-40B4-BE49-F238E27FC236}">
                    <a16:creationId xmlns:a16="http://schemas.microsoft.com/office/drawing/2014/main" id="{1A9ED4C8-CACC-4570-9614-1B0C87E667C2}"/>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4" name="object 9">
                <a:extLst>
                  <a:ext uri="{FF2B5EF4-FFF2-40B4-BE49-F238E27FC236}">
                    <a16:creationId xmlns:a16="http://schemas.microsoft.com/office/drawing/2014/main" id="{D76BBE56-B991-460E-B65F-FD8E7B02BF7E}"/>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5" name="object 10">
                <a:extLst>
                  <a:ext uri="{FF2B5EF4-FFF2-40B4-BE49-F238E27FC236}">
                    <a16:creationId xmlns:a16="http://schemas.microsoft.com/office/drawing/2014/main" id="{D4756409-6908-48F8-A191-77F6049F441F}"/>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6" name="object 11">
                <a:extLst>
                  <a:ext uri="{FF2B5EF4-FFF2-40B4-BE49-F238E27FC236}">
                    <a16:creationId xmlns:a16="http://schemas.microsoft.com/office/drawing/2014/main" id="{59A7F8F2-0876-4AE6-9B0E-19C9D4700FEF}"/>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7" name="object 12">
                <a:extLst>
                  <a:ext uri="{FF2B5EF4-FFF2-40B4-BE49-F238E27FC236}">
                    <a16:creationId xmlns:a16="http://schemas.microsoft.com/office/drawing/2014/main" id="{15C9AE04-D217-42DF-9B5A-FD3E2A4C5A52}"/>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8" name="object 13">
                <a:extLst>
                  <a:ext uri="{FF2B5EF4-FFF2-40B4-BE49-F238E27FC236}">
                    <a16:creationId xmlns:a16="http://schemas.microsoft.com/office/drawing/2014/main" id="{B6712C02-D133-4F5F-AD4E-C73297D45F50}"/>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19" name="object 14">
                <a:extLst>
                  <a:ext uri="{FF2B5EF4-FFF2-40B4-BE49-F238E27FC236}">
                    <a16:creationId xmlns:a16="http://schemas.microsoft.com/office/drawing/2014/main" id="{49186A60-E1C9-485D-AD2C-577CC8098CEB}"/>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0" name="object 15">
                <a:extLst>
                  <a:ext uri="{FF2B5EF4-FFF2-40B4-BE49-F238E27FC236}">
                    <a16:creationId xmlns:a16="http://schemas.microsoft.com/office/drawing/2014/main" id="{E41908ED-EB01-4A40-8DE0-BFBAB30B0F7B}"/>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1" name="object 16">
                <a:extLst>
                  <a:ext uri="{FF2B5EF4-FFF2-40B4-BE49-F238E27FC236}">
                    <a16:creationId xmlns:a16="http://schemas.microsoft.com/office/drawing/2014/main" id="{A6606FF3-9B69-40FE-902A-D0DFE2E7AD70}"/>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2" name="object 17">
                <a:extLst>
                  <a:ext uri="{FF2B5EF4-FFF2-40B4-BE49-F238E27FC236}">
                    <a16:creationId xmlns:a16="http://schemas.microsoft.com/office/drawing/2014/main" id="{77C3F7C1-C224-42EA-941A-F9C0F429C2B6}"/>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3" name="object 18">
                <a:extLst>
                  <a:ext uri="{FF2B5EF4-FFF2-40B4-BE49-F238E27FC236}">
                    <a16:creationId xmlns:a16="http://schemas.microsoft.com/office/drawing/2014/main" id="{54F2A81B-B982-4C54-B8A6-2DE22A83D1B2}"/>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4" name="object 19">
                <a:extLst>
                  <a:ext uri="{FF2B5EF4-FFF2-40B4-BE49-F238E27FC236}">
                    <a16:creationId xmlns:a16="http://schemas.microsoft.com/office/drawing/2014/main" id="{387BA797-05E3-4C30-9F40-7CE6FFADA273}"/>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5" name="object 20">
                <a:extLst>
                  <a:ext uri="{FF2B5EF4-FFF2-40B4-BE49-F238E27FC236}">
                    <a16:creationId xmlns:a16="http://schemas.microsoft.com/office/drawing/2014/main" id="{0F1C10C2-75E8-4A0C-B78D-6653378F851A}"/>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6" name="object 21">
                <a:extLst>
                  <a:ext uri="{FF2B5EF4-FFF2-40B4-BE49-F238E27FC236}">
                    <a16:creationId xmlns:a16="http://schemas.microsoft.com/office/drawing/2014/main" id="{28E64855-5F0F-4197-B876-B632BB162DAD}"/>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7" name="object 22">
                <a:extLst>
                  <a:ext uri="{FF2B5EF4-FFF2-40B4-BE49-F238E27FC236}">
                    <a16:creationId xmlns:a16="http://schemas.microsoft.com/office/drawing/2014/main" id="{F6B015A0-6B1C-4D56-A922-845BA931DBC2}"/>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8" name="object 23">
                <a:extLst>
                  <a:ext uri="{FF2B5EF4-FFF2-40B4-BE49-F238E27FC236}">
                    <a16:creationId xmlns:a16="http://schemas.microsoft.com/office/drawing/2014/main" id="{F2D27557-38F8-452F-B504-D7C78E4672C6}"/>
                  </a:ext>
                </a:extLst>
              </p:cNvPr>
              <p:cNvPicPr/>
              <p:nvPr/>
            </p:nvPicPr>
            <p:blipFill>
              <a:blip r:embed="rId4" cstate="print"/>
              <a:stretch>
                <a:fillRect/>
              </a:stretch>
            </p:blipFill>
            <p:spPr>
              <a:xfrm>
                <a:off x="12026795" y="575918"/>
                <a:ext cx="88216" cy="97080"/>
              </a:xfrm>
              <a:prstGeom prst="rect">
                <a:avLst/>
              </a:prstGeom>
            </p:spPr>
          </p:pic>
          <p:sp>
            <p:nvSpPr>
              <p:cNvPr id="29" name="object 24">
                <a:extLst>
                  <a:ext uri="{FF2B5EF4-FFF2-40B4-BE49-F238E27FC236}">
                    <a16:creationId xmlns:a16="http://schemas.microsoft.com/office/drawing/2014/main" id="{219FBB14-3F84-423E-99D1-4D71E483964B}"/>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0" name="object 25">
                <a:extLst>
                  <a:ext uri="{FF2B5EF4-FFF2-40B4-BE49-F238E27FC236}">
                    <a16:creationId xmlns:a16="http://schemas.microsoft.com/office/drawing/2014/main" id="{5E6951CC-0F59-44B5-A6D5-767D71AFC756}"/>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1" name="object 26">
                <a:extLst>
                  <a:ext uri="{FF2B5EF4-FFF2-40B4-BE49-F238E27FC236}">
                    <a16:creationId xmlns:a16="http://schemas.microsoft.com/office/drawing/2014/main" id="{C4206DD8-EE8F-40D2-A49D-F242B22A4B6E}"/>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2" name="object 27">
                <a:extLst>
                  <a:ext uri="{FF2B5EF4-FFF2-40B4-BE49-F238E27FC236}">
                    <a16:creationId xmlns:a16="http://schemas.microsoft.com/office/drawing/2014/main" id="{68C31039-40AD-42BE-A8D6-A6E0CE5D65EF}"/>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3" name="object 28">
                <a:extLst>
                  <a:ext uri="{FF2B5EF4-FFF2-40B4-BE49-F238E27FC236}">
                    <a16:creationId xmlns:a16="http://schemas.microsoft.com/office/drawing/2014/main" id="{478D03FC-A5E5-4025-A464-FCBAB23C109F}"/>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4" name="object 29">
                <a:extLst>
                  <a:ext uri="{FF2B5EF4-FFF2-40B4-BE49-F238E27FC236}">
                    <a16:creationId xmlns:a16="http://schemas.microsoft.com/office/drawing/2014/main" id="{271029C0-B0AE-4B28-BB5B-A29B76BDFCB1}"/>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5" name="object 30">
                <a:extLst>
                  <a:ext uri="{FF2B5EF4-FFF2-40B4-BE49-F238E27FC236}">
                    <a16:creationId xmlns:a16="http://schemas.microsoft.com/office/drawing/2014/main" id="{BD7A509C-2F1E-4BB2-BDFB-80FA2F029579}"/>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6" name="object 31">
                <a:extLst>
                  <a:ext uri="{FF2B5EF4-FFF2-40B4-BE49-F238E27FC236}">
                    <a16:creationId xmlns:a16="http://schemas.microsoft.com/office/drawing/2014/main" id="{C602B71A-A91D-4F9D-B7AD-140CD760F40C}"/>
                  </a:ext>
                </a:extLst>
              </p:cNvPr>
              <p:cNvPicPr/>
              <p:nvPr/>
            </p:nvPicPr>
            <p:blipFill>
              <a:blip r:embed="rId5" cstate="print"/>
              <a:stretch>
                <a:fillRect/>
              </a:stretch>
            </p:blipFill>
            <p:spPr>
              <a:xfrm>
                <a:off x="10546225" y="211835"/>
                <a:ext cx="139128" cy="139128"/>
              </a:xfrm>
              <a:prstGeom prst="rect">
                <a:avLst/>
              </a:prstGeom>
            </p:spPr>
          </p:pic>
          <p:pic>
            <p:nvPicPr>
              <p:cNvPr id="37" name="object 32">
                <a:extLst>
                  <a:ext uri="{FF2B5EF4-FFF2-40B4-BE49-F238E27FC236}">
                    <a16:creationId xmlns:a16="http://schemas.microsoft.com/office/drawing/2014/main" id="{8B6E2937-BCC4-4182-BAAF-17A91B9925A0}"/>
                  </a:ext>
                </a:extLst>
              </p:cNvPr>
              <p:cNvPicPr/>
              <p:nvPr/>
            </p:nvPicPr>
            <p:blipFill>
              <a:blip r:embed="rId6" cstate="print"/>
              <a:stretch>
                <a:fillRect/>
              </a:stretch>
            </p:blipFill>
            <p:spPr>
              <a:xfrm>
                <a:off x="9828669" y="360944"/>
                <a:ext cx="244449" cy="244449"/>
              </a:xfrm>
              <a:prstGeom prst="rect">
                <a:avLst/>
              </a:prstGeom>
            </p:spPr>
          </p:pic>
          <p:sp>
            <p:nvSpPr>
              <p:cNvPr id="38" name="object 33">
                <a:extLst>
                  <a:ext uri="{FF2B5EF4-FFF2-40B4-BE49-F238E27FC236}">
                    <a16:creationId xmlns:a16="http://schemas.microsoft.com/office/drawing/2014/main" id="{21820069-7711-4F64-AA2C-E0714882B800}"/>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39" name="object 34">
                <a:extLst>
                  <a:ext uri="{FF2B5EF4-FFF2-40B4-BE49-F238E27FC236}">
                    <a16:creationId xmlns:a16="http://schemas.microsoft.com/office/drawing/2014/main" id="{7540AB4D-EC88-4575-9A37-B58308C12962}"/>
                  </a:ext>
                </a:extLst>
              </p:cNvPr>
              <p:cNvPicPr/>
              <p:nvPr/>
            </p:nvPicPr>
            <p:blipFill>
              <a:blip r:embed="rId7" cstate="print"/>
              <a:stretch>
                <a:fillRect/>
              </a:stretch>
            </p:blipFill>
            <p:spPr>
              <a:xfrm>
                <a:off x="9688294" y="622557"/>
                <a:ext cx="160297" cy="160395"/>
              </a:xfrm>
              <a:prstGeom prst="rect">
                <a:avLst/>
              </a:prstGeom>
            </p:spPr>
          </p:pic>
          <p:sp>
            <p:nvSpPr>
              <p:cNvPr id="40" name="object 35">
                <a:extLst>
                  <a:ext uri="{FF2B5EF4-FFF2-40B4-BE49-F238E27FC236}">
                    <a16:creationId xmlns:a16="http://schemas.microsoft.com/office/drawing/2014/main" id="{F5744367-403B-40F3-866D-3FC5984BF644}"/>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1" name="object 36">
                <a:extLst>
                  <a:ext uri="{FF2B5EF4-FFF2-40B4-BE49-F238E27FC236}">
                    <a16:creationId xmlns:a16="http://schemas.microsoft.com/office/drawing/2014/main" id="{78BEE364-94C5-46BB-8A4B-F7D02C5E79E8}"/>
                  </a:ext>
                </a:extLst>
              </p:cNvPr>
              <p:cNvPicPr/>
              <p:nvPr/>
            </p:nvPicPr>
            <p:blipFill>
              <a:blip r:embed="rId8" cstate="print"/>
              <a:stretch>
                <a:fillRect/>
              </a:stretch>
            </p:blipFill>
            <p:spPr>
              <a:xfrm>
                <a:off x="9648025" y="373900"/>
                <a:ext cx="90690" cy="68618"/>
              </a:xfrm>
              <a:prstGeom prst="rect">
                <a:avLst/>
              </a:prstGeom>
            </p:spPr>
          </p:pic>
          <p:sp>
            <p:nvSpPr>
              <p:cNvPr id="42" name="object 37">
                <a:extLst>
                  <a:ext uri="{FF2B5EF4-FFF2-40B4-BE49-F238E27FC236}">
                    <a16:creationId xmlns:a16="http://schemas.microsoft.com/office/drawing/2014/main" id="{56C6E4EE-BB0A-4F2F-BA3A-C6FDF0EAF89A}"/>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3" name="object 38">
                <a:extLst>
                  <a:ext uri="{FF2B5EF4-FFF2-40B4-BE49-F238E27FC236}">
                    <a16:creationId xmlns:a16="http://schemas.microsoft.com/office/drawing/2014/main" id="{B06197BF-28C6-4323-9E06-F9FF0E8AF7A6}"/>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4" name="object 39">
                <a:extLst>
                  <a:ext uri="{FF2B5EF4-FFF2-40B4-BE49-F238E27FC236}">
                    <a16:creationId xmlns:a16="http://schemas.microsoft.com/office/drawing/2014/main" id="{5E798AAF-C444-47CF-A4C3-B6AEB64805BF}"/>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5" name="object 40">
                <a:extLst>
                  <a:ext uri="{FF2B5EF4-FFF2-40B4-BE49-F238E27FC236}">
                    <a16:creationId xmlns:a16="http://schemas.microsoft.com/office/drawing/2014/main" id="{99DFCBD8-CE22-4B1C-AEB8-83B4D82FD1F8}"/>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6" name="object 41">
                <a:extLst>
                  <a:ext uri="{FF2B5EF4-FFF2-40B4-BE49-F238E27FC236}">
                    <a16:creationId xmlns:a16="http://schemas.microsoft.com/office/drawing/2014/main" id="{4480F8CE-37F1-4352-BEE1-22965F8241D1}"/>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7" name="object 42">
                <a:extLst>
                  <a:ext uri="{FF2B5EF4-FFF2-40B4-BE49-F238E27FC236}">
                    <a16:creationId xmlns:a16="http://schemas.microsoft.com/office/drawing/2014/main" id="{3A5B5CCE-E6C4-4BC8-B8EA-4D51728F1C6F}"/>
                  </a:ext>
                </a:extLst>
              </p:cNvPr>
              <p:cNvPicPr/>
              <p:nvPr/>
            </p:nvPicPr>
            <p:blipFill>
              <a:blip r:embed="rId9" cstate="print"/>
              <a:stretch>
                <a:fillRect/>
              </a:stretch>
            </p:blipFill>
            <p:spPr>
              <a:xfrm>
                <a:off x="10771367" y="253872"/>
                <a:ext cx="383006" cy="322630"/>
              </a:xfrm>
              <a:prstGeom prst="rect">
                <a:avLst/>
              </a:prstGeom>
            </p:spPr>
          </p:pic>
          <p:sp>
            <p:nvSpPr>
              <p:cNvPr id="48" name="object 43">
                <a:extLst>
                  <a:ext uri="{FF2B5EF4-FFF2-40B4-BE49-F238E27FC236}">
                    <a16:creationId xmlns:a16="http://schemas.microsoft.com/office/drawing/2014/main" id="{CE401CBA-6463-48CA-9161-44B311242595}"/>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49" name="object 44">
                <a:extLst>
                  <a:ext uri="{FF2B5EF4-FFF2-40B4-BE49-F238E27FC236}">
                    <a16:creationId xmlns:a16="http://schemas.microsoft.com/office/drawing/2014/main" id="{EF17282D-3CEF-46E0-BCAB-A7B8B6FFAB88}"/>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0" name="object 45">
                <a:extLst>
                  <a:ext uri="{FF2B5EF4-FFF2-40B4-BE49-F238E27FC236}">
                    <a16:creationId xmlns:a16="http://schemas.microsoft.com/office/drawing/2014/main" id="{C5362E82-12B4-4748-9697-34DF70FF8433}"/>
                  </a:ext>
                </a:extLst>
              </p:cNvPr>
              <p:cNvPicPr/>
              <p:nvPr/>
            </p:nvPicPr>
            <p:blipFill>
              <a:blip r:embed="rId10" cstate="print"/>
              <a:stretch>
                <a:fillRect/>
              </a:stretch>
            </p:blipFill>
            <p:spPr>
              <a:xfrm>
                <a:off x="10925962" y="472221"/>
                <a:ext cx="103212" cy="119964"/>
              </a:xfrm>
              <a:prstGeom prst="rect">
                <a:avLst/>
              </a:prstGeom>
            </p:spPr>
          </p:pic>
          <p:sp>
            <p:nvSpPr>
              <p:cNvPr id="51" name="object 46">
                <a:extLst>
                  <a:ext uri="{FF2B5EF4-FFF2-40B4-BE49-F238E27FC236}">
                    <a16:creationId xmlns:a16="http://schemas.microsoft.com/office/drawing/2014/main" id="{0FD5FD19-B63B-443D-ACC4-6953A5DD67C7}"/>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2" name="object 47">
                <a:extLst>
                  <a:ext uri="{FF2B5EF4-FFF2-40B4-BE49-F238E27FC236}">
                    <a16:creationId xmlns:a16="http://schemas.microsoft.com/office/drawing/2014/main" id="{70428E9D-9842-45B3-9F86-8605A07544C7}"/>
                  </a:ext>
                </a:extLst>
              </p:cNvPr>
              <p:cNvPicPr/>
              <p:nvPr/>
            </p:nvPicPr>
            <p:blipFill>
              <a:blip r:embed="rId11" cstate="print"/>
              <a:stretch>
                <a:fillRect/>
              </a:stretch>
            </p:blipFill>
            <p:spPr>
              <a:xfrm>
                <a:off x="194951" y="260619"/>
                <a:ext cx="582104" cy="494753"/>
              </a:xfrm>
              <a:prstGeom prst="rect">
                <a:avLst/>
              </a:prstGeom>
            </p:spPr>
          </p:pic>
          <p:pic>
            <p:nvPicPr>
              <p:cNvPr id="53" name="object 48">
                <a:extLst>
                  <a:ext uri="{FF2B5EF4-FFF2-40B4-BE49-F238E27FC236}">
                    <a16:creationId xmlns:a16="http://schemas.microsoft.com/office/drawing/2014/main" id="{2410E610-6E6B-4540-BCDC-F284A68CACC1}"/>
                  </a:ext>
                </a:extLst>
              </p:cNvPr>
              <p:cNvPicPr/>
              <p:nvPr/>
            </p:nvPicPr>
            <p:blipFill>
              <a:blip r:embed="rId12" cstate="print"/>
              <a:stretch>
                <a:fillRect/>
              </a:stretch>
            </p:blipFill>
            <p:spPr>
              <a:xfrm>
                <a:off x="186258" y="251942"/>
                <a:ext cx="599490" cy="512114"/>
              </a:xfrm>
              <a:prstGeom prst="rect">
                <a:avLst/>
              </a:prstGeom>
            </p:spPr>
          </p:pic>
        </p:grpSp>
      </p:grpSp>
      <p:sp>
        <p:nvSpPr>
          <p:cNvPr id="54" name="四角形: 角を丸くする 53">
            <a:extLst>
              <a:ext uri="{FF2B5EF4-FFF2-40B4-BE49-F238E27FC236}">
                <a16:creationId xmlns:a16="http://schemas.microsoft.com/office/drawing/2014/main" id="{F5E46984-F511-4034-AF9F-BED421A6DBF8}"/>
              </a:ext>
            </a:extLst>
          </p:cNvPr>
          <p:cNvSpPr/>
          <p:nvPr/>
        </p:nvSpPr>
        <p:spPr>
          <a:xfrm>
            <a:off x="2655059" y="3112428"/>
            <a:ext cx="6881881" cy="76567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180000" rIns="180000" rtlCol="0" anchor="ctr"/>
          <a:lstStyle/>
          <a:p>
            <a:pPr lvl="0" algn="ctr">
              <a:lnSpc>
                <a:spcPts val="3800"/>
              </a:lnSpc>
            </a:pPr>
            <a:r>
              <a:rPr lang="ja-JP" altLang="en-US" sz="3200" dirty="0">
                <a:solidFill>
                  <a:srgbClr val="FF0000"/>
                </a:solidFill>
                <a:uFill>
                  <a:solidFill>
                    <a:srgbClr val="FF0000"/>
                  </a:solidFill>
                </a:uFill>
                <a:latin typeface="HG丸ｺﾞｼｯｸM-PRO" panose="020F0600000000000000" pitchFamily="50" charset="-128"/>
                <a:ea typeface="HG丸ｺﾞｼｯｸM-PRO" panose="020F0600000000000000" pitchFamily="50" charset="-128"/>
              </a:rPr>
              <a:t>“自分の言葉で書くこと”</a:t>
            </a:r>
            <a:r>
              <a:rPr lang="ja-JP" altLang="en-US" sz="2400" dirty="0">
                <a:solidFill>
                  <a:prstClr val="black"/>
                </a:solidFill>
                <a:uFill>
                  <a:solidFill>
                    <a:srgbClr val="FF0000"/>
                  </a:solidFill>
                </a:uFill>
                <a:latin typeface="HG丸ｺﾞｼｯｸM-PRO" panose="020F0600000000000000" pitchFamily="50" charset="-128"/>
                <a:ea typeface="HG丸ｺﾞｼｯｸM-PRO" panose="020F0600000000000000" pitchFamily="50" charset="-128"/>
              </a:rPr>
              <a:t>が重要です。</a:t>
            </a:r>
            <a:endParaRPr lang="en-US" altLang="ja-JP" sz="2400" dirty="0">
              <a:solidFill>
                <a:prstClr val="black"/>
              </a:solidFill>
              <a:uFill>
                <a:solidFill>
                  <a:srgbClr val="FF0000"/>
                </a:solidFill>
              </a:uFill>
              <a:latin typeface="HG丸ｺﾞｼｯｸM-PRO" panose="020F0600000000000000" pitchFamily="50" charset="-128"/>
              <a:ea typeface="HG丸ｺﾞｼｯｸM-PRO" panose="020F0600000000000000" pitchFamily="50" charset="-128"/>
            </a:endParaRPr>
          </a:p>
        </p:txBody>
      </p:sp>
      <p:sp>
        <p:nvSpPr>
          <p:cNvPr id="4" name="正方形/長方形 3">
            <a:extLst>
              <a:ext uri="{FF2B5EF4-FFF2-40B4-BE49-F238E27FC236}">
                <a16:creationId xmlns:a16="http://schemas.microsoft.com/office/drawing/2014/main" id="{160027D2-44C2-4E32-A1F4-04AF720367BF}"/>
              </a:ext>
            </a:extLst>
          </p:cNvPr>
          <p:cNvSpPr/>
          <p:nvPr/>
        </p:nvSpPr>
        <p:spPr>
          <a:xfrm>
            <a:off x="730935" y="4099810"/>
            <a:ext cx="10926890" cy="2144177"/>
          </a:xfrm>
          <a:prstGeom prst="rect">
            <a:avLst/>
          </a:prstGeom>
        </p:spPr>
        <p:txBody>
          <a:bodyPr wrap="square">
            <a:spAutoFit/>
          </a:bodyPr>
          <a:lstStyle/>
          <a:p>
            <a:pPr lvl="0" algn="just">
              <a:lnSpc>
                <a:spcPts val="3200"/>
              </a:lnSpc>
            </a:pPr>
            <a:r>
              <a:rPr lang="ja-JP" altLang="en-US" sz="2400" dirty="0">
                <a:solidFill>
                  <a:prstClr val="black"/>
                </a:solidFill>
                <a:latin typeface="HG丸ｺﾞｼｯｸM-PRO" panose="020F0600000000000000" pitchFamily="50" charset="-128"/>
                <a:ea typeface="HG丸ｺﾞｼｯｸM-PRO" panose="020F0600000000000000" pitchFamily="50" charset="-128"/>
              </a:rPr>
              <a:t>採用側は</a:t>
            </a:r>
            <a:r>
              <a:rPr lang="ja-JP" altLang="en-US" sz="2400" b="1" dirty="0">
                <a:solidFill>
                  <a:prstClr val="black"/>
                </a:solidFill>
                <a:latin typeface="HG丸ｺﾞｼｯｸM-PRO" panose="020F0600000000000000" pitchFamily="50" charset="-128"/>
                <a:ea typeface="HG丸ｺﾞｼｯｸM-PRO" panose="020F0600000000000000" pitchFamily="50" charset="-128"/>
              </a:rPr>
              <a:t>“あなた自身の考え”</a:t>
            </a:r>
            <a:r>
              <a:rPr lang="ja-JP" altLang="en-US" sz="2400" dirty="0">
                <a:solidFill>
                  <a:prstClr val="black"/>
                </a:solidFill>
                <a:latin typeface="HG丸ｺﾞｼｯｸM-PRO" panose="020F0600000000000000" pitchFamily="50" charset="-128"/>
                <a:ea typeface="HG丸ｺﾞｼｯｸM-PRO" panose="020F0600000000000000" pitchFamily="50" charset="-128"/>
              </a:rPr>
              <a:t>を知りたいので、ＡＩ文章の丸写しは評価を</a:t>
            </a:r>
            <a:br>
              <a:rPr lang="en-US" altLang="ja-JP" sz="2400" dirty="0">
                <a:solidFill>
                  <a:prstClr val="black"/>
                </a:solidFill>
                <a:latin typeface="HG丸ｺﾞｼｯｸM-PRO" panose="020F0600000000000000" pitchFamily="50" charset="-128"/>
                <a:ea typeface="HG丸ｺﾞｼｯｸM-PRO" panose="020F0600000000000000" pitchFamily="50" charset="-128"/>
              </a:rPr>
            </a:br>
            <a:r>
              <a:rPr lang="ja-JP" altLang="en-US" sz="2400" dirty="0">
                <a:solidFill>
                  <a:prstClr val="black"/>
                </a:solidFill>
                <a:latin typeface="HG丸ｺﾞｼｯｸM-PRO" panose="020F0600000000000000" pitchFamily="50" charset="-128"/>
                <a:ea typeface="HG丸ｺﾞｼｯｸM-PRO" panose="020F0600000000000000" pitchFamily="50" charset="-128"/>
              </a:rPr>
              <a:t>落とす原因になります。</a:t>
            </a:r>
            <a:endParaRPr lang="en-US" altLang="ja-JP" sz="2400" dirty="0">
              <a:solidFill>
                <a:prstClr val="black"/>
              </a:solidFill>
              <a:latin typeface="HG丸ｺﾞｼｯｸM-PRO" panose="020F0600000000000000" pitchFamily="50" charset="-128"/>
              <a:ea typeface="HG丸ｺﾞｼｯｸM-PRO" panose="020F0600000000000000" pitchFamily="50" charset="-128"/>
            </a:endParaRPr>
          </a:p>
          <a:p>
            <a:pPr lvl="0" algn="just">
              <a:lnSpc>
                <a:spcPts val="3200"/>
              </a:lnSpc>
            </a:pPr>
            <a:endParaRPr lang="en-US" altLang="ja-JP" sz="2400" dirty="0">
              <a:solidFill>
                <a:prstClr val="black"/>
              </a:solidFill>
              <a:latin typeface="HG丸ｺﾞｼｯｸM-PRO" panose="020F0600000000000000" pitchFamily="50" charset="-128"/>
              <a:ea typeface="HG丸ｺﾞｼｯｸM-PRO" panose="020F0600000000000000" pitchFamily="50" charset="-128"/>
            </a:endParaRPr>
          </a:p>
          <a:p>
            <a:pPr lvl="0" algn="just">
              <a:lnSpc>
                <a:spcPts val="3400"/>
              </a:lnSpc>
            </a:pPr>
            <a:r>
              <a:rPr lang="ja-JP" altLang="en-US" sz="2400" dirty="0">
                <a:solidFill>
                  <a:prstClr val="black"/>
                </a:solidFill>
                <a:latin typeface="HG丸ｺﾞｼｯｸM-PRO" panose="020F0600000000000000" pitchFamily="50" charset="-128"/>
                <a:ea typeface="HG丸ｺﾞｼｯｸM-PRO" panose="020F0600000000000000" pitchFamily="50" charset="-128"/>
              </a:rPr>
              <a:t>生成ＡＩで自己ＰＲや志望動機を作ることもできますが、あくまでもサポートツールとして活用し、</a:t>
            </a:r>
            <a:r>
              <a:rPr lang="ja-JP" altLang="en-US" sz="2800" dirty="0">
                <a:solidFill>
                  <a:srgbClr val="FF0000"/>
                </a:solidFill>
                <a:latin typeface="HG丸ｺﾞｼｯｸM-PRO" panose="020F0600000000000000" pitchFamily="50" charset="-128"/>
                <a:ea typeface="HG丸ｺﾞｼｯｸM-PRO" panose="020F0600000000000000" pitchFamily="50" charset="-128"/>
              </a:rPr>
              <a:t>自分の言葉を作るためにＡＩを活用</a:t>
            </a:r>
            <a:r>
              <a:rPr lang="ja-JP" altLang="en-US" sz="2400" dirty="0">
                <a:solidFill>
                  <a:prstClr val="black"/>
                </a:solidFill>
                <a:latin typeface="HG丸ｺﾞｼｯｸM-PRO" panose="020F0600000000000000" pitchFamily="50" charset="-128"/>
                <a:ea typeface="HG丸ｺﾞｼｯｸM-PRO" panose="020F0600000000000000" pitchFamily="50" charset="-128"/>
              </a:rPr>
              <a:t>しましょう。</a:t>
            </a:r>
            <a:endParaRPr lang="en-US" altLang="ja-JP" sz="2400" dirty="0">
              <a:solidFill>
                <a:prstClr val="black"/>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66958377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B06D9-17CC-C2D8-6E7E-18B48A8B4F8B}"/>
            </a:ext>
          </a:extLst>
        </p:cNvPr>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93BF7D9E-18AD-4F3D-B7C3-2D89EE3DB9FE}"/>
              </a:ext>
            </a:extLst>
          </p:cNvPr>
          <p:cNvGrpSpPr/>
          <p:nvPr/>
        </p:nvGrpSpPr>
        <p:grpSpPr>
          <a:xfrm>
            <a:off x="0" y="0"/>
            <a:ext cx="12192001" cy="6858000"/>
            <a:chOff x="0" y="0"/>
            <a:chExt cx="12192001" cy="6858000"/>
          </a:xfrm>
        </p:grpSpPr>
        <p:pic>
          <p:nvPicPr>
            <p:cNvPr id="9" name="object 3">
              <a:extLst>
                <a:ext uri="{FF2B5EF4-FFF2-40B4-BE49-F238E27FC236}">
                  <a16:creationId xmlns:a16="http://schemas.microsoft.com/office/drawing/2014/main" id="{48AD7958-56A7-4D14-828B-4840CF49CEC1}"/>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10" name="object 3">
              <a:extLst>
                <a:ext uri="{FF2B5EF4-FFF2-40B4-BE49-F238E27FC236}">
                  <a16:creationId xmlns:a16="http://schemas.microsoft.com/office/drawing/2014/main" id="{9B61F072-5B9D-4B6D-918C-A389211D30FA}"/>
                </a:ext>
              </a:extLst>
            </p:cNvPr>
            <p:cNvPicPr/>
            <p:nvPr/>
          </p:nvPicPr>
          <p:blipFill>
            <a:blip r:embed="rId3"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grpSp>
        <p:nvGrpSpPr>
          <p:cNvPr id="11" name="グループ化 10">
            <a:extLst>
              <a:ext uri="{FF2B5EF4-FFF2-40B4-BE49-F238E27FC236}">
                <a16:creationId xmlns:a16="http://schemas.microsoft.com/office/drawing/2014/main" id="{9E7ED2DD-14E2-4C6F-89F7-760791FC5AB2}"/>
              </a:ext>
            </a:extLst>
          </p:cNvPr>
          <p:cNvGrpSpPr/>
          <p:nvPr/>
        </p:nvGrpSpPr>
        <p:grpSpPr>
          <a:xfrm>
            <a:off x="819372" y="513140"/>
            <a:ext cx="10553255" cy="2030684"/>
            <a:chOff x="819372" y="1259331"/>
            <a:chExt cx="10553255" cy="2030684"/>
          </a:xfrm>
        </p:grpSpPr>
        <p:sp>
          <p:nvSpPr>
            <p:cNvPr id="12" name="テキスト ボックス 11">
              <a:extLst>
                <a:ext uri="{FF2B5EF4-FFF2-40B4-BE49-F238E27FC236}">
                  <a16:creationId xmlns:a16="http://schemas.microsoft.com/office/drawing/2014/main" id="{4F2A1CC3-987C-4240-BA1B-DC40040993CD}"/>
                </a:ext>
              </a:extLst>
            </p:cNvPr>
            <p:cNvSpPr txBox="1"/>
            <p:nvPr/>
          </p:nvSpPr>
          <p:spPr>
            <a:xfrm>
              <a:off x="819372" y="1259331"/>
              <a:ext cx="10553255" cy="2030684"/>
            </a:xfrm>
            <a:prstGeom prst="rect">
              <a:avLst/>
            </a:prstGeom>
            <a:noFill/>
            <a:ln>
              <a:noFill/>
            </a:ln>
          </p:spPr>
          <p:txBody>
            <a:bodyPr wrap="square" rtlCol="0">
              <a:spAutoFit/>
            </a:bodyPr>
            <a:lstStyle/>
            <a:p>
              <a:pPr>
                <a:spcAft>
                  <a:spcPts val="14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よくある志望理由（悪い例）</a:t>
              </a:r>
            </a:p>
            <a:p>
              <a:pPr>
                <a:lnSpc>
                  <a:spcPts val="3400"/>
                </a:lnSpc>
                <a:spcAft>
                  <a:spcPts val="600"/>
                </a:spcAft>
              </a:pPr>
              <a:r>
                <a:rPr lang="en-US" altLang="ja-JP" sz="2400" dirty="0">
                  <a:latin typeface="HGPｺﾞｼｯｸE" panose="020B0900000000000000" pitchFamily="50" charset="-128"/>
                  <a:ea typeface="HGPｺﾞｼｯｸE" panose="020B0900000000000000" pitchFamily="50" charset="-128"/>
                </a:rPr>
                <a:t>【</a:t>
              </a:r>
              <a:r>
                <a:rPr lang="ja-JP" altLang="en-US" sz="2400" dirty="0">
                  <a:latin typeface="HGPｺﾞｼｯｸE" panose="020B0900000000000000" pitchFamily="50" charset="-128"/>
                  <a:ea typeface="HGPｺﾞｼｯｸE" panose="020B0900000000000000" pitchFamily="50" charset="-128"/>
                </a:rPr>
                <a:t>自分の考え、経験の具体例がない</a:t>
              </a:r>
              <a:r>
                <a:rPr lang="en-US" altLang="ja-JP" sz="2400" dirty="0">
                  <a:latin typeface="HGPｺﾞｼｯｸE" panose="020B0900000000000000" pitchFamily="50" charset="-128"/>
                  <a:ea typeface="HGPｺﾞｼｯｸE" panose="020B0900000000000000" pitchFamily="50" charset="-128"/>
                </a:rPr>
                <a:t>】</a:t>
              </a:r>
            </a:p>
            <a:p>
              <a:pPr marL="309600">
                <a:lnSpc>
                  <a:spcPts val="3400"/>
                </a:lnSpc>
              </a:pPr>
              <a:r>
                <a:rPr lang="ja-JP" altLang="en-US" sz="2400" dirty="0">
                  <a:latin typeface="HG丸ｺﾞｼｯｸM-PRO" panose="020F0600000000000000" pitchFamily="50" charset="-128"/>
                  <a:ea typeface="HG丸ｺﾞｼｯｸM-PRO" panose="020F0600000000000000" pitchFamily="50" charset="-128"/>
                </a:rPr>
                <a:t>私は高齢者施設でのボランティア活動をしており、〇〇市の福祉の取組みに共感しました。自分もその取組みを担う職員となりたいです。</a:t>
              </a:r>
            </a:p>
          </p:txBody>
        </p:sp>
        <p:cxnSp>
          <p:nvCxnSpPr>
            <p:cNvPr id="13" name="直線コネクタ 12">
              <a:extLst>
                <a:ext uri="{FF2B5EF4-FFF2-40B4-BE49-F238E27FC236}">
                  <a16:creationId xmlns:a16="http://schemas.microsoft.com/office/drawing/2014/main" id="{1599F209-95A5-4377-B183-7430C3B51F43}"/>
                </a:ext>
              </a:extLst>
            </p:cNvPr>
            <p:cNvCxnSpPr>
              <a:cxnSpLocks/>
            </p:cNvCxnSpPr>
            <p:nvPr/>
          </p:nvCxnSpPr>
          <p:spPr>
            <a:xfrm>
              <a:off x="923109" y="1760076"/>
              <a:ext cx="4201784"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14" name="グループ化 13">
            <a:extLst>
              <a:ext uri="{FF2B5EF4-FFF2-40B4-BE49-F238E27FC236}">
                <a16:creationId xmlns:a16="http://schemas.microsoft.com/office/drawing/2014/main" id="{816749DB-E368-4CD8-9F3B-FABE21CEB341}"/>
              </a:ext>
            </a:extLst>
          </p:cNvPr>
          <p:cNvGrpSpPr/>
          <p:nvPr/>
        </p:nvGrpSpPr>
        <p:grpSpPr>
          <a:xfrm>
            <a:off x="820799" y="2844000"/>
            <a:ext cx="10656000" cy="3338735"/>
            <a:chOff x="819371" y="1259331"/>
            <a:chExt cx="10656000" cy="3338735"/>
          </a:xfrm>
        </p:grpSpPr>
        <p:sp>
          <p:nvSpPr>
            <p:cNvPr id="15" name="テキスト ボックス 14">
              <a:extLst>
                <a:ext uri="{FF2B5EF4-FFF2-40B4-BE49-F238E27FC236}">
                  <a16:creationId xmlns:a16="http://schemas.microsoft.com/office/drawing/2014/main" id="{916A8C9A-BBD6-4F73-80C2-678080E06C11}"/>
                </a:ext>
              </a:extLst>
            </p:cNvPr>
            <p:cNvSpPr txBox="1"/>
            <p:nvPr/>
          </p:nvSpPr>
          <p:spPr>
            <a:xfrm>
              <a:off x="819371" y="1259331"/>
              <a:ext cx="10656000" cy="3338735"/>
            </a:xfrm>
            <a:prstGeom prst="rect">
              <a:avLst/>
            </a:prstGeom>
            <a:noFill/>
            <a:ln>
              <a:noFill/>
            </a:ln>
          </p:spPr>
          <p:txBody>
            <a:bodyPr wrap="square" rtlCol="0">
              <a:spAutoFit/>
            </a:bodyPr>
            <a:lstStyle/>
            <a:p>
              <a:pPr>
                <a:spcAft>
                  <a:spcPts val="14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経験を乗せた志望理由（良い例）</a:t>
              </a:r>
            </a:p>
            <a:p>
              <a:pPr>
                <a:lnSpc>
                  <a:spcPts val="3400"/>
                </a:lnSpc>
                <a:spcAft>
                  <a:spcPts val="600"/>
                </a:spcAft>
              </a:pPr>
              <a:r>
                <a:rPr lang="en-US" altLang="ja-JP" sz="2400" dirty="0">
                  <a:latin typeface="HGPｺﾞｼｯｸE" panose="020B0900000000000000" pitchFamily="50" charset="-128"/>
                  <a:ea typeface="HGPｺﾞｼｯｸE" panose="020B0900000000000000" pitchFamily="50" charset="-128"/>
                </a:rPr>
                <a:t>【</a:t>
              </a:r>
              <a:r>
                <a:rPr lang="ja-JP" altLang="en-US" sz="2400" dirty="0">
                  <a:latin typeface="HGPｺﾞｼｯｸE" panose="020B0900000000000000" pitchFamily="50" charset="-128"/>
                  <a:ea typeface="HGPｺﾞｼｯｸE" panose="020B0900000000000000" pitchFamily="50" charset="-128"/>
                </a:rPr>
                <a:t>具体的経験　→　課題の発見　→　自治体への貢献意欲</a:t>
              </a:r>
              <a:r>
                <a:rPr lang="en-US" altLang="ja-JP" sz="2400" dirty="0">
                  <a:latin typeface="HGPｺﾞｼｯｸE" panose="020B0900000000000000" pitchFamily="50" charset="-128"/>
                  <a:ea typeface="HGPｺﾞｼｯｸE" panose="020B0900000000000000" pitchFamily="50" charset="-128"/>
                </a:rPr>
                <a:t>】</a:t>
              </a:r>
            </a:p>
            <a:p>
              <a:pPr marL="309600" algn="just">
                <a:lnSpc>
                  <a:spcPts val="3400"/>
                </a:lnSpc>
              </a:pPr>
              <a:r>
                <a:rPr lang="ja-JP" altLang="en-US" sz="2400" dirty="0">
                  <a:latin typeface="HG丸ｺﾞｼｯｸM-PRO" panose="020F0600000000000000" pitchFamily="50" charset="-128"/>
                  <a:ea typeface="HG丸ｺﾞｼｯｸM-PRO" panose="020F0600000000000000" pitchFamily="50" charset="-128"/>
                </a:rPr>
                <a:t>私は高齢者施設でのボランティア活動を通じて、現場だけでは対応しきれない福祉の課題を実感しました。特に、「</a:t>
              </a:r>
              <a:r>
                <a:rPr lang="en-US" altLang="ja-JP" sz="2400" dirty="0">
                  <a:latin typeface="HG丸ｺﾞｼｯｸM-PRO" panose="020F0600000000000000" pitchFamily="50" charset="-128"/>
                  <a:ea typeface="HG丸ｺﾞｼｯｸM-PRO" panose="020F0600000000000000" pitchFamily="50" charset="-128"/>
                </a:rPr>
                <a:t>××</a:t>
              </a:r>
              <a:r>
                <a:rPr lang="ja-JP" altLang="en-US" sz="2400" dirty="0">
                  <a:latin typeface="HG丸ｺﾞｼｯｸM-PRO" panose="020F0600000000000000" pitchFamily="50" charset="-128"/>
                  <a:ea typeface="HG丸ｺﾞｼｯｸM-PRO" panose="020F0600000000000000" pitchFamily="50" charset="-128"/>
                </a:rPr>
                <a:t>（自分の経験）」においては、制度面から支える仕組みの重要性を強く感じました。</a:t>
              </a:r>
            </a:p>
            <a:p>
              <a:pPr marL="309600" algn="just">
                <a:lnSpc>
                  <a:spcPts val="3400"/>
                </a:lnSpc>
              </a:pPr>
              <a:r>
                <a:rPr lang="ja-JP" altLang="en-US" sz="2400" spc="-100" dirty="0">
                  <a:latin typeface="HG丸ｺﾞｼｯｸM-PRO" panose="020F0600000000000000" pitchFamily="50" charset="-128"/>
                  <a:ea typeface="HG丸ｺﾞｼｯｸM-PRO" panose="020F0600000000000000" pitchFamily="50" charset="-128"/>
                </a:rPr>
                <a:t>このような課題を行政の立場から改善し、より安心して暮らせる地域づくり</a:t>
              </a:r>
              <a:r>
                <a:rPr lang="ja-JP" altLang="en-US" sz="2400" dirty="0">
                  <a:latin typeface="HG丸ｺﾞｼｯｸM-PRO" panose="020F0600000000000000" pitchFamily="50" charset="-128"/>
                  <a:ea typeface="HG丸ｺﾞｼｯｸM-PRO" panose="020F0600000000000000" pitchFamily="50" charset="-128"/>
                </a:rPr>
                <a:t>に貢献したいと思い〇〇市を志望しました。</a:t>
              </a:r>
            </a:p>
          </p:txBody>
        </p:sp>
        <p:cxnSp>
          <p:nvCxnSpPr>
            <p:cNvPr id="16" name="直線コネクタ 15">
              <a:extLst>
                <a:ext uri="{FF2B5EF4-FFF2-40B4-BE49-F238E27FC236}">
                  <a16:creationId xmlns:a16="http://schemas.microsoft.com/office/drawing/2014/main" id="{A516504A-8DA2-4D4A-A36F-4EF54E20E0BD}"/>
                </a:ext>
              </a:extLst>
            </p:cNvPr>
            <p:cNvCxnSpPr>
              <a:cxnSpLocks/>
            </p:cNvCxnSpPr>
            <p:nvPr/>
          </p:nvCxnSpPr>
          <p:spPr>
            <a:xfrm>
              <a:off x="923109" y="1760076"/>
              <a:ext cx="4965900"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93897162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0A9D8D-E474-D3DC-92E4-0D879F44A0AA}"/>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3BD4AB54-FEF8-487B-A39A-713CD6B0712F}"/>
              </a:ext>
            </a:extLst>
          </p:cNvPr>
          <p:cNvGrpSpPr/>
          <p:nvPr/>
        </p:nvGrpSpPr>
        <p:grpSpPr>
          <a:xfrm>
            <a:off x="0" y="-47041"/>
            <a:ext cx="12192001" cy="6905041"/>
            <a:chOff x="0" y="-47041"/>
            <a:chExt cx="12192001" cy="6905041"/>
          </a:xfrm>
        </p:grpSpPr>
        <p:pic>
          <p:nvPicPr>
            <p:cNvPr id="7" name="object 3">
              <a:extLst>
                <a:ext uri="{FF2B5EF4-FFF2-40B4-BE49-F238E27FC236}">
                  <a16:creationId xmlns:a16="http://schemas.microsoft.com/office/drawing/2014/main" id="{55AF5082-3B5A-4E06-AE4C-5327FE9AE48A}"/>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8" name="正方形/長方形 7">
              <a:extLst>
                <a:ext uri="{FF2B5EF4-FFF2-40B4-BE49-F238E27FC236}">
                  <a16:creationId xmlns:a16="http://schemas.microsoft.com/office/drawing/2014/main" id="{65CE26DD-6F5E-4058-9082-2CA32C218EAB}"/>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自己ＰＲ・志望動機の生成ＡＩ活用</a:t>
              </a:r>
            </a:p>
          </p:txBody>
        </p:sp>
        <p:pic>
          <p:nvPicPr>
            <p:cNvPr id="9" name="object 3">
              <a:extLst>
                <a:ext uri="{FF2B5EF4-FFF2-40B4-BE49-F238E27FC236}">
                  <a16:creationId xmlns:a16="http://schemas.microsoft.com/office/drawing/2014/main" id="{17F36D41-D234-4AC8-BE77-097DCF384CE9}"/>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0" name="object 6">
              <a:extLst>
                <a:ext uri="{FF2B5EF4-FFF2-40B4-BE49-F238E27FC236}">
                  <a16:creationId xmlns:a16="http://schemas.microsoft.com/office/drawing/2014/main" id="{EB2AA25C-CB6E-4C19-8F6D-B21282AC76E0}"/>
                </a:ext>
              </a:extLst>
            </p:cNvPr>
            <p:cNvGrpSpPr/>
            <p:nvPr/>
          </p:nvGrpSpPr>
          <p:grpSpPr>
            <a:xfrm>
              <a:off x="131445" y="203359"/>
              <a:ext cx="11929110" cy="657225"/>
              <a:chOff x="186258" y="210936"/>
              <a:chExt cx="11929110" cy="657225"/>
            </a:xfrm>
          </p:grpSpPr>
          <p:sp>
            <p:nvSpPr>
              <p:cNvPr id="12" name="object 7">
                <a:extLst>
                  <a:ext uri="{FF2B5EF4-FFF2-40B4-BE49-F238E27FC236}">
                    <a16:creationId xmlns:a16="http://schemas.microsoft.com/office/drawing/2014/main" id="{B9AA5017-B29E-42D5-8FB0-222F068BCE40}"/>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3" name="object 8">
                <a:extLst>
                  <a:ext uri="{FF2B5EF4-FFF2-40B4-BE49-F238E27FC236}">
                    <a16:creationId xmlns:a16="http://schemas.microsoft.com/office/drawing/2014/main" id="{E8BCFE65-861C-45BB-9837-0A1648399AF6}"/>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4" name="object 9">
                <a:extLst>
                  <a:ext uri="{FF2B5EF4-FFF2-40B4-BE49-F238E27FC236}">
                    <a16:creationId xmlns:a16="http://schemas.microsoft.com/office/drawing/2014/main" id="{4B21DBDC-D3ED-45E7-A8ED-1D3001AB73C0}"/>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5" name="object 10">
                <a:extLst>
                  <a:ext uri="{FF2B5EF4-FFF2-40B4-BE49-F238E27FC236}">
                    <a16:creationId xmlns:a16="http://schemas.microsoft.com/office/drawing/2014/main" id="{CAEE0258-B13E-43C4-9782-F6EC3A706017}"/>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6" name="object 11">
                <a:extLst>
                  <a:ext uri="{FF2B5EF4-FFF2-40B4-BE49-F238E27FC236}">
                    <a16:creationId xmlns:a16="http://schemas.microsoft.com/office/drawing/2014/main" id="{8971FA4A-A95E-4F56-9F0B-D4DDC3AC4C76}"/>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7" name="object 12">
                <a:extLst>
                  <a:ext uri="{FF2B5EF4-FFF2-40B4-BE49-F238E27FC236}">
                    <a16:creationId xmlns:a16="http://schemas.microsoft.com/office/drawing/2014/main" id="{6A57AD68-F5C5-487D-A979-F76B5D2D0B4F}"/>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8" name="object 13">
                <a:extLst>
                  <a:ext uri="{FF2B5EF4-FFF2-40B4-BE49-F238E27FC236}">
                    <a16:creationId xmlns:a16="http://schemas.microsoft.com/office/drawing/2014/main" id="{80A4DAFF-5B2F-42E0-A565-F1CEF67C90BD}"/>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19" name="object 14">
                <a:extLst>
                  <a:ext uri="{FF2B5EF4-FFF2-40B4-BE49-F238E27FC236}">
                    <a16:creationId xmlns:a16="http://schemas.microsoft.com/office/drawing/2014/main" id="{9A5E22A4-AD2F-490B-8791-DA8C93BBE16B}"/>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0" name="object 15">
                <a:extLst>
                  <a:ext uri="{FF2B5EF4-FFF2-40B4-BE49-F238E27FC236}">
                    <a16:creationId xmlns:a16="http://schemas.microsoft.com/office/drawing/2014/main" id="{A1D60978-13AD-433C-B29D-507B24EAD38A}"/>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1" name="object 16">
                <a:extLst>
                  <a:ext uri="{FF2B5EF4-FFF2-40B4-BE49-F238E27FC236}">
                    <a16:creationId xmlns:a16="http://schemas.microsoft.com/office/drawing/2014/main" id="{3DD113D2-E51E-4A5F-A9FE-C9A5C6138613}"/>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2" name="object 17">
                <a:extLst>
                  <a:ext uri="{FF2B5EF4-FFF2-40B4-BE49-F238E27FC236}">
                    <a16:creationId xmlns:a16="http://schemas.microsoft.com/office/drawing/2014/main" id="{F314B391-581E-4BED-982B-B52116EF72C3}"/>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3" name="object 18">
                <a:extLst>
                  <a:ext uri="{FF2B5EF4-FFF2-40B4-BE49-F238E27FC236}">
                    <a16:creationId xmlns:a16="http://schemas.microsoft.com/office/drawing/2014/main" id="{7D5F2675-C1BA-4EA7-869A-4F91FE3F427F}"/>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4" name="object 19">
                <a:extLst>
                  <a:ext uri="{FF2B5EF4-FFF2-40B4-BE49-F238E27FC236}">
                    <a16:creationId xmlns:a16="http://schemas.microsoft.com/office/drawing/2014/main" id="{8C3486E9-C886-4D79-B343-B982C4BD47B6}"/>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5" name="object 20">
                <a:extLst>
                  <a:ext uri="{FF2B5EF4-FFF2-40B4-BE49-F238E27FC236}">
                    <a16:creationId xmlns:a16="http://schemas.microsoft.com/office/drawing/2014/main" id="{01F2738E-7AE0-4C3E-BE20-E0848E3F8800}"/>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6" name="object 21">
                <a:extLst>
                  <a:ext uri="{FF2B5EF4-FFF2-40B4-BE49-F238E27FC236}">
                    <a16:creationId xmlns:a16="http://schemas.microsoft.com/office/drawing/2014/main" id="{90A18225-916D-45B1-B2F2-ECCA27851E3F}"/>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7" name="object 22">
                <a:extLst>
                  <a:ext uri="{FF2B5EF4-FFF2-40B4-BE49-F238E27FC236}">
                    <a16:creationId xmlns:a16="http://schemas.microsoft.com/office/drawing/2014/main" id="{6F97163B-8B23-4EC1-9859-3A71B0A46B57}"/>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8" name="object 23">
                <a:extLst>
                  <a:ext uri="{FF2B5EF4-FFF2-40B4-BE49-F238E27FC236}">
                    <a16:creationId xmlns:a16="http://schemas.microsoft.com/office/drawing/2014/main" id="{6998A335-F464-407A-8F6F-D11E971236CC}"/>
                  </a:ext>
                </a:extLst>
              </p:cNvPr>
              <p:cNvPicPr/>
              <p:nvPr/>
            </p:nvPicPr>
            <p:blipFill>
              <a:blip r:embed="rId4" cstate="print"/>
              <a:stretch>
                <a:fillRect/>
              </a:stretch>
            </p:blipFill>
            <p:spPr>
              <a:xfrm>
                <a:off x="12026795" y="575918"/>
                <a:ext cx="88216" cy="97080"/>
              </a:xfrm>
              <a:prstGeom prst="rect">
                <a:avLst/>
              </a:prstGeom>
            </p:spPr>
          </p:pic>
          <p:sp>
            <p:nvSpPr>
              <p:cNvPr id="29" name="object 24">
                <a:extLst>
                  <a:ext uri="{FF2B5EF4-FFF2-40B4-BE49-F238E27FC236}">
                    <a16:creationId xmlns:a16="http://schemas.microsoft.com/office/drawing/2014/main" id="{2882131B-8428-42EC-B16F-6778A7C62AB1}"/>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0" name="object 25">
                <a:extLst>
                  <a:ext uri="{FF2B5EF4-FFF2-40B4-BE49-F238E27FC236}">
                    <a16:creationId xmlns:a16="http://schemas.microsoft.com/office/drawing/2014/main" id="{EC3CCBA3-5933-48E7-93A0-5A4DB3B3594F}"/>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1" name="object 26">
                <a:extLst>
                  <a:ext uri="{FF2B5EF4-FFF2-40B4-BE49-F238E27FC236}">
                    <a16:creationId xmlns:a16="http://schemas.microsoft.com/office/drawing/2014/main" id="{DD3B2D06-5E5C-4CF6-9F93-3CF826940500}"/>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2" name="object 27">
                <a:extLst>
                  <a:ext uri="{FF2B5EF4-FFF2-40B4-BE49-F238E27FC236}">
                    <a16:creationId xmlns:a16="http://schemas.microsoft.com/office/drawing/2014/main" id="{D5A90E00-C08E-4FEA-923E-6ED76BE5E44C}"/>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3" name="object 28">
                <a:extLst>
                  <a:ext uri="{FF2B5EF4-FFF2-40B4-BE49-F238E27FC236}">
                    <a16:creationId xmlns:a16="http://schemas.microsoft.com/office/drawing/2014/main" id="{D72F17A9-AED7-4EEA-BF55-131FE66533AE}"/>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4" name="object 29">
                <a:extLst>
                  <a:ext uri="{FF2B5EF4-FFF2-40B4-BE49-F238E27FC236}">
                    <a16:creationId xmlns:a16="http://schemas.microsoft.com/office/drawing/2014/main" id="{CB84D65F-54EF-482A-8C97-6C99E342BC47}"/>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5" name="object 30">
                <a:extLst>
                  <a:ext uri="{FF2B5EF4-FFF2-40B4-BE49-F238E27FC236}">
                    <a16:creationId xmlns:a16="http://schemas.microsoft.com/office/drawing/2014/main" id="{1DF0FB81-AE68-4C12-8816-AE88B14547D5}"/>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6" name="object 31">
                <a:extLst>
                  <a:ext uri="{FF2B5EF4-FFF2-40B4-BE49-F238E27FC236}">
                    <a16:creationId xmlns:a16="http://schemas.microsoft.com/office/drawing/2014/main" id="{71DDCD24-884B-4760-96F8-A8359EA360B0}"/>
                  </a:ext>
                </a:extLst>
              </p:cNvPr>
              <p:cNvPicPr/>
              <p:nvPr/>
            </p:nvPicPr>
            <p:blipFill>
              <a:blip r:embed="rId5" cstate="print"/>
              <a:stretch>
                <a:fillRect/>
              </a:stretch>
            </p:blipFill>
            <p:spPr>
              <a:xfrm>
                <a:off x="10546225" y="211835"/>
                <a:ext cx="139128" cy="139128"/>
              </a:xfrm>
              <a:prstGeom prst="rect">
                <a:avLst/>
              </a:prstGeom>
            </p:spPr>
          </p:pic>
          <p:pic>
            <p:nvPicPr>
              <p:cNvPr id="37" name="object 32">
                <a:extLst>
                  <a:ext uri="{FF2B5EF4-FFF2-40B4-BE49-F238E27FC236}">
                    <a16:creationId xmlns:a16="http://schemas.microsoft.com/office/drawing/2014/main" id="{1687B3DE-5092-4E9F-B709-7FA9B18A9D79}"/>
                  </a:ext>
                </a:extLst>
              </p:cNvPr>
              <p:cNvPicPr/>
              <p:nvPr/>
            </p:nvPicPr>
            <p:blipFill>
              <a:blip r:embed="rId6" cstate="print"/>
              <a:stretch>
                <a:fillRect/>
              </a:stretch>
            </p:blipFill>
            <p:spPr>
              <a:xfrm>
                <a:off x="9828669" y="360944"/>
                <a:ext cx="244449" cy="244449"/>
              </a:xfrm>
              <a:prstGeom prst="rect">
                <a:avLst/>
              </a:prstGeom>
            </p:spPr>
          </p:pic>
          <p:sp>
            <p:nvSpPr>
              <p:cNvPr id="38" name="object 33">
                <a:extLst>
                  <a:ext uri="{FF2B5EF4-FFF2-40B4-BE49-F238E27FC236}">
                    <a16:creationId xmlns:a16="http://schemas.microsoft.com/office/drawing/2014/main" id="{6626B35D-4896-4E99-A31F-A3C721524400}"/>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39" name="object 34">
                <a:extLst>
                  <a:ext uri="{FF2B5EF4-FFF2-40B4-BE49-F238E27FC236}">
                    <a16:creationId xmlns:a16="http://schemas.microsoft.com/office/drawing/2014/main" id="{AC41F6B0-3B69-4532-B3E3-178A15C8DE3D}"/>
                  </a:ext>
                </a:extLst>
              </p:cNvPr>
              <p:cNvPicPr/>
              <p:nvPr/>
            </p:nvPicPr>
            <p:blipFill>
              <a:blip r:embed="rId7" cstate="print"/>
              <a:stretch>
                <a:fillRect/>
              </a:stretch>
            </p:blipFill>
            <p:spPr>
              <a:xfrm>
                <a:off x="9688294" y="622557"/>
                <a:ext cx="160297" cy="160395"/>
              </a:xfrm>
              <a:prstGeom prst="rect">
                <a:avLst/>
              </a:prstGeom>
            </p:spPr>
          </p:pic>
          <p:sp>
            <p:nvSpPr>
              <p:cNvPr id="40" name="object 35">
                <a:extLst>
                  <a:ext uri="{FF2B5EF4-FFF2-40B4-BE49-F238E27FC236}">
                    <a16:creationId xmlns:a16="http://schemas.microsoft.com/office/drawing/2014/main" id="{CB64D9BE-8011-4AD4-A558-3CBE5F658556}"/>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1" name="object 36">
                <a:extLst>
                  <a:ext uri="{FF2B5EF4-FFF2-40B4-BE49-F238E27FC236}">
                    <a16:creationId xmlns:a16="http://schemas.microsoft.com/office/drawing/2014/main" id="{8DA8896A-2C6B-48A1-887C-87C26E9076E9}"/>
                  </a:ext>
                </a:extLst>
              </p:cNvPr>
              <p:cNvPicPr/>
              <p:nvPr/>
            </p:nvPicPr>
            <p:blipFill>
              <a:blip r:embed="rId8" cstate="print"/>
              <a:stretch>
                <a:fillRect/>
              </a:stretch>
            </p:blipFill>
            <p:spPr>
              <a:xfrm>
                <a:off x="9648025" y="373900"/>
                <a:ext cx="90690" cy="68618"/>
              </a:xfrm>
              <a:prstGeom prst="rect">
                <a:avLst/>
              </a:prstGeom>
            </p:spPr>
          </p:pic>
          <p:sp>
            <p:nvSpPr>
              <p:cNvPr id="42" name="object 37">
                <a:extLst>
                  <a:ext uri="{FF2B5EF4-FFF2-40B4-BE49-F238E27FC236}">
                    <a16:creationId xmlns:a16="http://schemas.microsoft.com/office/drawing/2014/main" id="{B5FDAAD0-FBE8-46F4-99D1-460F5DFEBB06}"/>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3" name="object 38">
                <a:extLst>
                  <a:ext uri="{FF2B5EF4-FFF2-40B4-BE49-F238E27FC236}">
                    <a16:creationId xmlns:a16="http://schemas.microsoft.com/office/drawing/2014/main" id="{EAA6676D-1C04-4D5C-9312-71A58C07A3B2}"/>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4" name="object 39">
                <a:extLst>
                  <a:ext uri="{FF2B5EF4-FFF2-40B4-BE49-F238E27FC236}">
                    <a16:creationId xmlns:a16="http://schemas.microsoft.com/office/drawing/2014/main" id="{16938E50-E1C9-445F-BF8E-03CA4BAA6AEE}"/>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5" name="object 40">
                <a:extLst>
                  <a:ext uri="{FF2B5EF4-FFF2-40B4-BE49-F238E27FC236}">
                    <a16:creationId xmlns:a16="http://schemas.microsoft.com/office/drawing/2014/main" id="{B2DD335F-4B4C-4AED-9500-0C2B02207D84}"/>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6" name="object 41">
                <a:extLst>
                  <a:ext uri="{FF2B5EF4-FFF2-40B4-BE49-F238E27FC236}">
                    <a16:creationId xmlns:a16="http://schemas.microsoft.com/office/drawing/2014/main" id="{AD802EB7-39DE-4B9D-B974-5653619DEB90}"/>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7" name="object 42">
                <a:extLst>
                  <a:ext uri="{FF2B5EF4-FFF2-40B4-BE49-F238E27FC236}">
                    <a16:creationId xmlns:a16="http://schemas.microsoft.com/office/drawing/2014/main" id="{0B78DE54-1F43-408F-9B10-9D31A3C83E74}"/>
                  </a:ext>
                </a:extLst>
              </p:cNvPr>
              <p:cNvPicPr/>
              <p:nvPr/>
            </p:nvPicPr>
            <p:blipFill>
              <a:blip r:embed="rId9" cstate="print"/>
              <a:stretch>
                <a:fillRect/>
              </a:stretch>
            </p:blipFill>
            <p:spPr>
              <a:xfrm>
                <a:off x="10771367" y="253872"/>
                <a:ext cx="383006" cy="322630"/>
              </a:xfrm>
              <a:prstGeom prst="rect">
                <a:avLst/>
              </a:prstGeom>
            </p:spPr>
          </p:pic>
          <p:sp>
            <p:nvSpPr>
              <p:cNvPr id="48" name="object 43">
                <a:extLst>
                  <a:ext uri="{FF2B5EF4-FFF2-40B4-BE49-F238E27FC236}">
                    <a16:creationId xmlns:a16="http://schemas.microsoft.com/office/drawing/2014/main" id="{F731825A-2DF8-4E04-947C-4CD74CCB4FA5}"/>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49" name="object 44">
                <a:extLst>
                  <a:ext uri="{FF2B5EF4-FFF2-40B4-BE49-F238E27FC236}">
                    <a16:creationId xmlns:a16="http://schemas.microsoft.com/office/drawing/2014/main" id="{4B5AED0B-538E-4B7F-95E6-F8CD1C8DAF7C}"/>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0" name="object 45">
                <a:extLst>
                  <a:ext uri="{FF2B5EF4-FFF2-40B4-BE49-F238E27FC236}">
                    <a16:creationId xmlns:a16="http://schemas.microsoft.com/office/drawing/2014/main" id="{CD379FBA-0F97-4EE6-8C06-C9105190269E}"/>
                  </a:ext>
                </a:extLst>
              </p:cNvPr>
              <p:cNvPicPr/>
              <p:nvPr/>
            </p:nvPicPr>
            <p:blipFill>
              <a:blip r:embed="rId10" cstate="print"/>
              <a:stretch>
                <a:fillRect/>
              </a:stretch>
            </p:blipFill>
            <p:spPr>
              <a:xfrm>
                <a:off x="10925962" y="472221"/>
                <a:ext cx="103212" cy="119964"/>
              </a:xfrm>
              <a:prstGeom prst="rect">
                <a:avLst/>
              </a:prstGeom>
            </p:spPr>
          </p:pic>
          <p:sp>
            <p:nvSpPr>
              <p:cNvPr id="51" name="object 46">
                <a:extLst>
                  <a:ext uri="{FF2B5EF4-FFF2-40B4-BE49-F238E27FC236}">
                    <a16:creationId xmlns:a16="http://schemas.microsoft.com/office/drawing/2014/main" id="{088AF3D9-1922-40C2-BEA2-0EE172C4FFA5}"/>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2" name="object 47">
                <a:extLst>
                  <a:ext uri="{FF2B5EF4-FFF2-40B4-BE49-F238E27FC236}">
                    <a16:creationId xmlns:a16="http://schemas.microsoft.com/office/drawing/2014/main" id="{FA0756C1-E42C-4516-BFC9-67A6E2504256}"/>
                  </a:ext>
                </a:extLst>
              </p:cNvPr>
              <p:cNvPicPr/>
              <p:nvPr/>
            </p:nvPicPr>
            <p:blipFill>
              <a:blip r:embed="rId11" cstate="print"/>
              <a:stretch>
                <a:fillRect/>
              </a:stretch>
            </p:blipFill>
            <p:spPr>
              <a:xfrm>
                <a:off x="194951" y="260619"/>
                <a:ext cx="582104" cy="494753"/>
              </a:xfrm>
              <a:prstGeom prst="rect">
                <a:avLst/>
              </a:prstGeom>
            </p:spPr>
          </p:pic>
          <p:pic>
            <p:nvPicPr>
              <p:cNvPr id="53" name="object 48">
                <a:extLst>
                  <a:ext uri="{FF2B5EF4-FFF2-40B4-BE49-F238E27FC236}">
                    <a16:creationId xmlns:a16="http://schemas.microsoft.com/office/drawing/2014/main" id="{BCF944A2-F17C-4621-B9B8-1D130B5CD06B}"/>
                  </a:ext>
                </a:extLst>
              </p:cNvPr>
              <p:cNvPicPr/>
              <p:nvPr/>
            </p:nvPicPr>
            <p:blipFill>
              <a:blip r:embed="rId12" cstate="print"/>
              <a:stretch>
                <a:fillRect/>
              </a:stretch>
            </p:blipFill>
            <p:spPr>
              <a:xfrm>
                <a:off x="186258" y="251942"/>
                <a:ext cx="599490" cy="512114"/>
              </a:xfrm>
              <a:prstGeom prst="rect">
                <a:avLst/>
              </a:prstGeom>
            </p:spPr>
          </p:pic>
        </p:grpSp>
      </p:grpSp>
      <p:grpSp>
        <p:nvGrpSpPr>
          <p:cNvPr id="54" name="グループ化 53">
            <a:extLst>
              <a:ext uri="{FF2B5EF4-FFF2-40B4-BE49-F238E27FC236}">
                <a16:creationId xmlns:a16="http://schemas.microsoft.com/office/drawing/2014/main" id="{573D3F15-3708-4326-B076-159ADF47CFDC}"/>
              </a:ext>
            </a:extLst>
          </p:cNvPr>
          <p:cNvGrpSpPr/>
          <p:nvPr/>
        </p:nvGrpSpPr>
        <p:grpSpPr>
          <a:xfrm>
            <a:off x="819371" y="1259331"/>
            <a:ext cx="10742047" cy="2620589"/>
            <a:chOff x="819371" y="1259331"/>
            <a:chExt cx="10742047" cy="2620589"/>
          </a:xfrm>
        </p:grpSpPr>
        <p:sp>
          <p:nvSpPr>
            <p:cNvPr id="55" name="テキスト ボックス 54">
              <a:extLst>
                <a:ext uri="{FF2B5EF4-FFF2-40B4-BE49-F238E27FC236}">
                  <a16:creationId xmlns:a16="http://schemas.microsoft.com/office/drawing/2014/main" id="{2E12C360-2437-41FC-BD27-4B06E3D2B7A3}"/>
                </a:ext>
              </a:extLst>
            </p:cNvPr>
            <p:cNvSpPr txBox="1"/>
            <p:nvPr/>
          </p:nvSpPr>
          <p:spPr>
            <a:xfrm>
              <a:off x="819371" y="1259331"/>
              <a:ext cx="10742047" cy="2620589"/>
            </a:xfrm>
            <a:prstGeom prst="rect">
              <a:avLst/>
            </a:prstGeom>
            <a:noFill/>
          </p:spPr>
          <p:txBody>
            <a:bodyPr wrap="square" rtlCol="0">
              <a:spAutoFit/>
            </a:bodyPr>
            <a:lstStyle/>
            <a:p>
              <a:pPr>
                <a:spcAft>
                  <a:spcPts val="20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１　何を書けばよいかわからないとき</a:t>
              </a:r>
            </a:p>
            <a:p>
              <a:pPr marL="309600" algn="just">
                <a:lnSpc>
                  <a:spcPts val="3400"/>
                </a:lnSpc>
                <a:spcAft>
                  <a:spcPts val="1200"/>
                </a:spcAft>
              </a:pPr>
              <a:r>
                <a:rPr lang="ja-JP" altLang="en-US" sz="2400" spc="-100" dirty="0">
                  <a:latin typeface="HGMaruGothicMPRO" panose="020F0600000000000000" pitchFamily="34" charset="-128"/>
                  <a:ea typeface="HGMaruGothicMPRO" panose="020F0600000000000000" pitchFamily="34" charset="-128"/>
                </a:rPr>
                <a:t>自分の経験やエピソードを生成ＡＩに投げかけて、深掘りしてもらいましょう。</a:t>
              </a:r>
              <a:endParaRPr lang="en-US" altLang="ja-JP" sz="2400" spc="-100" dirty="0">
                <a:latin typeface="HGMaruGothicMPRO" panose="020F0600000000000000" pitchFamily="34" charset="-128"/>
                <a:ea typeface="HGMaruGothicMPRO" panose="020F0600000000000000" pitchFamily="34" charset="-128"/>
              </a:endParaRPr>
            </a:p>
            <a:p>
              <a:pPr marL="609600" indent="-608400">
                <a:lnSpc>
                  <a:spcPts val="3400"/>
                </a:lnSpc>
              </a:pPr>
              <a:r>
                <a:rPr lang="ja-JP" altLang="en-US" sz="2400" dirty="0">
                  <a:latin typeface="HGMaruGothicMPRO" panose="020F0600000000000000" pitchFamily="34" charset="-128"/>
                  <a:ea typeface="HGMaruGothicMPRO" panose="020F0600000000000000" pitchFamily="34" charset="-128"/>
                </a:rPr>
                <a:t>例：私の経験を読み取り、内容の中で曖昧な部分を指摘し、一つずつ深掘り</a:t>
              </a:r>
              <a:r>
                <a:rPr lang="ja-JP" altLang="en-US" sz="2400" spc="-100" dirty="0">
                  <a:latin typeface="HGMaruGothicMPRO" panose="020F0600000000000000" pitchFamily="34" charset="-128"/>
                  <a:ea typeface="HGMaruGothicMPRO" panose="020F0600000000000000" pitchFamily="34" charset="-128"/>
                </a:rPr>
                <a:t>する質問を作成してください。最後に「大変だったこと」「工夫したこと」</a:t>
              </a:r>
              <a:r>
                <a:rPr lang="ja-JP" altLang="en-US" sz="2400" dirty="0">
                  <a:latin typeface="HGMaruGothicMPRO" panose="020F0600000000000000" pitchFamily="34" charset="-128"/>
                  <a:ea typeface="HGMaruGothicMPRO" panose="020F0600000000000000" pitchFamily="34" charset="-128"/>
                </a:rPr>
                <a:t>「成長した点」の３つに分けて整理してまとめてください。</a:t>
              </a:r>
            </a:p>
          </p:txBody>
        </p:sp>
        <p:cxnSp>
          <p:nvCxnSpPr>
            <p:cNvPr id="56" name="直線コネクタ 55">
              <a:extLst>
                <a:ext uri="{FF2B5EF4-FFF2-40B4-BE49-F238E27FC236}">
                  <a16:creationId xmlns:a16="http://schemas.microsoft.com/office/drawing/2014/main" id="{C21B7765-0DC6-4EB7-9194-0C413FC96FD7}"/>
                </a:ext>
              </a:extLst>
            </p:cNvPr>
            <p:cNvCxnSpPr>
              <a:cxnSpLocks/>
            </p:cNvCxnSpPr>
            <p:nvPr/>
          </p:nvCxnSpPr>
          <p:spPr>
            <a:xfrm>
              <a:off x="923109" y="1760076"/>
              <a:ext cx="5732215"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grpSp>
        <p:nvGrpSpPr>
          <p:cNvPr id="57" name="グループ化 56">
            <a:extLst>
              <a:ext uri="{FF2B5EF4-FFF2-40B4-BE49-F238E27FC236}">
                <a16:creationId xmlns:a16="http://schemas.microsoft.com/office/drawing/2014/main" id="{9B0842B4-B8CC-49E6-9C88-29DE6BB91EAE}"/>
              </a:ext>
            </a:extLst>
          </p:cNvPr>
          <p:cNvGrpSpPr/>
          <p:nvPr/>
        </p:nvGrpSpPr>
        <p:grpSpPr>
          <a:xfrm>
            <a:off x="819372" y="4172868"/>
            <a:ext cx="10647050" cy="2184572"/>
            <a:chOff x="819372" y="1259331"/>
            <a:chExt cx="10647050" cy="2184572"/>
          </a:xfrm>
        </p:grpSpPr>
        <p:sp>
          <p:nvSpPr>
            <p:cNvPr id="58" name="テキスト ボックス 57">
              <a:extLst>
                <a:ext uri="{FF2B5EF4-FFF2-40B4-BE49-F238E27FC236}">
                  <a16:creationId xmlns:a16="http://schemas.microsoft.com/office/drawing/2014/main" id="{88C5EAF1-5EB9-4F3B-8643-2FFF6CCC0B97}"/>
                </a:ext>
              </a:extLst>
            </p:cNvPr>
            <p:cNvSpPr txBox="1"/>
            <p:nvPr/>
          </p:nvSpPr>
          <p:spPr>
            <a:xfrm>
              <a:off x="819372" y="1259331"/>
              <a:ext cx="10647050" cy="2184572"/>
            </a:xfrm>
            <a:prstGeom prst="rect">
              <a:avLst/>
            </a:prstGeom>
            <a:noFill/>
          </p:spPr>
          <p:txBody>
            <a:bodyPr wrap="square" rtlCol="0">
              <a:spAutoFit/>
            </a:bodyPr>
            <a:lstStyle/>
            <a:p>
              <a:pPr>
                <a:spcAft>
                  <a:spcPts val="2000"/>
                </a:spcAft>
              </a:pPr>
              <a:r>
                <a:rPr lang="ja-JP"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２　ある程度まとまったとき</a:t>
              </a:r>
            </a:p>
            <a:p>
              <a:pPr marL="309600">
                <a:lnSpc>
                  <a:spcPts val="3400"/>
                </a:lnSpc>
              </a:pPr>
              <a:r>
                <a:rPr lang="ja-JP" altLang="en-US" sz="2400" dirty="0">
                  <a:latin typeface="HGMaruGothicMPRO" panose="020F0600000000000000" pitchFamily="34" charset="-128"/>
                  <a:ea typeface="HGMaruGothicMPRO" panose="020F0600000000000000" pitchFamily="34" charset="-128"/>
                </a:rPr>
                <a:t>生成ＡＩに添削をしてもらいましょう。ただし、</a:t>
              </a:r>
              <a:r>
                <a:rPr lang="ja-JP" altLang="en-US" sz="2400" b="1" dirty="0">
                  <a:latin typeface="HGMaruGothicMPRO" panose="020F0600000000000000" pitchFamily="34" charset="-128"/>
                  <a:ea typeface="HGMaruGothicMPRO" panose="020F0600000000000000" pitchFamily="34" charset="-128"/>
                </a:rPr>
                <a:t>全てＡＩの添削どおりに直していくと自分の言葉ではなくなってしまう危険性があります。</a:t>
              </a:r>
              <a:endParaRPr lang="en-US" altLang="ja-JP" sz="2400" b="1" dirty="0">
                <a:latin typeface="HGMaruGothicMPRO" panose="020F0600000000000000" pitchFamily="34" charset="-128"/>
                <a:ea typeface="HGMaruGothicMPRO" panose="020F0600000000000000" pitchFamily="34" charset="-128"/>
              </a:endParaRPr>
            </a:p>
            <a:p>
              <a:pPr marL="309600">
                <a:lnSpc>
                  <a:spcPts val="3400"/>
                </a:lnSpc>
                <a:spcBef>
                  <a:spcPts val="1200"/>
                </a:spcBef>
              </a:pPr>
              <a:r>
                <a:rPr lang="ja-JP" altLang="en-US" sz="2400" dirty="0">
                  <a:solidFill>
                    <a:srgbClr val="FF0000"/>
                  </a:solidFill>
                  <a:latin typeface="HGMaruGothicMPRO" panose="020F0600000000000000" pitchFamily="34" charset="-128"/>
                  <a:ea typeface="HGMaruGothicMPRO" panose="020F0600000000000000" pitchFamily="34" charset="-128"/>
                </a:rPr>
                <a:t>ＡＩの添削は参考材料。最終的な表現は必ず自分で決めましょう。</a:t>
              </a:r>
            </a:p>
          </p:txBody>
        </p:sp>
        <p:cxnSp>
          <p:nvCxnSpPr>
            <p:cNvPr id="59" name="直線コネクタ 58">
              <a:extLst>
                <a:ext uri="{FF2B5EF4-FFF2-40B4-BE49-F238E27FC236}">
                  <a16:creationId xmlns:a16="http://schemas.microsoft.com/office/drawing/2014/main" id="{9D123582-1BDC-4CF8-BB6A-2EA24339057A}"/>
                </a:ext>
              </a:extLst>
            </p:cNvPr>
            <p:cNvCxnSpPr>
              <a:cxnSpLocks/>
            </p:cNvCxnSpPr>
            <p:nvPr/>
          </p:nvCxnSpPr>
          <p:spPr>
            <a:xfrm>
              <a:off x="923109" y="1760076"/>
              <a:ext cx="4327621"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82891790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B51203-05D8-65A4-BED5-FA691ECFAD24}"/>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537ACAA4-6F61-BC5D-14E1-947A6F0731A9}"/>
              </a:ext>
            </a:extLst>
          </p:cNvPr>
          <p:cNvSpPr txBox="1"/>
          <p:nvPr/>
        </p:nvSpPr>
        <p:spPr>
          <a:xfrm>
            <a:off x="282000" y="2921168"/>
            <a:ext cx="11628000" cy="1015663"/>
          </a:xfrm>
          <a:prstGeom prst="rect">
            <a:avLst/>
          </a:prstGeom>
          <a:noFill/>
        </p:spPr>
        <p:txBody>
          <a:bodyPr wrap="square" rtlCol="0">
            <a:spAutoFit/>
          </a:bodyPr>
          <a:lstStyle/>
          <a:p>
            <a:pPr algn="ctr"/>
            <a:r>
              <a:rPr kumimoji="1" lang="en-US" altLang="ja-JP" sz="6000" spc="-100" dirty="0">
                <a:latin typeface="ＭＳ ゴシック" panose="020B0609070205080204" pitchFamily="49" charset="-128"/>
                <a:ea typeface="ＭＳ ゴシック" panose="020B0609070205080204" pitchFamily="49" charset="-128"/>
              </a:rPr>
              <a:t>14.</a:t>
            </a:r>
            <a:r>
              <a:rPr kumimoji="1" lang="ja-JP" altLang="en-US" sz="6000" spc="-100" dirty="0">
                <a:latin typeface="ＭＳ ゴシック" panose="020B0609070205080204" pitchFamily="49" charset="-128"/>
                <a:ea typeface="ＭＳ ゴシック" panose="020B0609070205080204" pitchFamily="49" charset="-128"/>
              </a:rPr>
              <a:t>自治体</a:t>
            </a:r>
            <a:r>
              <a:rPr lang="ja-JP" altLang="en-US" sz="6000" spc="-100" dirty="0">
                <a:latin typeface="ＭＳ ゴシック" panose="020B0609070205080204" pitchFamily="49" charset="-128"/>
                <a:ea typeface="ＭＳ ゴシック" panose="020B0609070205080204" pitchFamily="49" charset="-128"/>
              </a:rPr>
              <a:t>における</a:t>
            </a:r>
            <a:r>
              <a:rPr kumimoji="1" lang="ja-JP" altLang="en-US" sz="6000" spc="-100" dirty="0">
                <a:latin typeface="ＭＳ ゴシック" panose="020B0609070205080204" pitchFamily="49" charset="-128"/>
                <a:ea typeface="ＭＳ ゴシック" panose="020B0609070205080204" pitchFamily="49" charset="-128"/>
              </a:rPr>
              <a:t>生成ＡＩ活用</a:t>
            </a:r>
          </a:p>
        </p:txBody>
      </p:sp>
      <p:grpSp>
        <p:nvGrpSpPr>
          <p:cNvPr id="4" name="グループ化 3">
            <a:extLst>
              <a:ext uri="{FF2B5EF4-FFF2-40B4-BE49-F238E27FC236}">
                <a16:creationId xmlns:a16="http://schemas.microsoft.com/office/drawing/2014/main" id="{9060B1FE-1F7F-4E9C-B066-D46551F8C978}"/>
              </a:ext>
            </a:extLst>
          </p:cNvPr>
          <p:cNvGrpSpPr/>
          <p:nvPr/>
        </p:nvGrpSpPr>
        <p:grpSpPr>
          <a:xfrm>
            <a:off x="0" y="0"/>
            <a:ext cx="12192001" cy="6858000"/>
            <a:chOff x="0" y="0"/>
            <a:chExt cx="12192001" cy="6858000"/>
          </a:xfrm>
        </p:grpSpPr>
        <p:pic>
          <p:nvPicPr>
            <p:cNvPr id="6" name="object 3">
              <a:extLst>
                <a:ext uri="{FF2B5EF4-FFF2-40B4-BE49-F238E27FC236}">
                  <a16:creationId xmlns:a16="http://schemas.microsoft.com/office/drawing/2014/main" id="{22A3D5CB-B384-4B6F-B4D7-BFE9C5F7053D}"/>
                </a:ext>
              </a:extLst>
            </p:cNvPr>
            <p:cNvPicPr/>
            <p:nvPr/>
          </p:nvPicPr>
          <p:blipFill>
            <a:blip r:embed="rId2"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7" name="object 3">
              <a:extLst>
                <a:ext uri="{FF2B5EF4-FFF2-40B4-BE49-F238E27FC236}">
                  <a16:creationId xmlns:a16="http://schemas.microsoft.com/office/drawing/2014/main" id="{09F4FED2-7A7D-48C4-BF7F-8A7E13C1FDF5}"/>
                </a:ext>
              </a:extLst>
            </p:cNvPr>
            <p:cNvPicPr/>
            <p:nvPr/>
          </p:nvPicPr>
          <p:blipFill>
            <a:blip r:embed="rId2" cstate="print"/>
            <a:stretch>
              <a:fillRect/>
            </a:stretch>
          </p:blipFill>
          <p:spPr>
            <a:xfrm>
              <a:off x="0" y="0"/>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spTree>
    <p:extLst>
      <p:ext uri="{BB962C8B-B14F-4D97-AF65-F5344CB8AC3E}">
        <p14:creationId xmlns:p14="http://schemas.microsoft.com/office/powerpoint/2010/main" val="164004532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83D41B-26F4-E1D8-BFB1-EA475B62BC0D}"/>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B7A79CCA-946E-4A23-8D73-3392C75F4859}"/>
              </a:ext>
            </a:extLst>
          </p:cNvPr>
          <p:cNvGrpSpPr/>
          <p:nvPr/>
        </p:nvGrpSpPr>
        <p:grpSpPr>
          <a:xfrm>
            <a:off x="0" y="-47041"/>
            <a:ext cx="12192001" cy="6905041"/>
            <a:chOff x="0" y="-47041"/>
            <a:chExt cx="12192001" cy="6905041"/>
          </a:xfrm>
        </p:grpSpPr>
        <p:pic>
          <p:nvPicPr>
            <p:cNvPr id="7" name="object 3">
              <a:extLst>
                <a:ext uri="{FF2B5EF4-FFF2-40B4-BE49-F238E27FC236}">
                  <a16:creationId xmlns:a16="http://schemas.microsoft.com/office/drawing/2014/main" id="{B0C12044-6397-482C-863A-F61F774A5996}"/>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8" name="正方形/長方形 7">
              <a:extLst>
                <a:ext uri="{FF2B5EF4-FFF2-40B4-BE49-F238E27FC236}">
                  <a16:creationId xmlns:a16="http://schemas.microsoft.com/office/drawing/2014/main" id="{F37F12FE-CCDB-42A1-9438-8BFB98C457A0}"/>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自治体の取り組み</a:t>
              </a:r>
            </a:p>
          </p:txBody>
        </p:sp>
        <p:pic>
          <p:nvPicPr>
            <p:cNvPr id="9" name="object 3">
              <a:extLst>
                <a:ext uri="{FF2B5EF4-FFF2-40B4-BE49-F238E27FC236}">
                  <a16:creationId xmlns:a16="http://schemas.microsoft.com/office/drawing/2014/main" id="{4234A0A6-6FA5-468A-9C3B-3997A91EA10A}"/>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0" name="object 6">
              <a:extLst>
                <a:ext uri="{FF2B5EF4-FFF2-40B4-BE49-F238E27FC236}">
                  <a16:creationId xmlns:a16="http://schemas.microsoft.com/office/drawing/2014/main" id="{6FA982ED-0508-47D5-9FEF-DF2297766AD4}"/>
                </a:ext>
              </a:extLst>
            </p:cNvPr>
            <p:cNvGrpSpPr/>
            <p:nvPr/>
          </p:nvGrpSpPr>
          <p:grpSpPr>
            <a:xfrm>
              <a:off x="131445" y="203359"/>
              <a:ext cx="11929110" cy="657225"/>
              <a:chOff x="186258" y="210936"/>
              <a:chExt cx="11929110" cy="657225"/>
            </a:xfrm>
          </p:grpSpPr>
          <p:sp>
            <p:nvSpPr>
              <p:cNvPr id="12" name="object 7">
                <a:extLst>
                  <a:ext uri="{FF2B5EF4-FFF2-40B4-BE49-F238E27FC236}">
                    <a16:creationId xmlns:a16="http://schemas.microsoft.com/office/drawing/2014/main" id="{B73D6D41-0AB5-49C0-9ECA-F3F774EC4263}"/>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3" name="object 8">
                <a:extLst>
                  <a:ext uri="{FF2B5EF4-FFF2-40B4-BE49-F238E27FC236}">
                    <a16:creationId xmlns:a16="http://schemas.microsoft.com/office/drawing/2014/main" id="{00A4ECC2-F8F6-4577-89E6-7747B6BC7286}"/>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4" name="object 9">
                <a:extLst>
                  <a:ext uri="{FF2B5EF4-FFF2-40B4-BE49-F238E27FC236}">
                    <a16:creationId xmlns:a16="http://schemas.microsoft.com/office/drawing/2014/main" id="{82BDEFC2-7103-416E-9964-E873741B9642}"/>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5" name="object 10">
                <a:extLst>
                  <a:ext uri="{FF2B5EF4-FFF2-40B4-BE49-F238E27FC236}">
                    <a16:creationId xmlns:a16="http://schemas.microsoft.com/office/drawing/2014/main" id="{B75ED965-4C58-46DE-9A77-B40121BF2409}"/>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6" name="object 11">
                <a:extLst>
                  <a:ext uri="{FF2B5EF4-FFF2-40B4-BE49-F238E27FC236}">
                    <a16:creationId xmlns:a16="http://schemas.microsoft.com/office/drawing/2014/main" id="{8C01E96F-D2DB-417B-B6CF-A48E14BD3A64}"/>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7" name="object 12">
                <a:extLst>
                  <a:ext uri="{FF2B5EF4-FFF2-40B4-BE49-F238E27FC236}">
                    <a16:creationId xmlns:a16="http://schemas.microsoft.com/office/drawing/2014/main" id="{EB0D23B6-FCCB-49A8-83B7-25F2CAEE20BE}"/>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8" name="object 13">
                <a:extLst>
                  <a:ext uri="{FF2B5EF4-FFF2-40B4-BE49-F238E27FC236}">
                    <a16:creationId xmlns:a16="http://schemas.microsoft.com/office/drawing/2014/main" id="{92E2ED8A-662A-43AF-B8B2-EE15C51F9B41}"/>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19" name="object 14">
                <a:extLst>
                  <a:ext uri="{FF2B5EF4-FFF2-40B4-BE49-F238E27FC236}">
                    <a16:creationId xmlns:a16="http://schemas.microsoft.com/office/drawing/2014/main" id="{984FBD92-5EF7-405D-8480-F34E14ACD4E1}"/>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0" name="object 15">
                <a:extLst>
                  <a:ext uri="{FF2B5EF4-FFF2-40B4-BE49-F238E27FC236}">
                    <a16:creationId xmlns:a16="http://schemas.microsoft.com/office/drawing/2014/main" id="{990154A9-776B-44EC-9E92-41885D88DA57}"/>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1" name="object 16">
                <a:extLst>
                  <a:ext uri="{FF2B5EF4-FFF2-40B4-BE49-F238E27FC236}">
                    <a16:creationId xmlns:a16="http://schemas.microsoft.com/office/drawing/2014/main" id="{56518487-5273-446F-8A1C-F85FD126982C}"/>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2" name="object 17">
                <a:extLst>
                  <a:ext uri="{FF2B5EF4-FFF2-40B4-BE49-F238E27FC236}">
                    <a16:creationId xmlns:a16="http://schemas.microsoft.com/office/drawing/2014/main" id="{1E6D106A-7679-440D-A193-A6CD31604D5A}"/>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3" name="object 18">
                <a:extLst>
                  <a:ext uri="{FF2B5EF4-FFF2-40B4-BE49-F238E27FC236}">
                    <a16:creationId xmlns:a16="http://schemas.microsoft.com/office/drawing/2014/main" id="{B2ABA501-4591-4B97-A70D-CBE9A387719E}"/>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4" name="object 19">
                <a:extLst>
                  <a:ext uri="{FF2B5EF4-FFF2-40B4-BE49-F238E27FC236}">
                    <a16:creationId xmlns:a16="http://schemas.microsoft.com/office/drawing/2014/main" id="{7CFAF637-0D14-4394-B613-10B192721D45}"/>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5" name="object 20">
                <a:extLst>
                  <a:ext uri="{FF2B5EF4-FFF2-40B4-BE49-F238E27FC236}">
                    <a16:creationId xmlns:a16="http://schemas.microsoft.com/office/drawing/2014/main" id="{72C64DF4-42E1-42E8-8058-0A3905925461}"/>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6" name="object 21">
                <a:extLst>
                  <a:ext uri="{FF2B5EF4-FFF2-40B4-BE49-F238E27FC236}">
                    <a16:creationId xmlns:a16="http://schemas.microsoft.com/office/drawing/2014/main" id="{57481B91-0A52-4C20-8B14-17E807BC3489}"/>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7" name="object 22">
                <a:extLst>
                  <a:ext uri="{FF2B5EF4-FFF2-40B4-BE49-F238E27FC236}">
                    <a16:creationId xmlns:a16="http://schemas.microsoft.com/office/drawing/2014/main" id="{B5EFB78E-918B-4F15-B793-5F5E175CC71D}"/>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8" name="object 23">
                <a:extLst>
                  <a:ext uri="{FF2B5EF4-FFF2-40B4-BE49-F238E27FC236}">
                    <a16:creationId xmlns:a16="http://schemas.microsoft.com/office/drawing/2014/main" id="{FEEAD0D5-661F-4F39-BC90-A856D2FB6407}"/>
                  </a:ext>
                </a:extLst>
              </p:cNvPr>
              <p:cNvPicPr/>
              <p:nvPr/>
            </p:nvPicPr>
            <p:blipFill>
              <a:blip r:embed="rId4" cstate="print"/>
              <a:stretch>
                <a:fillRect/>
              </a:stretch>
            </p:blipFill>
            <p:spPr>
              <a:xfrm>
                <a:off x="12026795" y="575918"/>
                <a:ext cx="88216" cy="97080"/>
              </a:xfrm>
              <a:prstGeom prst="rect">
                <a:avLst/>
              </a:prstGeom>
            </p:spPr>
          </p:pic>
          <p:sp>
            <p:nvSpPr>
              <p:cNvPr id="29" name="object 24">
                <a:extLst>
                  <a:ext uri="{FF2B5EF4-FFF2-40B4-BE49-F238E27FC236}">
                    <a16:creationId xmlns:a16="http://schemas.microsoft.com/office/drawing/2014/main" id="{CBF03111-F262-4E7D-86B1-F343F412D39E}"/>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0" name="object 25">
                <a:extLst>
                  <a:ext uri="{FF2B5EF4-FFF2-40B4-BE49-F238E27FC236}">
                    <a16:creationId xmlns:a16="http://schemas.microsoft.com/office/drawing/2014/main" id="{D24B4C3D-CCDD-4D1A-A69C-433A5A440345}"/>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1" name="object 26">
                <a:extLst>
                  <a:ext uri="{FF2B5EF4-FFF2-40B4-BE49-F238E27FC236}">
                    <a16:creationId xmlns:a16="http://schemas.microsoft.com/office/drawing/2014/main" id="{79476801-8CDE-448F-9197-9DC10B8E7FFC}"/>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2" name="object 27">
                <a:extLst>
                  <a:ext uri="{FF2B5EF4-FFF2-40B4-BE49-F238E27FC236}">
                    <a16:creationId xmlns:a16="http://schemas.microsoft.com/office/drawing/2014/main" id="{E4BE93D3-2F2F-4E54-9281-29EDF3C6D496}"/>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3" name="object 28">
                <a:extLst>
                  <a:ext uri="{FF2B5EF4-FFF2-40B4-BE49-F238E27FC236}">
                    <a16:creationId xmlns:a16="http://schemas.microsoft.com/office/drawing/2014/main" id="{B5383210-49AC-4D58-A879-2DB007D47D60}"/>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4" name="object 29">
                <a:extLst>
                  <a:ext uri="{FF2B5EF4-FFF2-40B4-BE49-F238E27FC236}">
                    <a16:creationId xmlns:a16="http://schemas.microsoft.com/office/drawing/2014/main" id="{1D317418-E5B8-426A-8B8F-2679755FE4DF}"/>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5" name="object 30">
                <a:extLst>
                  <a:ext uri="{FF2B5EF4-FFF2-40B4-BE49-F238E27FC236}">
                    <a16:creationId xmlns:a16="http://schemas.microsoft.com/office/drawing/2014/main" id="{1EBB4EDC-9489-4573-B6CD-D847935CEB14}"/>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6" name="object 31">
                <a:extLst>
                  <a:ext uri="{FF2B5EF4-FFF2-40B4-BE49-F238E27FC236}">
                    <a16:creationId xmlns:a16="http://schemas.microsoft.com/office/drawing/2014/main" id="{73068D23-D58C-4588-B632-2546B3DE91ED}"/>
                  </a:ext>
                </a:extLst>
              </p:cNvPr>
              <p:cNvPicPr/>
              <p:nvPr/>
            </p:nvPicPr>
            <p:blipFill>
              <a:blip r:embed="rId5" cstate="print"/>
              <a:stretch>
                <a:fillRect/>
              </a:stretch>
            </p:blipFill>
            <p:spPr>
              <a:xfrm>
                <a:off x="10546225" y="211835"/>
                <a:ext cx="139128" cy="139128"/>
              </a:xfrm>
              <a:prstGeom prst="rect">
                <a:avLst/>
              </a:prstGeom>
            </p:spPr>
          </p:pic>
          <p:pic>
            <p:nvPicPr>
              <p:cNvPr id="37" name="object 32">
                <a:extLst>
                  <a:ext uri="{FF2B5EF4-FFF2-40B4-BE49-F238E27FC236}">
                    <a16:creationId xmlns:a16="http://schemas.microsoft.com/office/drawing/2014/main" id="{F707E837-3687-456F-95E0-B83A67BACBC3}"/>
                  </a:ext>
                </a:extLst>
              </p:cNvPr>
              <p:cNvPicPr/>
              <p:nvPr/>
            </p:nvPicPr>
            <p:blipFill>
              <a:blip r:embed="rId6" cstate="print"/>
              <a:stretch>
                <a:fillRect/>
              </a:stretch>
            </p:blipFill>
            <p:spPr>
              <a:xfrm>
                <a:off x="9828669" y="360944"/>
                <a:ext cx="244449" cy="244449"/>
              </a:xfrm>
              <a:prstGeom prst="rect">
                <a:avLst/>
              </a:prstGeom>
            </p:spPr>
          </p:pic>
          <p:sp>
            <p:nvSpPr>
              <p:cNvPr id="38" name="object 33">
                <a:extLst>
                  <a:ext uri="{FF2B5EF4-FFF2-40B4-BE49-F238E27FC236}">
                    <a16:creationId xmlns:a16="http://schemas.microsoft.com/office/drawing/2014/main" id="{51848241-DCC9-4CAC-82A8-6EB4FD0EE0C2}"/>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39" name="object 34">
                <a:extLst>
                  <a:ext uri="{FF2B5EF4-FFF2-40B4-BE49-F238E27FC236}">
                    <a16:creationId xmlns:a16="http://schemas.microsoft.com/office/drawing/2014/main" id="{8995BD8C-1FC9-4227-8AB0-9A2EFE84A10C}"/>
                  </a:ext>
                </a:extLst>
              </p:cNvPr>
              <p:cNvPicPr/>
              <p:nvPr/>
            </p:nvPicPr>
            <p:blipFill>
              <a:blip r:embed="rId7" cstate="print"/>
              <a:stretch>
                <a:fillRect/>
              </a:stretch>
            </p:blipFill>
            <p:spPr>
              <a:xfrm>
                <a:off x="9688294" y="622557"/>
                <a:ext cx="160297" cy="160395"/>
              </a:xfrm>
              <a:prstGeom prst="rect">
                <a:avLst/>
              </a:prstGeom>
            </p:spPr>
          </p:pic>
          <p:sp>
            <p:nvSpPr>
              <p:cNvPr id="40" name="object 35">
                <a:extLst>
                  <a:ext uri="{FF2B5EF4-FFF2-40B4-BE49-F238E27FC236}">
                    <a16:creationId xmlns:a16="http://schemas.microsoft.com/office/drawing/2014/main" id="{ACC44368-1170-4DA8-A510-CDCC5F968E72}"/>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1" name="object 36">
                <a:extLst>
                  <a:ext uri="{FF2B5EF4-FFF2-40B4-BE49-F238E27FC236}">
                    <a16:creationId xmlns:a16="http://schemas.microsoft.com/office/drawing/2014/main" id="{718326F5-3508-4F98-A235-8C54EDCD0CB9}"/>
                  </a:ext>
                </a:extLst>
              </p:cNvPr>
              <p:cNvPicPr/>
              <p:nvPr/>
            </p:nvPicPr>
            <p:blipFill>
              <a:blip r:embed="rId8" cstate="print"/>
              <a:stretch>
                <a:fillRect/>
              </a:stretch>
            </p:blipFill>
            <p:spPr>
              <a:xfrm>
                <a:off x="9648025" y="373900"/>
                <a:ext cx="90690" cy="68618"/>
              </a:xfrm>
              <a:prstGeom prst="rect">
                <a:avLst/>
              </a:prstGeom>
            </p:spPr>
          </p:pic>
          <p:sp>
            <p:nvSpPr>
              <p:cNvPr id="42" name="object 37">
                <a:extLst>
                  <a:ext uri="{FF2B5EF4-FFF2-40B4-BE49-F238E27FC236}">
                    <a16:creationId xmlns:a16="http://schemas.microsoft.com/office/drawing/2014/main" id="{213F6B1B-1BA0-4101-825B-6768FC91698E}"/>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3" name="object 38">
                <a:extLst>
                  <a:ext uri="{FF2B5EF4-FFF2-40B4-BE49-F238E27FC236}">
                    <a16:creationId xmlns:a16="http://schemas.microsoft.com/office/drawing/2014/main" id="{907F3367-C89D-40FC-A3A1-B7B40E012572}"/>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4" name="object 39">
                <a:extLst>
                  <a:ext uri="{FF2B5EF4-FFF2-40B4-BE49-F238E27FC236}">
                    <a16:creationId xmlns:a16="http://schemas.microsoft.com/office/drawing/2014/main" id="{1057514E-C898-4314-ACFA-C760F98462DF}"/>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5" name="object 40">
                <a:extLst>
                  <a:ext uri="{FF2B5EF4-FFF2-40B4-BE49-F238E27FC236}">
                    <a16:creationId xmlns:a16="http://schemas.microsoft.com/office/drawing/2014/main" id="{0BD1DD1D-8A4D-477B-B26F-92CAE4C24FBA}"/>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6" name="object 41">
                <a:extLst>
                  <a:ext uri="{FF2B5EF4-FFF2-40B4-BE49-F238E27FC236}">
                    <a16:creationId xmlns:a16="http://schemas.microsoft.com/office/drawing/2014/main" id="{A2F8CBD6-49DD-4903-B3AB-ABB06D9DC70D}"/>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7" name="object 42">
                <a:extLst>
                  <a:ext uri="{FF2B5EF4-FFF2-40B4-BE49-F238E27FC236}">
                    <a16:creationId xmlns:a16="http://schemas.microsoft.com/office/drawing/2014/main" id="{C13C526D-F834-4863-B3D7-F9C2D31254F8}"/>
                  </a:ext>
                </a:extLst>
              </p:cNvPr>
              <p:cNvPicPr/>
              <p:nvPr/>
            </p:nvPicPr>
            <p:blipFill>
              <a:blip r:embed="rId9" cstate="print"/>
              <a:stretch>
                <a:fillRect/>
              </a:stretch>
            </p:blipFill>
            <p:spPr>
              <a:xfrm>
                <a:off x="10771367" y="253872"/>
                <a:ext cx="383006" cy="322630"/>
              </a:xfrm>
              <a:prstGeom prst="rect">
                <a:avLst/>
              </a:prstGeom>
            </p:spPr>
          </p:pic>
          <p:sp>
            <p:nvSpPr>
              <p:cNvPr id="48" name="object 43">
                <a:extLst>
                  <a:ext uri="{FF2B5EF4-FFF2-40B4-BE49-F238E27FC236}">
                    <a16:creationId xmlns:a16="http://schemas.microsoft.com/office/drawing/2014/main" id="{7D329EF7-C79C-42DE-8C2E-F98589809640}"/>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49" name="object 44">
                <a:extLst>
                  <a:ext uri="{FF2B5EF4-FFF2-40B4-BE49-F238E27FC236}">
                    <a16:creationId xmlns:a16="http://schemas.microsoft.com/office/drawing/2014/main" id="{DCBB28DE-83D3-4AF2-8A73-B94C25B5038C}"/>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0" name="object 45">
                <a:extLst>
                  <a:ext uri="{FF2B5EF4-FFF2-40B4-BE49-F238E27FC236}">
                    <a16:creationId xmlns:a16="http://schemas.microsoft.com/office/drawing/2014/main" id="{2DC74F88-DFEA-4C16-9D60-F6B275FCCA3E}"/>
                  </a:ext>
                </a:extLst>
              </p:cNvPr>
              <p:cNvPicPr/>
              <p:nvPr/>
            </p:nvPicPr>
            <p:blipFill>
              <a:blip r:embed="rId10" cstate="print"/>
              <a:stretch>
                <a:fillRect/>
              </a:stretch>
            </p:blipFill>
            <p:spPr>
              <a:xfrm>
                <a:off x="10925962" y="472221"/>
                <a:ext cx="103212" cy="119964"/>
              </a:xfrm>
              <a:prstGeom prst="rect">
                <a:avLst/>
              </a:prstGeom>
            </p:spPr>
          </p:pic>
          <p:sp>
            <p:nvSpPr>
              <p:cNvPr id="51" name="object 46">
                <a:extLst>
                  <a:ext uri="{FF2B5EF4-FFF2-40B4-BE49-F238E27FC236}">
                    <a16:creationId xmlns:a16="http://schemas.microsoft.com/office/drawing/2014/main" id="{C0E8E0FA-F0C0-43B6-9A5B-1E6CCB3FCBB7}"/>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2" name="object 47">
                <a:extLst>
                  <a:ext uri="{FF2B5EF4-FFF2-40B4-BE49-F238E27FC236}">
                    <a16:creationId xmlns:a16="http://schemas.microsoft.com/office/drawing/2014/main" id="{4D53D334-D07B-4F3D-96A6-7D63EAFDD01E}"/>
                  </a:ext>
                </a:extLst>
              </p:cNvPr>
              <p:cNvPicPr/>
              <p:nvPr/>
            </p:nvPicPr>
            <p:blipFill>
              <a:blip r:embed="rId11" cstate="print"/>
              <a:stretch>
                <a:fillRect/>
              </a:stretch>
            </p:blipFill>
            <p:spPr>
              <a:xfrm>
                <a:off x="194951" y="260619"/>
                <a:ext cx="582104" cy="494753"/>
              </a:xfrm>
              <a:prstGeom prst="rect">
                <a:avLst/>
              </a:prstGeom>
            </p:spPr>
          </p:pic>
          <p:pic>
            <p:nvPicPr>
              <p:cNvPr id="53" name="object 48">
                <a:extLst>
                  <a:ext uri="{FF2B5EF4-FFF2-40B4-BE49-F238E27FC236}">
                    <a16:creationId xmlns:a16="http://schemas.microsoft.com/office/drawing/2014/main" id="{14C429BB-02FC-448C-A343-8E3820676204}"/>
                  </a:ext>
                </a:extLst>
              </p:cNvPr>
              <p:cNvPicPr/>
              <p:nvPr/>
            </p:nvPicPr>
            <p:blipFill>
              <a:blip r:embed="rId12" cstate="print"/>
              <a:stretch>
                <a:fillRect/>
              </a:stretch>
            </p:blipFill>
            <p:spPr>
              <a:xfrm>
                <a:off x="186258" y="251942"/>
                <a:ext cx="599490" cy="512114"/>
              </a:xfrm>
              <a:prstGeom prst="rect">
                <a:avLst/>
              </a:prstGeom>
            </p:spPr>
          </p:pic>
        </p:grpSp>
      </p:grpSp>
      <p:sp>
        <p:nvSpPr>
          <p:cNvPr id="11" name="フローチャート: 処理 10">
            <a:extLst>
              <a:ext uri="{FF2B5EF4-FFF2-40B4-BE49-F238E27FC236}">
                <a16:creationId xmlns:a16="http://schemas.microsoft.com/office/drawing/2014/main" id="{ABC6E9BA-1158-C988-B5D5-EEACCA213887}"/>
              </a:ext>
            </a:extLst>
          </p:cNvPr>
          <p:cNvSpPr/>
          <p:nvPr/>
        </p:nvSpPr>
        <p:spPr>
          <a:xfrm>
            <a:off x="826265" y="1312533"/>
            <a:ext cx="10553629" cy="4918146"/>
          </a:xfrm>
          <a:prstGeom prst="flowChartProcess">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ts val="3400"/>
              </a:lnSpc>
              <a:spcAft>
                <a:spcPts val="1800"/>
              </a:spcAft>
            </a:pPr>
            <a:r>
              <a:rPr lang="ja-JP" altLang="ja-JP" sz="2400" dirty="0">
                <a:solidFill>
                  <a:schemeClr val="tx1"/>
                </a:solidFill>
                <a:latin typeface="HG丸ｺﾞｼｯｸM-PRO" panose="020F0600000000000000" pitchFamily="50" charset="-128"/>
                <a:ea typeface="HG丸ｺﾞｼｯｸM-PRO" panose="020F0600000000000000" pitchFamily="50" charset="-128"/>
              </a:rPr>
              <a:t>近年、全国の自治体で</a:t>
            </a:r>
            <a:r>
              <a:rPr lang="ja-JP" altLang="en-US" sz="2400" dirty="0">
                <a:solidFill>
                  <a:schemeClr val="tx1"/>
                </a:solidFill>
                <a:latin typeface="HG丸ｺﾞｼｯｸM-PRO" panose="020F0600000000000000" pitchFamily="50" charset="-128"/>
                <a:ea typeface="HG丸ｺﾞｼｯｸM-PRO" panose="020F0600000000000000" pitchFamily="50" charset="-128"/>
              </a:rPr>
              <a:t>生成ＡＩ</a:t>
            </a:r>
            <a:r>
              <a:rPr lang="ja-JP" altLang="ja-JP" sz="2400" dirty="0">
                <a:solidFill>
                  <a:schemeClr val="tx1"/>
                </a:solidFill>
                <a:latin typeface="HG丸ｺﾞｼｯｸM-PRO" panose="020F0600000000000000" pitchFamily="50" charset="-128"/>
                <a:ea typeface="HG丸ｺﾞｼｯｸM-PRO" panose="020F0600000000000000" pitchFamily="50" charset="-128"/>
              </a:rPr>
              <a:t>の導入が進んでいます。</a:t>
            </a: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3400"/>
              </a:lnSpc>
            </a:pPr>
            <a:r>
              <a:rPr lang="ja-JP" altLang="en-US" sz="2400" dirty="0">
                <a:solidFill>
                  <a:schemeClr val="tx1"/>
                </a:solidFill>
                <a:latin typeface="HG丸ｺﾞｼｯｸM-PRO" panose="020F0600000000000000" pitchFamily="50" charset="-128"/>
                <a:ea typeface="HG丸ｺﾞｼｯｸM-PRO" panose="020F0600000000000000" pitchFamily="50" charset="-128"/>
              </a:rPr>
              <a:t>先進的な一部の自治体では、ＡＩを使った取り組みが成果につながり始めています。</a:t>
            </a: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3400"/>
              </a:lnSpc>
            </a:pP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3400"/>
              </a:lnSpc>
            </a:pP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3400"/>
              </a:lnSpc>
            </a:pP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3400"/>
              </a:lnSpc>
            </a:pP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3400"/>
              </a:lnSpc>
            </a:pP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nSpc>
                <a:spcPts val="3400"/>
              </a:lnSpc>
            </a:pP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gn="just">
              <a:lnSpc>
                <a:spcPts val="3400"/>
              </a:lnSpc>
            </a:pPr>
            <a:r>
              <a:rPr lang="ja-JP" altLang="en-US" sz="2400" dirty="0">
                <a:solidFill>
                  <a:schemeClr val="tx1"/>
                </a:solidFill>
                <a:latin typeface="HG丸ｺﾞｼｯｸM-PRO" panose="020F0600000000000000" pitchFamily="50" charset="-128"/>
                <a:ea typeface="HG丸ｺﾞｼｯｸM-PRO" panose="020F0600000000000000" pitchFamily="50" charset="-128"/>
              </a:rPr>
              <a:t>ＡＩは単に作業を楽にするだけでなく、自治体が抱える高齢化や職員減少</a:t>
            </a:r>
            <a:br>
              <a:rPr lang="en-US" altLang="ja-JP" sz="2400" dirty="0">
                <a:solidFill>
                  <a:schemeClr val="tx1"/>
                </a:solidFill>
                <a:latin typeface="HG丸ｺﾞｼｯｸM-PRO" panose="020F0600000000000000" pitchFamily="50" charset="-128"/>
                <a:ea typeface="HG丸ｺﾞｼｯｸM-PRO" panose="020F0600000000000000" pitchFamily="50" charset="-128"/>
              </a:rPr>
            </a:br>
            <a:r>
              <a:rPr lang="ja-JP" altLang="en-US" sz="2400" dirty="0">
                <a:solidFill>
                  <a:schemeClr val="tx1"/>
                </a:solidFill>
                <a:latin typeface="HG丸ｺﾞｼｯｸM-PRO" panose="020F0600000000000000" pitchFamily="50" charset="-128"/>
                <a:ea typeface="HG丸ｺﾞｼｯｸM-PRO" panose="020F0600000000000000" pitchFamily="50" charset="-128"/>
              </a:rPr>
              <a:t>などの課題解決につながると期待されています。</a:t>
            </a:r>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endParaRPr lang="ja-JP" altLang="ja-JP" sz="24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p:txBody>
      </p:sp>
      <p:sp>
        <p:nvSpPr>
          <p:cNvPr id="54" name="四角形: 角を丸くする 53">
            <a:extLst>
              <a:ext uri="{FF2B5EF4-FFF2-40B4-BE49-F238E27FC236}">
                <a16:creationId xmlns:a16="http://schemas.microsoft.com/office/drawing/2014/main" id="{CB7A5D6A-F444-4173-B559-417CA0ECAC65}"/>
              </a:ext>
            </a:extLst>
          </p:cNvPr>
          <p:cNvSpPr/>
          <p:nvPr/>
        </p:nvSpPr>
        <p:spPr>
          <a:xfrm>
            <a:off x="2450921" y="3003134"/>
            <a:ext cx="7290158" cy="1941138"/>
          </a:xfrm>
          <a:prstGeom prst="roundRect">
            <a:avLst>
              <a:gd name="adj" fmla="val 4729"/>
            </a:avLst>
          </a:prstGeom>
          <a:solidFill>
            <a:schemeClr val="accent4">
              <a:lumMod val="20000"/>
              <a:lumOff val="80000"/>
            </a:schemeClr>
          </a:solidFill>
          <a:ln w="2540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180000" rIns="180000" rtlCol="0" anchor="ctr"/>
          <a:lstStyle/>
          <a:p>
            <a:pPr lvl="0">
              <a:lnSpc>
                <a:spcPts val="3200"/>
              </a:lnSpc>
            </a:pPr>
            <a:r>
              <a:rPr lang="ja-JP" altLang="en-US" sz="2400" dirty="0">
                <a:solidFill>
                  <a:prstClr val="black"/>
                </a:solidFill>
                <a:latin typeface="HG丸ｺﾞｼｯｸM-PRO" panose="020F0600000000000000" pitchFamily="50" charset="-128"/>
                <a:ea typeface="HG丸ｺﾞｼｯｸM-PRO" panose="020F0600000000000000" pitchFamily="50" charset="-128"/>
              </a:rPr>
              <a:t>・文書作成や議事録作成</a:t>
            </a:r>
            <a:endParaRPr lang="en-US" altLang="ja-JP" sz="2400" dirty="0">
              <a:solidFill>
                <a:prstClr val="black"/>
              </a:solidFill>
              <a:latin typeface="HG丸ｺﾞｼｯｸM-PRO" panose="020F0600000000000000" pitchFamily="50" charset="-128"/>
              <a:ea typeface="HG丸ｺﾞｼｯｸM-PRO" panose="020F0600000000000000" pitchFamily="50" charset="-128"/>
            </a:endParaRPr>
          </a:p>
          <a:p>
            <a:pPr lvl="0">
              <a:lnSpc>
                <a:spcPts val="3200"/>
              </a:lnSpc>
            </a:pPr>
            <a:r>
              <a:rPr lang="ja-JP" altLang="en-US" sz="2400" dirty="0">
                <a:solidFill>
                  <a:prstClr val="black"/>
                </a:solidFill>
                <a:latin typeface="HG丸ｺﾞｼｯｸM-PRO" panose="020F0600000000000000" pitchFamily="50" charset="-128"/>
                <a:ea typeface="HG丸ｺﾞｼｯｸM-PRO" panose="020F0600000000000000" pitchFamily="50" charset="-128"/>
              </a:rPr>
              <a:t>・住民からの問い合わせにチャットボットで対応</a:t>
            </a:r>
            <a:endParaRPr lang="en-US" altLang="ja-JP" sz="2400" dirty="0">
              <a:solidFill>
                <a:prstClr val="black"/>
              </a:solidFill>
              <a:latin typeface="HG丸ｺﾞｼｯｸM-PRO" panose="020F0600000000000000" pitchFamily="50" charset="-128"/>
              <a:ea typeface="HG丸ｺﾞｼｯｸM-PRO" panose="020F0600000000000000" pitchFamily="50" charset="-128"/>
            </a:endParaRPr>
          </a:p>
          <a:p>
            <a:pPr lvl="0">
              <a:lnSpc>
                <a:spcPts val="3200"/>
              </a:lnSpc>
            </a:pPr>
            <a:r>
              <a:rPr lang="ja-JP" altLang="en-US" sz="2400" dirty="0">
                <a:solidFill>
                  <a:prstClr val="black"/>
                </a:solidFill>
                <a:latin typeface="HG丸ｺﾞｼｯｸM-PRO" panose="020F0600000000000000" pitchFamily="50" charset="-128"/>
                <a:ea typeface="HG丸ｺﾞｼｯｸM-PRO" panose="020F0600000000000000" pitchFamily="50" charset="-128"/>
              </a:rPr>
              <a:t>・多言語対応による外国人住民へのサポート</a:t>
            </a:r>
            <a:endParaRPr lang="en-US" altLang="ja-JP" sz="2400" dirty="0">
              <a:solidFill>
                <a:prstClr val="black"/>
              </a:solidFill>
              <a:latin typeface="HG丸ｺﾞｼｯｸM-PRO" panose="020F0600000000000000" pitchFamily="50" charset="-128"/>
              <a:ea typeface="HG丸ｺﾞｼｯｸM-PRO" panose="020F0600000000000000" pitchFamily="50" charset="-128"/>
            </a:endParaRPr>
          </a:p>
          <a:p>
            <a:pPr lvl="0">
              <a:lnSpc>
                <a:spcPts val="3200"/>
              </a:lnSpc>
            </a:pPr>
            <a:r>
              <a:rPr lang="ja-JP" altLang="en-US" sz="2400" dirty="0">
                <a:solidFill>
                  <a:prstClr val="black"/>
                </a:solidFill>
                <a:latin typeface="HG丸ｺﾞｼｯｸM-PRO" panose="020F0600000000000000" pitchFamily="50" charset="-128"/>
                <a:ea typeface="HG丸ｺﾞｼｯｸM-PRO" panose="020F0600000000000000" pitchFamily="50" charset="-128"/>
              </a:rPr>
              <a:t>・道路や道の点検での画像解析の活用検討　 </a:t>
            </a:r>
            <a:r>
              <a:rPr lang="ja-JP" altLang="en-US" sz="2000" dirty="0">
                <a:solidFill>
                  <a:prstClr val="black"/>
                </a:solidFill>
                <a:latin typeface="HG丸ｺﾞｼｯｸM-PRO" panose="020F0600000000000000" pitchFamily="50" charset="-128"/>
                <a:ea typeface="HG丸ｺﾞｼｯｸM-PRO" panose="020F0600000000000000" pitchFamily="50" charset="-128"/>
              </a:rPr>
              <a:t>など</a:t>
            </a:r>
            <a:r>
              <a:rPr lang="ja-JP" altLang="en-US" sz="2400" dirty="0">
                <a:solidFill>
                  <a:prstClr val="black"/>
                </a:solidFill>
                <a:latin typeface="HG丸ｺﾞｼｯｸM-PRO" panose="020F0600000000000000" pitchFamily="50" charset="-128"/>
                <a:ea typeface="HG丸ｺﾞｼｯｸM-PRO" panose="020F0600000000000000" pitchFamily="50" charset="-128"/>
              </a:rPr>
              <a:t>　</a:t>
            </a:r>
            <a:endParaRPr lang="en-US" altLang="ja-JP" sz="2400" dirty="0">
              <a:solidFill>
                <a:prstClr val="black"/>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17993335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C039BF-46E7-5D2A-8C7F-CDA738846C45}"/>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E6B61AA7-83BF-436A-B82B-8276CC63804D}"/>
              </a:ext>
            </a:extLst>
          </p:cNvPr>
          <p:cNvGrpSpPr/>
          <p:nvPr/>
        </p:nvGrpSpPr>
        <p:grpSpPr>
          <a:xfrm>
            <a:off x="0" y="-47041"/>
            <a:ext cx="12192001" cy="6905041"/>
            <a:chOff x="0" y="-47041"/>
            <a:chExt cx="12192001" cy="6905041"/>
          </a:xfrm>
        </p:grpSpPr>
        <p:pic>
          <p:nvPicPr>
            <p:cNvPr id="7" name="object 3">
              <a:extLst>
                <a:ext uri="{FF2B5EF4-FFF2-40B4-BE49-F238E27FC236}">
                  <a16:creationId xmlns:a16="http://schemas.microsoft.com/office/drawing/2014/main" id="{3D78D603-4EB6-4DE7-B146-6C2DA2970ACF}"/>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8" name="正方形/長方形 7">
              <a:extLst>
                <a:ext uri="{FF2B5EF4-FFF2-40B4-BE49-F238E27FC236}">
                  <a16:creationId xmlns:a16="http://schemas.microsoft.com/office/drawing/2014/main" id="{3D5E98D9-C25F-43A1-9A93-3588DFE3F1E4}"/>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自治体における生成ＡＩ活用事例①</a:t>
              </a:r>
            </a:p>
          </p:txBody>
        </p:sp>
        <p:pic>
          <p:nvPicPr>
            <p:cNvPr id="9" name="object 3">
              <a:extLst>
                <a:ext uri="{FF2B5EF4-FFF2-40B4-BE49-F238E27FC236}">
                  <a16:creationId xmlns:a16="http://schemas.microsoft.com/office/drawing/2014/main" id="{90A54AF4-92CE-4E07-BDF4-DAD8B472FC88}"/>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0" name="object 6">
              <a:extLst>
                <a:ext uri="{FF2B5EF4-FFF2-40B4-BE49-F238E27FC236}">
                  <a16:creationId xmlns:a16="http://schemas.microsoft.com/office/drawing/2014/main" id="{60392F41-7B14-43FD-BC75-A03EF35E9364}"/>
                </a:ext>
              </a:extLst>
            </p:cNvPr>
            <p:cNvGrpSpPr/>
            <p:nvPr/>
          </p:nvGrpSpPr>
          <p:grpSpPr>
            <a:xfrm>
              <a:off x="131445" y="203359"/>
              <a:ext cx="11929110" cy="657225"/>
              <a:chOff x="186258" y="210936"/>
              <a:chExt cx="11929110" cy="657225"/>
            </a:xfrm>
          </p:grpSpPr>
          <p:sp>
            <p:nvSpPr>
              <p:cNvPr id="12" name="object 7">
                <a:extLst>
                  <a:ext uri="{FF2B5EF4-FFF2-40B4-BE49-F238E27FC236}">
                    <a16:creationId xmlns:a16="http://schemas.microsoft.com/office/drawing/2014/main" id="{C81A852E-ABDC-4294-A53E-FEFD13ED7EC2}"/>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3" name="object 8">
                <a:extLst>
                  <a:ext uri="{FF2B5EF4-FFF2-40B4-BE49-F238E27FC236}">
                    <a16:creationId xmlns:a16="http://schemas.microsoft.com/office/drawing/2014/main" id="{BC42CEB2-D3F8-4BF3-8866-63CBF027D99D}"/>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4" name="object 9">
                <a:extLst>
                  <a:ext uri="{FF2B5EF4-FFF2-40B4-BE49-F238E27FC236}">
                    <a16:creationId xmlns:a16="http://schemas.microsoft.com/office/drawing/2014/main" id="{E8D48945-919F-4CEE-AAF6-F2623D08963C}"/>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5" name="object 10">
                <a:extLst>
                  <a:ext uri="{FF2B5EF4-FFF2-40B4-BE49-F238E27FC236}">
                    <a16:creationId xmlns:a16="http://schemas.microsoft.com/office/drawing/2014/main" id="{2D2F3C79-988C-4916-98D5-408E7B0CE2FD}"/>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6" name="object 11">
                <a:extLst>
                  <a:ext uri="{FF2B5EF4-FFF2-40B4-BE49-F238E27FC236}">
                    <a16:creationId xmlns:a16="http://schemas.microsoft.com/office/drawing/2014/main" id="{63135C48-CF3C-4D75-A5F6-AC280612AAA9}"/>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7" name="object 12">
                <a:extLst>
                  <a:ext uri="{FF2B5EF4-FFF2-40B4-BE49-F238E27FC236}">
                    <a16:creationId xmlns:a16="http://schemas.microsoft.com/office/drawing/2014/main" id="{D829086C-FA26-4A41-B5CA-BF258272851D}"/>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8" name="object 13">
                <a:extLst>
                  <a:ext uri="{FF2B5EF4-FFF2-40B4-BE49-F238E27FC236}">
                    <a16:creationId xmlns:a16="http://schemas.microsoft.com/office/drawing/2014/main" id="{056A2C72-AC7D-426D-A04D-6E12C291407D}"/>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19" name="object 14">
                <a:extLst>
                  <a:ext uri="{FF2B5EF4-FFF2-40B4-BE49-F238E27FC236}">
                    <a16:creationId xmlns:a16="http://schemas.microsoft.com/office/drawing/2014/main" id="{C85154FD-7A09-4DA7-A8E8-BEFE4F11CDB0}"/>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0" name="object 15">
                <a:extLst>
                  <a:ext uri="{FF2B5EF4-FFF2-40B4-BE49-F238E27FC236}">
                    <a16:creationId xmlns:a16="http://schemas.microsoft.com/office/drawing/2014/main" id="{4A751E45-4CC0-42C8-8C88-72420B069D79}"/>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1" name="object 16">
                <a:extLst>
                  <a:ext uri="{FF2B5EF4-FFF2-40B4-BE49-F238E27FC236}">
                    <a16:creationId xmlns:a16="http://schemas.microsoft.com/office/drawing/2014/main" id="{9CDAF43F-A126-4DF2-996A-F9B429FB4771}"/>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2" name="object 17">
                <a:extLst>
                  <a:ext uri="{FF2B5EF4-FFF2-40B4-BE49-F238E27FC236}">
                    <a16:creationId xmlns:a16="http://schemas.microsoft.com/office/drawing/2014/main" id="{EB511BE2-4D81-4646-9607-76933A75506C}"/>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3" name="object 18">
                <a:extLst>
                  <a:ext uri="{FF2B5EF4-FFF2-40B4-BE49-F238E27FC236}">
                    <a16:creationId xmlns:a16="http://schemas.microsoft.com/office/drawing/2014/main" id="{C46BBC59-B7EB-4A7E-B4C6-38EC7947AC96}"/>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4" name="object 19">
                <a:extLst>
                  <a:ext uri="{FF2B5EF4-FFF2-40B4-BE49-F238E27FC236}">
                    <a16:creationId xmlns:a16="http://schemas.microsoft.com/office/drawing/2014/main" id="{AB0A70D9-3527-4FE0-B031-98FA17E10640}"/>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5" name="object 20">
                <a:extLst>
                  <a:ext uri="{FF2B5EF4-FFF2-40B4-BE49-F238E27FC236}">
                    <a16:creationId xmlns:a16="http://schemas.microsoft.com/office/drawing/2014/main" id="{E59CE863-6D8B-441E-8868-5FBCC73FD52C}"/>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6" name="object 21">
                <a:extLst>
                  <a:ext uri="{FF2B5EF4-FFF2-40B4-BE49-F238E27FC236}">
                    <a16:creationId xmlns:a16="http://schemas.microsoft.com/office/drawing/2014/main" id="{A1A9FE57-02B1-4729-8755-D56A687B430A}"/>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7" name="object 22">
                <a:extLst>
                  <a:ext uri="{FF2B5EF4-FFF2-40B4-BE49-F238E27FC236}">
                    <a16:creationId xmlns:a16="http://schemas.microsoft.com/office/drawing/2014/main" id="{A3AC82C2-4C43-4B2E-B36C-F491BB44F398}"/>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8" name="object 23">
                <a:extLst>
                  <a:ext uri="{FF2B5EF4-FFF2-40B4-BE49-F238E27FC236}">
                    <a16:creationId xmlns:a16="http://schemas.microsoft.com/office/drawing/2014/main" id="{047C789F-D901-405F-BA57-C240510DF40E}"/>
                  </a:ext>
                </a:extLst>
              </p:cNvPr>
              <p:cNvPicPr/>
              <p:nvPr/>
            </p:nvPicPr>
            <p:blipFill>
              <a:blip r:embed="rId4" cstate="print"/>
              <a:stretch>
                <a:fillRect/>
              </a:stretch>
            </p:blipFill>
            <p:spPr>
              <a:xfrm>
                <a:off x="12026795" y="575918"/>
                <a:ext cx="88216" cy="97080"/>
              </a:xfrm>
              <a:prstGeom prst="rect">
                <a:avLst/>
              </a:prstGeom>
            </p:spPr>
          </p:pic>
          <p:sp>
            <p:nvSpPr>
              <p:cNvPr id="29" name="object 24">
                <a:extLst>
                  <a:ext uri="{FF2B5EF4-FFF2-40B4-BE49-F238E27FC236}">
                    <a16:creationId xmlns:a16="http://schemas.microsoft.com/office/drawing/2014/main" id="{E73DACB0-39B3-4528-B5F1-E5D2853808BC}"/>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0" name="object 25">
                <a:extLst>
                  <a:ext uri="{FF2B5EF4-FFF2-40B4-BE49-F238E27FC236}">
                    <a16:creationId xmlns:a16="http://schemas.microsoft.com/office/drawing/2014/main" id="{CA1E6753-C96F-48F0-9DEA-01D5F955D8BF}"/>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1" name="object 26">
                <a:extLst>
                  <a:ext uri="{FF2B5EF4-FFF2-40B4-BE49-F238E27FC236}">
                    <a16:creationId xmlns:a16="http://schemas.microsoft.com/office/drawing/2014/main" id="{1E23A823-70B8-4582-9DFD-5545E09023C8}"/>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2" name="object 27">
                <a:extLst>
                  <a:ext uri="{FF2B5EF4-FFF2-40B4-BE49-F238E27FC236}">
                    <a16:creationId xmlns:a16="http://schemas.microsoft.com/office/drawing/2014/main" id="{C45E3C30-B51F-414F-8DC9-EC68969E99FF}"/>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3" name="object 28">
                <a:extLst>
                  <a:ext uri="{FF2B5EF4-FFF2-40B4-BE49-F238E27FC236}">
                    <a16:creationId xmlns:a16="http://schemas.microsoft.com/office/drawing/2014/main" id="{4AC19B12-971B-476A-BBD0-8F626CBE8AC0}"/>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4" name="object 29">
                <a:extLst>
                  <a:ext uri="{FF2B5EF4-FFF2-40B4-BE49-F238E27FC236}">
                    <a16:creationId xmlns:a16="http://schemas.microsoft.com/office/drawing/2014/main" id="{FCB4452F-8CA0-4C57-91CE-77F71F7E6FF5}"/>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5" name="object 30">
                <a:extLst>
                  <a:ext uri="{FF2B5EF4-FFF2-40B4-BE49-F238E27FC236}">
                    <a16:creationId xmlns:a16="http://schemas.microsoft.com/office/drawing/2014/main" id="{E962369D-FEB1-476D-B548-755D75C801EA}"/>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6" name="object 31">
                <a:extLst>
                  <a:ext uri="{FF2B5EF4-FFF2-40B4-BE49-F238E27FC236}">
                    <a16:creationId xmlns:a16="http://schemas.microsoft.com/office/drawing/2014/main" id="{2240CA63-FCFD-4B1C-9C80-1F2E3B745094}"/>
                  </a:ext>
                </a:extLst>
              </p:cNvPr>
              <p:cNvPicPr/>
              <p:nvPr/>
            </p:nvPicPr>
            <p:blipFill>
              <a:blip r:embed="rId5" cstate="print"/>
              <a:stretch>
                <a:fillRect/>
              </a:stretch>
            </p:blipFill>
            <p:spPr>
              <a:xfrm>
                <a:off x="10546225" y="211835"/>
                <a:ext cx="139128" cy="139128"/>
              </a:xfrm>
              <a:prstGeom prst="rect">
                <a:avLst/>
              </a:prstGeom>
            </p:spPr>
          </p:pic>
          <p:pic>
            <p:nvPicPr>
              <p:cNvPr id="37" name="object 32">
                <a:extLst>
                  <a:ext uri="{FF2B5EF4-FFF2-40B4-BE49-F238E27FC236}">
                    <a16:creationId xmlns:a16="http://schemas.microsoft.com/office/drawing/2014/main" id="{7ADAE55D-B6C4-4259-8594-00357FA88460}"/>
                  </a:ext>
                </a:extLst>
              </p:cNvPr>
              <p:cNvPicPr/>
              <p:nvPr/>
            </p:nvPicPr>
            <p:blipFill>
              <a:blip r:embed="rId6" cstate="print"/>
              <a:stretch>
                <a:fillRect/>
              </a:stretch>
            </p:blipFill>
            <p:spPr>
              <a:xfrm>
                <a:off x="9828669" y="360944"/>
                <a:ext cx="244449" cy="244449"/>
              </a:xfrm>
              <a:prstGeom prst="rect">
                <a:avLst/>
              </a:prstGeom>
            </p:spPr>
          </p:pic>
          <p:sp>
            <p:nvSpPr>
              <p:cNvPr id="38" name="object 33">
                <a:extLst>
                  <a:ext uri="{FF2B5EF4-FFF2-40B4-BE49-F238E27FC236}">
                    <a16:creationId xmlns:a16="http://schemas.microsoft.com/office/drawing/2014/main" id="{C9ACB55F-0B26-4185-BEBC-1B800C416626}"/>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39" name="object 34">
                <a:extLst>
                  <a:ext uri="{FF2B5EF4-FFF2-40B4-BE49-F238E27FC236}">
                    <a16:creationId xmlns:a16="http://schemas.microsoft.com/office/drawing/2014/main" id="{453CAC0B-39E2-41BF-B6D2-1BF7B6E46193}"/>
                  </a:ext>
                </a:extLst>
              </p:cNvPr>
              <p:cNvPicPr/>
              <p:nvPr/>
            </p:nvPicPr>
            <p:blipFill>
              <a:blip r:embed="rId7" cstate="print"/>
              <a:stretch>
                <a:fillRect/>
              </a:stretch>
            </p:blipFill>
            <p:spPr>
              <a:xfrm>
                <a:off x="9688294" y="622557"/>
                <a:ext cx="160297" cy="160395"/>
              </a:xfrm>
              <a:prstGeom prst="rect">
                <a:avLst/>
              </a:prstGeom>
            </p:spPr>
          </p:pic>
          <p:sp>
            <p:nvSpPr>
              <p:cNvPr id="40" name="object 35">
                <a:extLst>
                  <a:ext uri="{FF2B5EF4-FFF2-40B4-BE49-F238E27FC236}">
                    <a16:creationId xmlns:a16="http://schemas.microsoft.com/office/drawing/2014/main" id="{9AAB0E83-CB77-4AD5-A7A7-E3CF44A17ABA}"/>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1" name="object 36">
                <a:extLst>
                  <a:ext uri="{FF2B5EF4-FFF2-40B4-BE49-F238E27FC236}">
                    <a16:creationId xmlns:a16="http://schemas.microsoft.com/office/drawing/2014/main" id="{A4BE2945-6288-40BB-996B-09498320275D}"/>
                  </a:ext>
                </a:extLst>
              </p:cNvPr>
              <p:cNvPicPr/>
              <p:nvPr/>
            </p:nvPicPr>
            <p:blipFill>
              <a:blip r:embed="rId8" cstate="print"/>
              <a:stretch>
                <a:fillRect/>
              </a:stretch>
            </p:blipFill>
            <p:spPr>
              <a:xfrm>
                <a:off x="9648025" y="373900"/>
                <a:ext cx="90690" cy="68618"/>
              </a:xfrm>
              <a:prstGeom prst="rect">
                <a:avLst/>
              </a:prstGeom>
            </p:spPr>
          </p:pic>
          <p:sp>
            <p:nvSpPr>
              <p:cNvPr id="42" name="object 37">
                <a:extLst>
                  <a:ext uri="{FF2B5EF4-FFF2-40B4-BE49-F238E27FC236}">
                    <a16:creationId xmlns:a16="http://schemas.microsoft.com/office/drawing/2014/main" id="{88F04078-EB74-47DA-8303-E8B3FA63DF33}"/>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3" name="object 38">
                <a:extLst>
                  <a:ext uri="{FF2B5EF4-FFF2-40B4-BE49-F238E27FC236}">
                    <a16:creationId xmlns:a16="http://schemas.microsoft.com/office/drawing/2014/main" id="{6539EE2F-C86C-442F-BB19-D12EB6F6CEA0}"/>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4" name="object 39">
                <a:extLst>
                  <a:ext uri="{FF2B5EF4-FFF2-40B4-BE49-F238E27FC236}">
                    <a16:creationId xmlns:a16="http://schemas.microsoft.com/office/drawing/2014/main" id="{F1FC0BD1-3D34-4C8A-AC2E-ABEC90015F3F}"/>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5" name="object 40">
                <a:extLst>
                  <a:ext uri="{FF2B5EF4-FFF2-40B4-BE49-F238E27FC236}">
                    <a16:creationId xmlns:a16="http://schemas.microsoft.com/office/drawing/2014/main" id="{5B22D081-A2F3-491F-99EB-DCABA73A4305}"/>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6" name="object 41">
                <a:extLst>
                  <a:ext uri="{FF2B5EF4-FFF2-40B4-BE49-F238E27FC236}">
                    <a16:creationId xmlns:a16="http://schemas.microsoft.com/office/drawing/2014/main" id="{9619F045-D8EE-4E50-9351-8C43CB1097F6}"/>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7" name="object 42">
                <a:extLst>
                  <a:ext uri="{FF2B5EF4-FFF2-40B4-BE49-F238E27FC236}">
                    <a16:creationId xmlns:a16="http://schemas.microsoft.com/office/drawing/2014/main" id="{EFCEEE2D-BE4A-4FAA-BC2F-3811E09B928F}"/>
                  </a:ext>
                </a:extLst>
              </p:cNvPr>
              <p:cNvPicPr/>
              <p:nvPr/>
            </p:nvPicPr>
            <p:blipFill>
              <a:blip r:embed="rId9" cstate="print"/>
              <a:stretch>
                <a:fillRect/>
              </a:stretch>
            </p:blipFill>
            <p:spPr>
              <a:xfrm>
                <a:off x="10771367" y="253872"/>
                <a:ext cx="383006" cy="322630"/>
              </a:xfrm>
              <a:prstGeom prst="rect">
                <a:avLst/>
              </a:prstGeom>
            </p:spPr>
          </p:pic>
          <p:sp>
            <p:nvSpPr>
              <p:cNvPr id="48" name="object 43">
                <a:extLst>
                  <a:ext uri="{FF2B5EF4-FFF2-40B4-BE49-F238E27FC236}">
                    <a16:creationId xmlns:a16="http://schemas.microsoft.com/office/drawing/2014/main" id="{7D3A6611-2843-4B72-96A3-0625F7E55EE6}"/>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49" name="object 44">
                <a:extLst>
                  <a:ext uri="{FF2B5EF4-FFF2-40B4-BE49-F238E27FC236}">
                    <a16:creationId xmlns:a16="http://schemas.microsoft.com/office/drawing/2014/main" id="{2145DC79-09DB-4565-9BD1-436B5D93A565}"/>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0" name="object 45">
                <a:extLst>
                  <a:ext uri="{FF2B5EF4-FFF2-40B4-BE49-F238E27FC236}">
                    <a16:creationId xmlns:a16="http://schemas.microsoft.com/office/drawing/2014/main" id="{92CCB8EA-3FD8-42C0-AA90-2595A06707BF}"/>
                  </a:ext>
                </a:extLst>
              </p:cNvPr>
              <p:cNvPicPr/>
              <p:nvPr/>
            </p:nvPicPr>
            <p:blipFill>
              <a:blip r:embed="rId10" cstate="print"/>
              <a:stretch>
                <a:fillRect/>
              </a:stretch>
            </p:blipFill>
            <p:spPr>
              <a:xfrm>
                <a:off x="10925962" y="472221"/>
                <a:ext cx="103212" cy="119964"/>
              </a:xfrm>
              <a:prstGeom prst="rect">
                <a:avLst/>
              </a:prstGeom>
            </p:spPr>
          </p:pic>
          <p:sp>
            <p:nvSpPr>
              <p:cNvPr id="51" name="object 46">
                <a:extLst>
                  <a:ext uri="{FF2B5EF4-FFF2-40B4-BE49-F238E27FC236}">
                    <a16:creationId xmlns:a16="http://schemas.microsoft.com/office/drawing/2014/main" id="{001F214D-02A3-4EE8-A2B9-113B9341F009}"/>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2" name="object 47">
                <a:extLst>
                  <a:ext uri="{FF2B5EF4-FFF2-40B4-BE49-F238E27FC236}">
                    <a16:creationId xmlns:a16="http://schemas.microsoft.com/office/drawing/2014/main" id="{FEAD7A94-7BCA-4AE0-9395-B9CEC341D8FB}"/>
                  </a:ext>
                </a:extLst>
              </p:cNvPr>
              <p:cNvPicPr/>
              <p:nvPr/>
            </p:nvPicPr>
            <p:blipFill>
              <a:blip r:embed="rId11" cstate="print"/>
              <a:stretch>
                <a:fillRect/>
              </a:stretch>
            </p:blipFill>
            <p:spPr>
              <a:xfrm>
                <a:off x="194951" y="260619"/>
                <a:ext cx="582104" cy="494753"/>
              </a:xfrm>
              <a:prstGeom prst="rect">
                <a:avLst/>
              </a:prstGeom>
            </p:spPr>
          </p:pic>
          <p:pic>
            <p:nvPicPr>
              <p:cNvPr id="53" name="object 48">
                <a:extLst>
                  <a:ext uri="{FF2B5EF4-FFF2-40B4-BE49-F238E27FC236}">
                    <a16:creationId xmlns:a16="http://schemas.microsoft.com/office/drawing/2014/main" id="{D7A0F438-DE63-4D4B-B45E-AE9848F13FA1}"/>
                  </a:ext>
                </a:extLst>
              </p:cNvPr>
              <p:cNvPicPr/>
              <p:nvPr/>
            </p:nvPicPr>
            <p:blipFill>
              <a:blip r:embed="rId12" cstate="print"/>
              <a:stretch>
                <a:fillRect/>
              </a:stretch>
            </p:blipFill>
            <p:spPr>
              <a:xfrm>
                <a:off x="186258" y="251942"/>
                <a:ext cx="599490" cy="512114"/>
              </a:xfrm>
              <a:prstGeom prst="rect">
                <a:avLst/>
              </a:prstGeom>
            </p:spPr>
          </p:pic>
        </p:grpSp>
      </p:grpSp>
      <p:grpSp>
        <p:nvGrpSpPr>
          <p:cNvPr id="54" name="グループ化 53">
            <a:extLst>
              <a:ext uri="{FF2B5EF4-FFF2-40B4-BE49-F238E27FC236}">
                <a16:creationId xmlns:a16="http://schemas.microsoft.com/office/drawing/2014/main" id="{16AEDAF6-CA8F-4D43-A39D-441924DD3B07}"/>
              </a:ext>
            </a:extLst>
          </p:cNvPr>
          <p:cNvGrpSpPr/>
          <p:nvPr/>
        </p:nvGrpSpPr>
        <p:grpSpPr>
          <a:xfrm>
            <a:off x="819371" y="1105200"/>
            <a:ext cx="10764000" cy="4941737"/>
            <a:chOff x="819371" y="1259331"/>
            <a:chExt cx="10764000" cy="4941737"/>
          </a:xfrm>
        </p:grpSpPr>
        <p:sp>
          <p:nvSpPr>
            <p:cNvPr id="55" name="テキスト ボックス 54">
              <a:extLst>
                <a:ext uri="{FF2B5EF4-FFF2-40B4-BE49-F238E27FC236}">
                  <a16:creationId xmlns:a16="http://schemas.microsoft.com/office/drawing/2014/main" id="{5D31058F-A2C6-4E04-8A1F-78FA8E7E5A4C}"/>
                </a:ext>
              </a:extLst>
            </p:cNvPr>
            <p:cNvSpPr txBox="1"/>
            <p:nvPr/>
          </p:nvSpPr>
          <p:spPr>
            <a:xfrm>
              <a:off x="819371" y="1259331"/>
              <a:ext cx="10764000" cy="4941737"/>
            </a:xfrm>
            <a:prstGeom prst="rect">
              <a:avLst/>
            </a:prstGeom>
            <a:noFill/>
          </p:spPr>
          <p:txBody>
            <a:bodyPr wrap="square" rtlCol="0">
              <a:spAutoFit/>
            </a:bodyPr>
            <a:lstStyle/>
            <a:p>
              <a:pPr>
                <a:spcAft>
                  <a:spcPts val="1400"/>
                </a:spcAft>
              </a:pPr>
              <a:r>
                <a:rPr lang="zh-TW"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神奈川県横須賀市</a:t>
              </a:r>
            </a:p>
            <a:p>
              <a:pPr>
                <a:lnSpc>
                  <a:spcPts val="3000"/>
                </a:lnSpc>
                <a:spcBef>
                  <a:spcPts val="400"/>
                </a:spcBef>
                <a:spcAft>
                  <a:spcPts val="400"/>
                </a:spcAft>
              </a:pPr>
              <a:r>
                <a:rPr lang="en-US" altLang="ja-JP" sz="2400" dirty="0">
                  <a:latin typeface="HG丸ｺﾞｼｯｸM-PRO" panose="020F0600000000000000" pitchFamily="50" charset="-128"/>
                  <a:ea typeface="HG丸ｺﾞｼｯｸM-PRO" panose="020F0600000000000000" pitchFamily="50" charset="-128"/>
                </a:rPr>
                <a:t>【</a:t>
              </a:r>
              <a:r>
                <a:rPr lang="ja-JP" altLang="en-US" sz="2400" dirty="0">
                  <a:latin typeface="HG丸ｺﾞｼｯｸM-PRO" panose="020F0600000000000000" pitchFamily="50" charset="-128"/>
                  <a:ea typeface="HG丸ｺﾞｼｯｸM-PRO" panose="020F0600000000000000" pitchFamily="50" charset="-128"/>
                </a:rPr>
                <a:t>概　要</a:t>
              </a:r>
              <a:r>
                <a:rPr lang="en-US" altLang="ja-JP" sz="2400" dirty="0">
                  <a:latin typeface="HG丸ｺﾞｼｯｸM-PRO" panose="020F0600000000000000" pitchFamily="50" charset="-128"/>
                  <a:ea typeface="HG丸ｺﾞｼｯｸM-PRO" panose="020F0600000000000000" pitchFamily="50" charset="-128"/>
                </a:rPr>
                <a:t>】</a:t>
              </a:r>
            </a:p>
            <a:p>
              <a:pPr marL="309600">
                <a:lnSpc>
                  <a:spcPts val="3000"/>
                </a:lnSpc>
              </a:pPr>
              <a:r>
                <a:rPr lang="ja-JP" altLang="en-US" sz="2400" spc="-90" dirty="0">
                  <a:latin typeface="HG丸ｺﾞｼｯｸM-PRO" panose="020F0600000000000000" pitchFamily="50" charset="-128"/>
                  <a:ea typeface="HG丸ｺﾞｼｯｸM-PRO" panose="020F0600000000000000" pitchFamily="50" charset="-128"/>
                </a:rPr>
                <a:t>横須賀市では、令和５年４月２０日から自治体として全国で初めて</a:t>
              </a:r>
              <a:r>
                <a:rPr lang="en-US" altLang="ja-JP" sz="2400" dirty="0" err="1">
                  <a:latin typeface="HG丸ｺﾞｼｯｸM-PRO" panose="020F0600000000000000" pitchFamily="50" charset="-128"/>
                  <a:ea typeface="HG丸ｺﾞｼｯｸM-PRO" panose="020F0600000000000000" pitchFamily="50" charset="-128"/>
                </a:rPr>
                <a:t>ChatGPT</a:t>
              </a:r>
              <a:r>
                <a:rPr lang="ja-JP" altLang="en-US" sz="2400" dirty="0">
                  <a:latin typeface="HG丸ｺﾞｼｯｸM-PRO" panose="020F0600000000000000" pitchFamily="50" charset="-128"/>
                  <a:ea typeface="HG丸ｺﾞｼｯｸM-PRO" panose="020F0600000000000000" pitchFamily="50" charset="-128"/>
                </a:rPr>
                <a:t>を導入し、文書作成や要約、企画立案など幅広い業務での活用を試行した。</a:t>
              </a:r>
              <a:endParaRPr lang="en-US" altLang="ja-JP" sz="2400" dirty="0">
                <a:latin typeface="HG丸ｺﾞｼｯｸM-PRO" panose="020F0600000000000000" pitchFamily="50" charset="-128"/>
                <a:ea typeface="HG丸ｺﾞｼｯｸM-PRO" panose="020F0600000000000000" pitchFamily="50" charset="-128"/>
              </a:endParaRPr>
            </a:p>
            <a:p>
              <a:pPr>
                <a:lnSpc>
                  <a:spcPts val="3000"/>
                </a:lnSpc>
                <a:spcBef>
                  <a:spcPts val="2400"/>
                </a:spcBef>
                <a:spcAft>
                  <a:spcPts val="400"/>
                </a:spcAft>
              </a:pPr>
              <a:r>
                <a:rPr lang="en-US" altLang="ja-JP" sz="2400" dirty="0">
                  <a:latin typeface="HG丸ｺﾞｼｯｸM-PRO" panose="020F0600000000000000" pitchFamily="50" charset="-128"/>
                  <a:ea typeface="HG丸ｺﾞｼｯｸM-PRO" panose="020F0600000000000000" pitchFamily="50" charset="-128"/>
                </a:rPr>
                <a:t>【</a:t>
              </a:r>
              <a:r>
                <a:rPr lang="ja-JP" altLang="en-US" sz="2400" dirty="0">
                  <a:latin typeface="HG丸ｺﾞｼｯｸM-PRO" panose="020F0600000000000000" pitchFamily="50" charset="-128"/>
                  <a:ea typeface="HG丸ｺﾞｼｯｸM-PRO" panose="020F0600000000000000" pitchFamily="50" charset="-128"/>
                </a:rPr>
                <a:t>効　果</a:t>
              </a:r>
              <a:r>
                <a:rPr lang="en-US" altLang="ja-JP" sz="2400" dirty="0">
                  <a:latin typeface="HG丸ｺﾞｼｯｸM-PRO" panose="020F0600000000000000" pitchFamily="50" charset="-128"/>
                  <a:ea typeface="HG丸ｺﾞｼｯｸM-PRO" panose="020F0600000000000000" pitchFamily="50" charset="-128"/>
                </a:rPr>
                <a:t>】</a:t>
              </a:r>
            </a:p>
            <a:p>
              <a:pPr marL="309600">
                <a:lnSpc>
                  <a:spcPts val="3000"/>
                </a:lnSpc>
              </a:pPr>
              <a:r>
                <a:rPr lang="ja-JP" altLang="en-US" sz="2400" dirty="0">
                  <a:latin typeface="HG丸ｺﾞｼｯｸM-PRO" panose="020F0600000000000000" pitchFamily="50" charset="-128"/>
                  <a:ea typeface="HG丸ｺﾞｼｯｸM-PRO" panose="020F0600000000000000" pitchFamily="50" charset="-128"/>
                </a:rPr>
                <a:t>実証実験では、アンケート回答者のうち約８割が「業務効率が向上した」「使用を継続したい」と回答。業務短縮効果も認められた。</a:t>
              </a:r>
              <a:endParaRPr lang="en-US" altLang="ja-JP" sz="2400" dirty="0">
                <a:latin typeface="HG丸ｺﾞｼｯｸM-PRO" panose="020F0600000000000000" pitchFamily="50" charset="-128"/>
                <a:ea typeface="HG丸ｺﾞｼｯｸM-PRO" panose="020F0600000000000000" pitchFamily="50" charset="-128"/>
              </a:endParaRPr>
            </a:p>
            <a:p>
              <a:pPr>
                <a:lnSpc>
                  <a:spcPts val="3000"/>
                </a:lnSpc>
                <a:spcBef>
                  <a:spcPts val="2400"/>
                </a:spcBef>
                <a:spcAft>
                  <a:spcPts val="400"/>
                </a:spcAft>
              </a:pPr>
              <a:r>
                <a:rPr lang="en-US" altLang="ja-JP" sz="2400" dirty="0">
                  <a:latin typeface="HG丸ｺﾞｼｯｸM-PRO" panose="020F0600000000000000" pitchFamily="50" charset="-128"/>
                  <a:ea typeface="HG丸ｺﾞｼｯｸM-PRO" panose="020F0600000000000000" pitchFamily="50" charset="-128"/>
                </a:rPr>
                <a:t>【</a:t>
              </a:r>
              <a:r>
                <a:rPr lang="ja-JP" altLang="en-US" sz="2400" dirty="0">
                  <a:latin typeface="HG丸ｺﾞｼｯｸM-PRO" panose="020F0600000000000000" pitchFamily="50" charset="-128"/>
                  <a:ea typeface="HG丸ｺﾞｼｯｸM-PRO" panose="020F0600000000000000" pitchFamily="50" charset="-128"/>
                </a:rPr>
                <a:t>課　題</a:t>
              </a:r>
              <a:r>
                <a:rPr lang="en-US" altLang="ja-JP" sz="2400" dirty="0">
                  <a:latin typeface="HG丸ｺﾞｼｯｸM-PRO" panose="020F0600000000000000" pitchFamily="50" charset="-128"/>
                  <a:ea typeface="HG丸ｺﾞｼｯｸM-PRO" panose="020F0600000000000000" pitchFamily="50" charset="-128"/>
                </a:rPr>
                <a:t>】</a:t>
              </a:r>
            </a:p>
            <a:p>
              <a:pPr marL="309600">
                <a:lnSpc>
                  <a:spcPts val="3000"/>
                </a:lnSpc>
              </a:pPr>
              <a:r>
                <a:rPr lang="ja-JP" altLang="en-US" sz="2400" spc="-30" dirty="0">
                  <a:latin typeface="HG丸ｺﾞｼｯｸM-PRO" panose="020F0600000000000000" pitchFamily="50" charset="-128"/>
                  <a:ea typeface="HG丸ｺﾞｼｯｸM-PRO" panose="020F0600000000000000" pitchFamily="50" charset="-128"/>
                </a:rPr>
                <a:t>「不適切な回答が返ってくる」などの意見もあり、最終確認は職員の判断が</a:t>
              </a:r>
              <a:r>
                <a:rPr lang="ja-JP" altLang="en-US" sz="2400" dirty="0">
                  <a:latin typeface="HG丸ｺﾞｼｯｸM-PRO" panose="020F0600000000000000" pitchFamily="50" charset="-128"/>
                  <a:ea typeface="HG丸ｺﾞｼｯｸM-PRO" panose="020F0600000000000000" pitchFamily="50" charset="-128"/>
                </a:rPr>
                <a:t>不可欠である。また、質問や指示の仕方、利用方法に課題がある。</a:t>
              </a:r>
              <a:endParaRPr lang="en-US" altLang="ja-JP" sz="2400" dirty="0">
                <a:latin typeface="HG丸ｺﾞｼｯｸM-PRO" panose="020F0600000000000000" pitchFamily="50" charset="-128"/>
                <a:ea typeface="HG丸ｺﾞｼｯｸM-PRO" panose="020F0600000000000000" pitchFamily="50" charset="-128"/>
              </a:endParaRPr>
            </a:p>
          </p:txBody>
        </p:sp>
        <p:cxnSp>
          <p:nvCxnSpPr>
            <p:cNvPr id="56" name="直線コネクタ 55">
              <a:extLst>
                <a:ext uri="{FF2B5EF4-FFF2-40B4-BE49-F238E27FC236}">
                  <a16:creationId xmlns:a16="http://schemas.microsoft.com/office/drawing/2014/main" id="{0C56DDC3-28B5-4189-A497-8031CEA3E960}"/>
                </a:ext>
              </a:extLst>
            </p:cNvPr>
            <p:cNvCxnSpPr>
              <a:cxnSpLocks/>
            </p:cNvCxnSpPr>
            <p:nvPr/>
          </p:nvCxnSpPr>
          <p:spPr>
            <a:xfrm>
              <a:off x="923109" y="1760076"/>
              <a:ext cx="2836091"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85413562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33864E-F76C-0134-784D-71A48D1C56FC}"/>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293FD85A-F3D3-4319-8FCE-F99FE0FDA18A}"/>
              </a:ext>
            </a:extLst>
          </p:cNvPr>
          <p:cNvGrpSpPr/>
          <p:nvPr/>
        </p:nvGrpSpPr>
        <p:grpSpPr>
          <a:xfrm>
            <a:off x="0" y="-47041"/>
            <a:ext cx="12192001" cy="6905041"/>
            <a:chOff x="0" y="-47041"/>
            <a:chExt cx="12192001" cy="6905041"/>
          </a:xfrm>
        </p:grpSpPr>
        <p:pic>
          <p:nvPicPr>
            <p:cNvPr id="7" name="object 3">
              <a:extLst>
                <a:ext uri="{FF2B5EF4-FFF2-40B4-BE49-F238E27FC236}">
                  <a16:creationId xmlns:a16="http://schemas.microsoft.com/office/drawing/2014/main" id="{5A1C74F5-D062-440F-92DC-DC7377505D16}"/>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8" name="正方形/長方形 7">
              <a:extLst>
                <a:ext uri="{FF2B5EF4-FFF2-40B4-BE49-F238E27FC236}">
                  <a16:creationId xmlns:a16="http://schemas.microsoft.com/office/drawing/2014/main" id="{DCE53B4D-E209-4346-A882-3EDE454B0D9E}"/>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自治体における生成ＡＩ活用事例②</a:t>
              </a:r>
            </a:p>
          </p:txBody>
        </p:sp>
        <p:pic>
          <p:nvPicPr>
            <p:cNvPr id="9" name="object 3">
              <a:extLst>
                <a:ext uri="{FF2B5EF4-FFF2-40B4-BE49-F238E27FC236}">
                  <a16:creationId xmlns:a16="http://schemas.microsoft.com/office/drawing/2014/main" id="{6DE77A42-1467-4A8A-982E-D7D652ED03F0}"/>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0" name="object 6">
              <a:extLst>
                <a:ext uri="{FF2B5EF4-FFF2-40B4-BE49-F238E27FC236}">
                  <a16:creationId xmlns:a16="http://schemas.microsoft.com/office/drawing/2014/main" id="{5E91BA84-CF78-4524-BD5D-73D0DF4A7231}"/>
                </a:ext>
              </a:extLst>
            </p:cNvPr>
            <p:cNvGrpSpPr/>
            <p:nvPr/>
          </p:nvGrpSpPr>
          <p:grpSpPr>
            <a:xfrm>
              <a:off x="131445" y="203359"/>
              <a:ext cx="11929110" cy="657225"/>
              <a:chOff x="186258" y="210936"/>
              <a:chExt cx="11929110" cy="657225"/>
            </a:xfrm>
          </p:grpSpPr>
          <p:sp>
            <p:nvSpPr>
              <p:cNvPr id="12" name="object 7">
                <a:extLst>
                  <a:ext uri="{FF2B5EF4-FFF2-40B4-BE49-F238E27FC236}">
                    <a16:creationId xmlns:a16="http://schemas.microsoft.com/office/drawing/2014/main" id="{F05B63EC-FE18-4602-BDA9-D5BDAAA9579C}"/>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3" name="object 8">
                <a:extLst>
                  <a:ext uri="{FF2B5EF4-FFF2-40B4-BE49-F238E27FC236}">
                    <a16:creationId xmlns:a16="http://schemas.microsoft.com/office/drawing/2014/main" id="{268AA321-9689-40B0-B4C5-9161CD71467C}"/>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4" name="object 9">
                <a:extLst>
                  <a:ext uri="{FF2B5EF4-FFF2-40B4-BE49-F238E27FC236}">
                    <a16:creationId xmlns:a16="http://schemas.microsoft.com/office/drawing/2014/main" id="{2D9BF0F8-81F8-48F7-A7DE-4F3DBEE624B7}"/>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5" name="object 10">
                <a:extLst>
                  <a:ext uri="{FF2B5EF4-FFF2-40B4-BE49-F238E27FC236}">
                    <a16:creationId xmlns:a16="http://schemas.microsoft.com/office/drawing/2014/main" id="{EFFE28CF-6E51-4C2E-B4B8-1707E26DCF60}"/>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6" name="object 11">
                <a:extLst>
                  <a:ext uri="{FF2B5EF4-FFF2-40B4-BE49-F238E27FC236}">
                    <a16:creationId xmlns:a16="http://schemas.microsoft.com/office/drawing/2014/main" id="{5FE2D8D8-E71B-49AD-B7AF-D493714F8132}"/>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7" name="object 12">
                <a:extLst>
                  <a:ext uri="{FF2B5EF4-FFF2-40B4-BE49-F238E27FC236}">
                    <a16:creationId xmlns:a16="http://schemas.microsoft.com/office/drawing/2014/main" id="{E4828FCB-6256-42E6-A833-6D789B443B1C}"/>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8" name="object 13">
                <a:extLst>
                  <a:ext uri="{FF2B5EF4-FFF2-40B4-BE49-F238E27FC236}">
                    <a16:creationId xmlns:a16="http://schemas.microsoft.com/office/drawing/2014/main" id="{9D18AD62-F504-4AD5-9AB0-B3289C6184DD}"/>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19" name="object 14">
                <a:extLst>
                  <a:ext uri="{FF2B5EF4-FFF2-40B4-BE49-F238E27FC236}">
                    <a16:creationId xmlns:a16="http://schemas.microsoft.com/office/drawing/2014/main" id="{CFF0CC7B-F6F1-488A-AF7C-6E00E7E2AA1B}"/>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0" name="object 15">
                <a:extLst>
                  <a:ext uri="{FF2B5EF4-FFF2-40B4-BE49-F238E27FC236}">
                    <a16:creationId xmlns:a16="http://schemas.microsoft.com/office/drawing/2014/main" id="{FAA901F8-FCB5-40CA-A5B9-DB77864DD996}"/>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1" name="object 16">
                <a:extLst>
                  <a:ext uri="{FF2B5EF4-FFF2-40B4-BE49-F238E27FC236}">
                    <a16:creationId xmlns:a16="http://schemas.microsoft.com/office/drawing/2014/main" id="{ED446AA4-BAF4-4FD8-9DAE-2A38F5627BCC}"/>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2" name="object 17">
                <a:extLst>
                  <a:ext uri="{FF2B5EF4-FFF2-40B4-BE49-F238E27FC236}">
                    <a16:creationId xmlns:a16="http://schemas.microsoft.com/office/drawing/2014/main" id="{50A23CD3-922E-4959-A574-BC55228C00AF}"/>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3" name="object 18">
                <a:extLst>
                  <a:ext uri="{FF2B5EF4-FFF2-40B4-BE49-F238E27FC236}">
                    <a16:creationId xmlns:a16="http://schemas.microsoft.com/office/drawing/2014/main" id="{FFC49EC5-D737-4BD6-BDAE-CF351BB30E00}"/>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4" name="object 19">
                <a:extLst>
                  <a:ext uri="{FF2B5EF4-FFF2-40B4-BE49-F238E27FC236}">
                    <a16:creationId xmlns:a16="http://schemas.microsoft.com/office/drawing/2014/main" id="{E7B5E23B-4CAE-4B52-A987-9E927F100BA8}"/>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5" name="object 20">
                <a:extLst>
                  <a:ext uri="{FF2B5EF4-FFF2-40B4-BE49-F238E27FC236}">
                    <a16:creationId xmlns:a16="http://schemas.microsoft.com/office/drawing/2014/main" id="{30EC791F-676F-4A10-9F2A-AA3FE41AFDB7}"/>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6" name="object 21">
                <a:extLst>
                  <a:ext uri="{FF2B5EF4-FFF2-40B4-BE49-F238E27FC236}">
                    <a16:creationId xmlns:a16="http://schemas.microsoft.com/office/drawing/2014/main" id="{E6C034D0-F846-4E9B-96B6-D37F6F5E3947}"/>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7" name="object 22">
                <a:extLst>
                  <a:ext uri="{FF2B5EF4-FFF2-40B4-BE49-F238E27FC236}">
                    <a16:creationId xmlns:a16="http://schemas.microsoft.com/office/drawing/2014/main" id="{60ED1EC8-774D-47DC-83EC-87B4C9132A88}"/>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8" name="object 23">
                <a:extLst>
                  <a:ext uri="{FF2B5EF4-FFF2-40B4-BE49-F238E27FC236}">
                    <a16:creationId xmlns:a16="http://schemas.microsoft.com/office/drawing/2014/main" id="{112548FF-C41B-4229-A023-D056F7111E0A}"/>
                  </a:ext>
                </a:extLst>
              </p:cNvPr>
              <p:cNvPicPr/>
              <p:nvPr/>
            </p:nvPicPr>
            <p:blipFill>
              <a:blip r:embed="rId4" cstate="print"/>
              <a:stretch>
                <a:fillRect/>
              </a:stretch>
            </p:blipFill>
            <p:spPr>
              <a:xfrm>
                <a:off x="12026795" y="575918"/>
                <a:ext cx="88216" cy="97080"/>
              </a:xfrm>
              <a:prstGeom prst="rect">
                <a:avLst/>
              </a:prstGeom>
            </p:spPr>
          </p:pic>
          <p:sp>
            <p:nvSpPr>
              <p:cNvPr id="29" name="object 24">
                <a:extLst>
                  <a:ext uri="{FF2B5EF4-FFF2-40B4-BE49-F238E27FC236}">
                    <a16:creationId xmlns:a16="http://schemas.microsoft.com/office/drawing/2014/main" id="{C274AE6D-29B5-4275-B3F8-4977CE45B737}"/>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0" name="object 25">
                <a:extLst>
                  <a:ext uri="{FF2B5EF4-FFF2-40B4-BE49-F238E27FC236}">
                    <a16:creationId xmlns:a16="http://schemas.microsoft.com/office/drawing/2014/main" id="{38AB02F6-9004-4A9D-B3AD-F7834514A018}"/>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1" name="object 26">
                <a:extLst>
                  <a:ext uri="{FF2B5EF4-FFF2-40B4-BE49-F238E27FC236}">
                    <a16:creationId xmlns:a16="http://schemas.microsoft.com/office/drawing/2014/main" id="{C119ACD4-C657-4460-80A3-E9F4F819A7CC}"/>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2" name="object 27">
                <a:extLst>
                  <a:ext uri="{FF2B5EF4-FFF2-40B4-BE49-F238E27FC236}">
                    <a16:creationId xmlns:a16="http://schemas.microsoft.com/office/drawing/2014/main" id="{13589883-02CC-46A3-BBBB-D41C7DCEAA23}"/>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3" name="object 28">
                <a:extLst>
                  <a:ext uri="{FF2B5EF4-FFF2-40B4-BE49-F238E27FC236}">
                    <a16:creationId xmlns:a16="http://schemas.microsoft.com/office/drawing/2014/main" id="{331C6BAD-7D65-4A46-9AEE-52C23099B6D7}"/>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4" name="object 29">
                <a:extLst>
                  <a:ext uri="{FF2B5EF4-FFF2-40B4-BE49-F238E27FC236}">
                    <a16:creationId xmlns:a16="http://schemas.microsoft.com/office/drawing/2014/main" id="{C043C698-1A0B-4BED-9A3F-A9619615D9AF}"/>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5" name="object 30">
                <a:extLst>
                  <a:ext uri="{FF2B5EF4-FFF2-40B4-BE49-F238E27FC236}">
                    <a16:creationId xmlns:a16="http://schemas.microsoft.com/office/drawing/2014/main" id="{29421CDE-8834-4F95-80A5-A42507A305D7}"/>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6" name="object 31">
                <a:extLst>
                  <a:ext uri="{FF2B5EF4-FFF2-40B4-BE49-F238E27FC236}">
                    <a16:creationId xmlns:a16="http://schemas.microsoft.com/office/drawing/2014/main" id="{0FB2AD3B-7AA5-4548-AC5B-158850105A54}"/>
                  </a:ext>
                </a:extLst>
              </p:cNvPr>
              <p:cNvPicPr/>
              <p:nvPr/>
            </p:nvPicPr>
            <p:blipFill>
              <a:blip r:embed="rId5" cstate="print"/>
              <a:stretch>
                <a:fillRect/>
              </a:stretch>
            </p:blipFill>
            <p:spPr>
              <a:xfrm>
                <a:off x="10546225" y="211835"/>
                <a:ext cx="139128" cy="139128"/>
              </a:xfrm>
              <a:prstGeom prst="rect">
                <a:avLst/>
              </a:prstGeom>
            </p:spPr>
          </p:pic>
          <p:pic>
            <p:nvPicPr>
              <p:cNvPr id="37" name="object 32">
                <a:extLst>
                  <a:ext uri="{FF2B5EF4-FFF2-40B4-BE49-F238E27FC236}">
                    <a16:creationId xmlns:a16="http://schemas.microsoft.com/office/drawing/2014/main" id="{AF0A6B69-6351-40F0-AAA9-7521CF77E96F}"/>
                  </a:ext>
                </a:extLst>
              </p:cNvPr>
              <p:cNvPicPr/>
              <p:nvPr/>
            </p:nvPicPr>
            <p:blipFill>
              <a:blip r:embed="rId6" cstate="print"/>
              <a:stretch>
                <a:fillRect/>
              </a:stretch>
            </p:blipFill>
            <p:spPr>
              <a:xfrm>
                <a:off x="9828669" y="360944"/>
                <a:ext cx="244449" cy="244449"/>
              </a:xfrm>
              <a:prstGeom prst="rect">
                <a:avLst/>
              </a:prstGeom>
            </p:spPr>
          </p:pic>
          <p:sp>
            <p:nvSpPr>
              <p:cNvPr id="38" name="object 33">
                <a:extLst>
                  <a:ext uri="{FF2B5EF4-FFF2-40B4-BE49-F238E27FC236}">
                    <a16:creationId xmlns:a16="http://schemas.microsoft.com/office/drawing/2014/main" id="{3AD426D2-6030-43BB-9096-BFDCBC449432}"/>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39" name="object 34">
                <a:extLst>
                  <a:ext uri="{FF2B5EF4-FFF2-40B4-BE49-F238E27FC236}">
                    <a16:creationId xmlns:a16="http://schemas.microsoft.com/office/drawing/2014/main" id="{73DD591A-2B35-4F1F-A3F9-2AB1549D8955}"/>
                  </a:ext>
                </a:extLst>
              </p:cNvPr>
              <p:cNvPicPr/>
              <p:nvPr/>
            </p:nvPicPr>
            <p:blipFill>
              <a:blip r:embed="rId7" cstate="print"/>
              <a:stretch>
                <a:fillRect/>
              </a:stretch>
            </p:blipFill>
            <p:spPr>
              <a:xfrm>
                <a:off x="9688294" y="622557"/>
                <a:ext cx="160297" cy="160395"/>
              </a:xfrm>
              <a:prstGeom prst="rect">
                <a:avLst/>
              </a:prstGeom>
            </p:spPr>
          </p:pic>
          <p:sp>
            <p:nvSpPr>
              <p:cNvPr id="40" name="object 35">
                <a:extLst>
                  <a:ext uri="{FF2B5EF4-FFF2-40B4-BE49-F238E27FC236}">
                    <a16:creationId xmlns:a16="http://schemas.microsoft.com/office/drawing/2014/main" id="{66C2CBFD-A1E5-4927-8E3E-E1FBFA07C33D}"/>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1" name="object 36">
                <a:extLst>
                  <a:ext uri="{FF2B5EF4-FFF2-40B4-BE49-F238E27FC236}">
                    <a16:creationId xmlns:a16="http://schemas.microsoft.com/office/drawing/2014/main" id="{C0EEE1C5-8271-428E-B54B-4E6D290BD538}"/>
                  </a:ext>
                </a:extLst>
              </p:cNvPr>
              <p:cNvPicPr/>
              <p:nvPr/>
            </p:nvPicPr>
            <p:blipFill>
              <a:blip r:embed="rId8" cstate="print"/>
              <a:stretch>
                <a:fillRect/>
              </a:stretch>
            </p:blipFill>
            <p:spPr>
              <a:xfrm>
                <a:off x="9648025" y="373900"/>
                <a:ext cx="90690" cy="68618"/>
              </a:xfrm>
              <a:prstGeom prst="rect">
                <a:avLst/>
              </a:prstGeom>
            </p:spPr>
          </p:pic>
          <p:sp>
            <p:nvSpPr>
              <p:cNvPr id="42" name="object 37">
                <a:extLst>
                  <a:ext uri="{FF2B5EF4-FFF2-40B4-BE49-F238E27FC236}">
                    <a16:creationId xmlns:a16="http://schemas.microsoft.com/office/drawing/2014/main" id="{2EFF7A10-19E3-4DE9-BBC6-B99CBB679106}"/>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3" name="object 38">
                <a:extLst>
                  <a:ext uri="{FF2B5EF4-FFF2-40B4-BE49-F238E27FC236}">
                    <a16:creationId xmlns:a16="http://schemas.microsoft.com/office/drawing/2014/main" id="{30236045-9589-47BF-A661-5F0C54981F4A}"/>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4" name="object 39">
                <a:extLst>
                  <a:ext uri="{FF2B5EF4-FFF2-40B4-BE49-F238E27FC236}">
                    <a16:creationId xmlns:a16="http://schemas.microsoft.com/office/drawing/2014/main" id="{8A4A5C87-BF9C-4EF1-9444-4F8047E7A2E9}"/>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5" name="object 40">
                <a:extLst>
                  <a:ext uri="{FF2B5EF4-FFF2-40B4-BE49-F238E27FC236}">
                    <a16:creationId xmlns:a16="http://schemas.microsoft.com/office/drawing/2014/main" id="{5501DB2D-9AC0-4349-8625-6C88E7E3AB09}"/>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6" name="object 41">
                <a:extLst>
                  <a:ext uri="{FF2B5EF4-FFF2-40B4-BE49-F238E27FC236}">
                    <a16:creationId xmlns:a16="http://schemas.microsoft.com/office/drawing/2014/main" id="{B8DBE848-28B2-4DC3-BD04-B83640810C29}"/>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7" name="object 42">
                <a:extLst>
                  <a:ext uri="{FF2B5EF4-FFF2-40B4-BE49-F238E27FC236}">
                    <a16:creationId xmlns:a16="http://schemas.microsoft.com/office/drawing/2014/main" id="{03CEBDBE-0C04-4478-8491-B00B25CB2445}"/>
                  </a:ext>
                </a:extLst>
              </p:cNvPr>
              <p:cNvPicPr/>
              <p:nvPr/>
            </p:nvPicPr>
            <p:blipFill>
              <a:blip r:embed="rId9" cstate="print"/>
              <a:stretch>
                <a:fillRect/>
              </a:stretch>
            </p:blipFill>
            <p:spPr>
              <a:xfrm>
                <a:off x="10771367" y="253872"/>
                <a:ext cx="383006" cy="322630"/>
              </a:xfrm>
              <a:prstGeom prst="rect">
                <a:avLst/>
              </a:prstGeom>
            </p:spPr>
          </p:pic>
          <p:sp>
            <p:nvSpPr>
              <p:cNvPr id="48" name="object 43">
                <a:extLst>
                  <a:ext uri="{FF2B5EF4-FFF2-40B4-BE49-F238E27FC236}">
                    <a16:creationId xmlns:a16="http://schemas.microsoft.com/office/drawing/2014/main" id="{8676363B-D57B-49E4-8A80-D8B87A8DFFFA}"/>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49" name="object 44">
                <a:extLst>
                  <a:ext uri="{FF2B5EF4-FFF2-40B4-BE49-F238E27FC236}">
                    <a16:creationId xmlns:a16="http://schemas.microsoft.com/office/drawing/2014/main" id="{CB0864DE-DD0F-4834-8818-A7751C22A743}"/>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0" name="object 45">
                <a:extLst>
                  <a:ext uri="{FF2B5EF4-FFF2-40B4-BE49-F238E27FC236}">
                    <a16:creationId xmlns:a16="http://schemas.microsoft.com/office/drawing/2014/main" id="{86BD8782-3E77-4830-B169-F6CCE029E0D9}"/>
                  </a:ext>
                </a:extLst>
              </p:cNvPr>
              <p:cNvPicPr/>
              <p:nvPr/>
            </p:nvPicPr>
            <p:blipFill>
              <a:blip r:embed="rId10" cstate="print"/>
              <a:stretch>
                <a:fillRect/>
              </a:stretch>
            </p:blipFill>
            <p:spPr>
              <a:xfrm>
                <a:off x="10925962" y="472221"/>
                <a:ext cx="103212" cy="119964"/>
              </a:xfrm>
              <a:prstGeom prst="rect">
                <a:avLst/>
              </a:prstGeom>
            </p:spPr>
          </p:pic>
          <p:sp>
            <p:nvSpPr>
              <p:cNvPr id="51" name="object 46">
                <a:extLst>
                  <a:ext uri="{FF2B5EF4-FFF2-40B4-BE49-F238E27FC236}">
                    <a16:creationId xmlns:a16="http://schemas.microsoft.com/office/drawing/2014/main" id="{DCB7B3C8-9DC4-494F-B00A-0411814588F6}"/>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2" name="object 47">
                <a:extLst>
                  <a:ext uri="{FF2B5EF4-FFF2-40B4-BE49-F238E27FC236}">
                    <a16:creationId xmlns:a16="http://schemas.microsoft.com/office/drawing/2014/main" id="{24A9058F-68EF-490A-A2B6-0C69DF8588CC}"/>
                  </a:ext>
                </a:extLst>
              </p:cNvPr>
              <p:cNvPicPr/>
              <p:nvPr/>
            </p:nvPicPr>
            <p:blipFill>
              <a:blip r:embed="rId11" cstate="print"/>
              <a:stretch>
                <a:fillRect/>
              </a:stretch>
            </p:blipFill>
            <p:spPr>
              <a:xfrm>
                <a:off x="194951" y="260619"/>
                <a:ext cx="582104" cy="494753"/>
              </a:xfrm>
              <a:prstGeom prst="rect">
                <a:avLst/>
              </a:prstGeom>
            </p:spPr>
          </p:pic>
          <p:pic>
            <p:nvPicPr>
              <p:cNvPr id="53" name="object 48">
                <a:extLst>
                  <a:ext uri="{FF2B5EF4-FFF2-40B4-BE49-F238E27FC236}">
                    <a16:creationId xmlns:a16="http://schemas.microsoft.com/office/drawing/2014/main" id="{5F27CFC6-9C37-4EA9-B81A-7E5B745E9103}"/>
                  </a:ext>
                </a:extLst>
              </p:cNvPr>
              <p:cNvPicPr/>
              <p:nvPr/>
            </p:nvPicPr>
            <p:blipFill>
              <a:blip r:embed="rId12" cstate="print"/>
              <a:stretch>
                <a:fillRect/>
              </a:stretch>
            </p:blipFill>
            <p:spPr>
              <a:xfrm>
                <a:off x="186258" y="251942"/>
                <a:ext cx="599490" cy="512114"/>
              </a:xfrm>
              <a:prstGeom prst="rect">
                <a:avLst/>
              </a:prstGeom>
            </p:spPr>
          </p:pic>
        </p:grpSp>
      </p:grpSp>
      <p:grpSp>
        <p:nvGrpSpPr>
          <p:cNvPr id="54" name="グループ化 53">
            <a:extLst>
              <a:ext uri="{FF2B5EF4-FFF2-40B4-BE49-F238E27FC236}">
                <a16:creationId xmlns:a16="http://schemas.microsoft.com/office/drawing/2014/main" id="{271B4A97-205C-41DC-A061-9464DA8FCDFB}"/>
              </a:ext>
            </a:extLst>
          </p:cNvPr>
          <p:cNvGrpSpPr/>
          <p:nvPr/>
        </p:nvGrpSpPr>
        <p:grpSpPr>
          <a:xfrm>
            <a:off x="819371" y="1105200"/>
            <a:ext cx="10764000" cy="5505994"/>
            <a:chOff x="819371" y="1259331"/>
            <a:chExt cx="10764000" cy="5505994"/>
          </a:xfrm>
        </p:grpSpPr>
        <p:sp>
          <p:nvSpPr>
            <p:cNvPr id="55" name="テキスト ボックス 54">
              <a:extLst>
                <a:ext uri="{FF2B5EF4-FFF2-40B4-BE49-F238E27FC236}">
                  <a16:creationId xmlns:a16="http://schemas.microsoft.com/office/drawing/2014/main" id="{7AF6BE35-51D5-477F-B59D-6B68C054F62A}"/>
                </a:ext>
              </a:extLst>
            </p:cNvPr>
            <p:cNvSpPr txBox="1"/>
            <p:nvPr/>
          </p:nvSpPr>
          <p:spPr>
            <a:xfrm>
              <a:off x="819371" y="1259331"/>
              <a:ext cx="10764000" cy="5505994"/>
            </a:xfrm>
            <a:prstGeom prst="rect">
              <a:avLst/>
            </a:prstGeom>
            <a:noFill/>
          </p:spPr>
          <p:txBody>
            <a:bodyPr wrap="square" rtlCol="0">
              <a:spAutoFit/>
            </a:bodyPr>
            <a:lstStyle/>
            <a:p>
              <a:pPr>
                <a:spcAft>
                  <a:spcPts val="1400"/>
                </a:spcAft>
              </a:pPr>
              <a:r>
                <a:rPr lang="zh-TW" altLang="en-US" sz="2800" b="1" dirty="0">
                  <a:solidFill>
                    <a:schemeClr val="accent5">
                      <a:lumMod val="60000"/>
                      <a:lumOff val="40000"/>
                    </a:schemeClr>
                  </a:solidFill>
                  <a:latin typeface="BIZ UDPゴシック" panose="020B0400000000000000" pitchFamily="50" charset="-128"/>
                  <a:ea typeface="BIZ UDPゴシック" panose="020B0400000000000000" pitchFamily="50" charset="-128"/>
                </a:rPr>
                <a:t>大分県別府市</a:t>
              </a:r>
            </a:p>
            <a:p>
              <a:pPr>
                <a:lnSpc>
                  <a:spcPts val="3000"/>
                </a:lnSpc>
                <a:spcAft>
                  <a:spcPts val="400"/>
                </a:spcAft>
              </a:pPr>
              <a:r>
                <a:rPr lang="en-US" altLang="ja-JP" sz="2400" dirty="0">
                  <a:latin typeface="HG丸ｺﾞｼｯｸM-PRO" panose="020F0600000000000000" pitchFamily="50" charset="-128"/>
                  <a:ea typeface="HG丸ｺﾞｼｯｸM-PRO" panose="020F0600000000000000" pitchFamily="50" charset="-128"/>
                </a:rPr>
                <a:t>【</a:t>
              </a:r>
              <a:r>
                <a:rPr lang="ja-JP" altLang="en-US" sz="2400" dirty="0">
                  <a:latin typeface="HG丸ｺﾞｼｯｸM-PRO" panose="020F0600000000000000" pitchFamily="50" charset="-128"/>
                  <a:ea typeface="HG丸ｺﾞｼｯｸM-PRO" panose="020F0600000000000000" pitchFamily="50" charset="-128"/>
                </a:rPr>
                <a:t>概　要</a:t>
              </a:r>
              <a:r>
                <a:rPr lang="en-US" altLang="ja-JP" sz="2400" dirty="0">
                  <a:latin typeface="HG丸ｺﾞｼｯｸM-PRO" panose="020F0600000000000000" pitchFamily="50" charset="-128"/>
                  <a:ea typeface="HG丸ｺﾞｼｯｸM-PRO" panose="020F0600000000000000" pitchFamily="50" charset="-128"/>
                </a:rPr>
                <a:t>】</a:t>
              </a:r>
            </a:p>
            <a:p>
              <a:pPr marL="309600" algn="just">
                <a:lnSpc>
                  <a:spcPts val="3000"/>
                </a:lnSpc>
              </a:pPr>
              <a:r>
                <a:rPr lang="ja-JP" altLang="en-US" sz="2400" spc="-30" dirty="0">
                  <a:latin typeface="HG丸ｺﾞｼｯｸM-PRO" panose="020F0600000000000000" pitchFamily="50" charset="-128"/>
                  <a:ea typeface="HG丸ｺﾞｼｯｸM-PRO" panose="020F0600000000000000" pitchFamily="50" charset="-128"/>
                </a:rPr>
                <a:t>別府市では、市民から寄せられる意見やアンケートの自由記述を、生成ＡＩと自動処理システム（ＲＰＡ）を組み合わせて自動で分類・要約する仕組みを</a:t>
              </a:r>
              <a:r>
                <a:rPr lang="ja-JP" altLang="en-US" sz="2400" dirty="0">
                  <a:latin typeface="HG丸ｺﾞｼｯｸM-PRO" panose="020F0600000000000000" pitchFamily="50" charset="-128"/>
                  <a:ea typeface="HG丸ｺﾞｼｯｸM-PRO" panose="020F0600000000000000" pitchFamily="50" charset="-128"/>
                </a:rPr>
                <a:t>導入し、情報整理の効率化を進めている。</a:t>
              </a:r>
              <a:endParaRPr lang="en-US" altLang="ja-JP" sz="2400" dirty="0">
                <a:latin typeface="HG丸ｺﾞｼｯｸM-PRO" panose="020F0600000000000000" pitchFamily="50" charset="-128"/>
                <a:ea typeface="HG丸ｺﾞｼｯｸM-PRO" panose="020F0600000000000000" pitchFamily="50" charset="-128"/>
              </a:endParaRPr>
            </a:p>
            <a:p>
              <a:pPr>
                <a:lnSpc>
                  <a:spcPts val="3000"/>
                </a:lnSpc>
                <a:spcBef>
                  <a:spcPts val="1800"/>
                </a:spcBef>
                <a:spcAft>
                  <a:spcPts val="400"/>
                </a:spcAft>
              </a:pPr>
              <a:r>
                <a:rPr lang="en-US" altLang="ja-JP" sz="2400" dirty="0">
                  <a:latin typeface="HG丸ｺﾞｼｯｸM-PRO" panose="020F0600000000000000" pitchFamily="50" charset="-128"/>
                  <a:ea typeface="HG丸ｺﾞｼｯｸM-PRO" panose="020F0600000000000000" pitchFamily="50" charset="-128"/>
                </a:rPr>
                <a:t>【</a:t>
              </a:r>
              <a:r>
                <a:rPr lang="ja-JP" altLang="en-US" sz="2400" dirty="0">
                  <a:latin typeface="HG丸ｺﾞｼｯｸM-PRO" panose="020F0600000000000000" pitchFamily="50" charset="-128"/>
                  <a:ea typeface="HG丸ｺﾞｼｯｸM-PRO" panose="020F0600000000000000" pitchFamily="50" charset="-128"/>
                </a:rPr>
                <a:t>効　果</a:t>
              </a:r>
              <a:r>
                <a:rPr lang="en-US" altLang="ja-JP" sz="2400" dirty="0">
                  <a:latin typeface="HG丸ｺﾞｼｯｸM-PRO" panose="020F0600000000000000" pitchFamily="50" charset="-128"/>
                  <a:ea typeface="HG丸ｺﾞｼｯｸM-PRO" panose="020F0600000000000000" pitchFamily="50" charset="-128"/>
                </a:rPr>
                <a:t>】</a:t>
              </a:r>
            </a:p>
            <a:p>
              <a:pPr marL="309600" algn="just">
                <a:lnSpc>
                  <a:spcPts val="3000"/>
                </a:lnSpc>
              </a:pPr>
              <a:r>
                <a:rPr lang="ja-JP" altLang="en-US" sz="2400" spc="-30" dirty="0">
                  <a:latin typeface="HG丸ｺﾞｼｯｸM-PRO" panose="020F0600000000000000" pitchFamily="50" charset="-128"/>
                  <a:ea typeface="HG丸ｺﾞｼｯｸM-PRO" panose="020F0600000000000000" pitchFamily="50" charset="-128"/>
                </a:rPr>
                <a:t>従来２週間程度かかっていた大量の自由記述の整理が、２日で可能となった。</a:t>
              </a:r>
              <a:r>
                <a:rPr lang="ja-JP" altLang="en-US" sz="2400" dirty="0">
                  <a:latin typeface="HG丸ｺﾞｼｯｸM-PRO" panose="020F0600000000000000" pitchFamily="50" charset="-128"/>
                  <a:ea typeface="HG丸ｺﾞｼｯｸM-PRO" panose="020F0600000000000000" pitchFamily="50" charset="-128"/>
                </a:rPr>
                <a:t>これにより、職員の負担が軽減され、業務の効率化につながった。</a:t>
              </a:r>
              <a:endParaRPr lang="en-US" altLang="ja-JP" sz="2400" dirty="0">
                <a:latin typeface="HG丸ｺﾞｼｯｸM-PRO" panose="020F0600000000000000" pitchFamily="50" charset="-128"/>
                <a:ea typeface="HG丸ｺﾞｼｯｸM-PRO" panose="020F0600000000000000" pitchFamily="50" charset="-128"/>
              </a:endParaRPr>
            </a:p>
            <a:p>
              <a:pPr>
                <a:lnSpc>
                  <a:spcPts val="3000"/>
                </a:lnSpc>
                <a:spcBef>
                  <a:spcPts val="1800"/>
                </a:spcBef>
                <a:spcAft>
                  <a:spcPts val="400"/>
                </a:spcAft>
              </a:pPr>
              <a:r>
                <a:rPr lang="en-US" altLang="ja-JP" sz="2400" dirty="0">
                  <a:latin typeface="HG丸ｺﾞｼｯｸM-PRO" panose="020F0600000000000000" pitchFamily="50" charset="-128"/>
                  <a:ea typeface="HG丸ｺﾞｼｯｸM-PRO" panose="020F0600000000000000" pitchFamily="50" charset="-128"/>
                </a:rPr>
                <a:t>【</a:t>
              </a:r>
              <a:r>
                <a:rPr lang="ja-JP" altLang="en-US" sz="2400" dirty="0">
                  <a:latin typeface="HG丸ｺﾞｼｯｸM-PRO" panose="020F0600000000000000" pitchFamily="50" charset="-128"/>
                  <a:ea typeface="HG丸ｺﾞｼｯｸM-PRO" panose="020F0600000000000000" pitchFamily="50" charset="-128"/>
                </a:rPr>
                <a:t>課　題</a:t>
              </a:r>
              <a:r>
                <a:rPr lang="en-US" altLang="ja-JP" sz="2400" dirty="0">
                  <a:latin typeface="HG丸ｺﾞｼｯｸM-PRO" panose="020F0600000000000000" pitchFamily="50" charset="-128"/>
                  <a:ea typeface="HG丸ｺﾞｼｯｸM-PRO" panose="020F0600000000000000" pitchFamily="50" charset="-128"/>
                </a:rPr>
                <a:t>】</a:t>
              </a:r>
            </a:p>
            <a:p>
              <a:pPr marL="309600" algn="just">
                <a:lnSpc>
                  <a:spcPts val="3000"/>
                </a:lnSpc>
              </a:pPr>
              <a:r>
                <a:rPr lang="ja-JP" altLang="en-US" sz="2400" spc="-30" dirty="0">
                  <a:latin typeface="HG丸ｺﾞｼｯｸM-PRO" panose="020F0600000000000000" pitchFamily="50" charset="-128"/>
                  <a:ea typeface="HG丸ｺﾞｼｯｸM-PRO" panose="020F0600000000000000" pitchFamily="50" charset="-128"/>
                </a:rPr>
                <a:t>ＡＩが文章の意図を誤って解釈する場合があり、最終確認は人の判断に依存する。また、多様な表現に対応するため、モデル調整など継続的な改善が</a:t>
              </a:r>
              <a:br>
                <a:rPr lang="en-US" altLang="ja-JP" sz="2400" spc="-30" dirty="0">
                  <a:latin typeface="HG丸ｺﾞｼｯｸM-PRO" panose="020F0600000000000000" pitchFamily="50" charset="-128"/>
                  <a:ea typeface="HG丸ｺﾞｼｯｸM-PRO" panose="020F0600000000000000" pitchFamily="50" charset="-128"/>
                </a:rPr>
              </a:br>
              <a:r>
                <a:rPr lang="ja-JP" altLang="en-US" sz="2400" spc="-30" dirty="0">
                  <a:latin typeface="HG丸ｺﾞｼｯｸM-PRO" panose="020F0600000000000000" pitchFamily="50" charset="-128"/>
                  <a:ea typeface="HG丸ｺﾞｼｯｸM-PRO" panose="020F0600000000000000" pitchFamily="50" charset="-128"/>
                </a:rPr>
                <a:t>必要とされている。</a:t>
              </a:r>
              <a:endParaRPr lang="en-US" altLang="ja-JP" sz="2400" spc="-30" dirty="0">
                <a:latin typeface="HG丸ｺﾞｼｯｸM-PRO" panose="020F0600000000000000" pitchFamily="50" charset="-128"/>
                <a:ea typeface="HG丸ｺﾞｼｯｸM-PRO" panose="020F0600000000000000" pitchFamily="50" charset="-128"/>
              </a:endParaRPr>
            </a:p>
          </p:txBody>
        </p:sp>
        <p:cxnSp>
          <p:nvCxnSpPr>
            <p:cNvPr id="56" name="直線コネクタ 55">
              <a:extLst>
                <a:ext uri="{FF2B5EF4-FFF2-40B4-BE49-F238E27FC236}">
                  <a16:creationId xmlns:a16="http://schemas.microsoft.com/office/drawing/2014/main" id="{40043D9C-1875-4D79-A0CE-B90EE39C82E8}"/>
                </a:ext>
              </a:extLst>
            </p:cNvPr>
            <p:cNvCxnSpPr>
              <a:cxnSpLocks/>
            </p:cNvCxnSpPr>
            <p:nvPr/>
          </p:nvCxnSpPr>
          <p:spPr>
            <a:xfrm>
              <a:off x="923109" y="1760076"/>
              <a:ext cx="2121749" cy="0"/>
            </a:xfrm>
            <a:prstGeom prst="line">
              <a:avLst/>
            </a:prstGeom>
            <a:ln w="25400">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91638423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57F5E-0D6E-CE08-A00D-313CCC377357}"/>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08E895F0-29EF-400A-92C5-83989FB336DC}"/>
              </a:ext>
            </a:extLst>
          </p:cNvPr>
          <p:cNvGrpSpPr/>
          <p:nvPr/>
        </p:nvGrpSpPr>
        <p:grpSpPr>
          <a:xfrm>
            <a:off x="0" y="-47041"/>
            <a:ext cx="12192001" cy="6905041"/>
            <a:chOff x="0" y="-47041"/>
            <a:chExt cx="12192001" cy="6905041"/>
          </a:xfrm>
        </p:grpSpPr>
        <p:pic>
          <p:nvPicPr>
            <p:cNvPr id="7" name="object 3">
              <a:extLst>
                <a:ext uri="{FF2B5EF4-FFF2-40B4-BE49-F238E27FC236}">
                  <a16:creationId xmlns:a16="http://schemas.microsoft.com/office/drawing/2014/main" id="{5040D35E-A674-4661-8C66-7434EC922371}"/>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8" name="正方形/長方形 7">
              <a:extLst>
                <a:ext uri="{FF2B5EF4-FFF2-40B4-BE49-F238E27FC236}">
                  <a16:creationId xmlns:a16="http://schemas.microsoft.com/office/drawing/2014/main" id="{B0541C0E-95D2-4B3E-85D8-8927906469EF}"/>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自治体の課題</a:t>
              </a:r>
            </a:p>
          </p:txBody>
        </p:sp>
        <p:pic>
          <p:nvPicPr>
            <p:cNvPr id="9" name="object 3">
              <a:extLst>
                <a:ext uri="{FF2B5EF4-FFF2-40B4-BE49-F238E27FC236}">
                  <a16:creationId xmlns:a16="http://schemas.microsoft.com/office/drawing/2014/main" id="{FD32217B-9B52-440E-923B-0E33803702E3}"/>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0" name="object 6">
              <a:extLst>
                <a:ext uri="{FF2B5EF4-FFF2-40B4-BE49-F238E27FC236}">
                  <a16:creationId xmlns:a16="http://schemas.microsoft.com/office/drawing/2014/main" id="{C0213F70-6265-4615-B180-BCD6352247AD}"/>
                </a:ext>
              </a:extLst>
            </p:cNvPr>
            <p:cNvGrpSpPr/>
            <p:nvPr/>
          </p:nvGrpSpPr>
          <p:grpSpPr>
            <a:xfrm>
              <a:off x="131445" y="203359"/>
              <a:ext cx="11929110" cy="657225"/>
              <a:chOff x="186258" y="210936"/>
              <a:chExt cx="11929110" cy="657225"/>
            </a:xfrm>
          </p:grpSpPr>
          <p:sp>
            <p:nvSpPr>
              <p:cNvPr id="12" name="object 7">
                <a:extLst>
                  <a:ext uri="{FF2B5EF4-FFF2-40B4-BE49-F238E27FC236}">
                    <a16:creationId xmlns:a16="http://schemas.microsoft.com/office/drawing/2014/main" id="{F30BA6F5-3704-4E54-9BFB-D72AB7D2E3C9}"/>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3" name="object 8">
                <a:extLst>
                  <a:ext uri="{FF2B5EF4-FFF2-40B4-BE49-F238E27FC236}">
                    <a16:creationId xmlns:a16="http://schemas.microsoft.com/office/drawing/2014/main" id="{81E6F9A8-7495-4182-85F0-BFB5381F8859}"/>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4" name="object 9">
                <a:extLst>
                  <a:ext uri="{FF2B5EF4-FFF2-40B4-BE49-F238E27FC236}">
                    <a16:creationId xmlns:a16="http://schemas.microsoft.com/office/drawing/2014/main" id="{04766AC9-AA15-4E33-AC38-829C412AF917}"/>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5" name="object 10">
                <a:extLst>
                  <a:ext uri="{FF2B5EF4-FFF2-40B4-BE49-F238E27FC236}">
                    <a16:creationId xmlns:a16="http://schemas.microsoft.com/office/drawing/2014/main" id="{8BD522AA-AC0B-4BED-9F59-51F6FB97E29F}"/>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6" name="object 11">
                <a:extLst>
                  <a:ext uri="{FF2B5EF4-FFF2-40B4-BE49-F238E27FC236}">
                    <a16:creationId xmlns:a16="http://schemas.microsoft.com/office/drawing/2014/main" id="{270E46BB-D3D3-4A8B-ACE0-FD87D70FFA8E}"/>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7" name="object 12">
                <a:extLst>
                  <a:ext uri="{FF2B5EF4-FFF2-40B4-BE49-F238E27FC236}">
                    <a16:creationId xmlns:a16="http://schemas.microsoft.com/office/drawing/2014/main" id="{6145627B-5A31-4EC3-9DD9-5F79525EB312}"/>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8" name="object 13">
                <a:extLst>
                  <a:ext uri="{FF2B5EF4-FFF2-40B4-BE49-F238E27FC236}">
                    <a16:creationId xmlns:a16="http://schemas.microsoft.com/office/drawing/2014/main" id="{8E75671D-28E8-4F8B-A81E-D0DB8130FE5F}"/>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19" name="object 14">
                <a:extLst>
                  <a:ext uri="{FF2B5EF4-FFF2-40B4-BE49-F238E27FC236}">
                    <a16:creationId xmlns:a16="http://schemas.microsoft.com/office/drawing/2014/main" id="{5D3F39C8-2E74-4047-B47B-A062B4FF395F}"/>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0" name="object 15">
                <a:extLst>
                  <a:ext uri="{FF2B5EF4-FFF2-40B4-BE49-F238E27FC236}">
                    <a16:creationId xmlns:a16="http://schemas.microsoft.com/office/drawing/2014/main" id="{228E02C1-BD00-4F6C-95D7-DADB54DB1FFE}"/>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1" name="object 16">
                <a:extLst>
                  <a:ext uri="{FF2B5EF4-FFF2-40B4-BE49-F238E27FC236}">
                    <a16:creationId xmlns:a16="http://schemas.microsoft.com/office/drawing/2014/main" id="{8D88FB1C-9AF8-48B6-A8B9-6C94C7F0A506}"/>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2" name="object 17">
                <a:extLst>
                  <a:ext uri="{FF2B5EF4-FFF2-40B4-BE49-F238E27FC236}">
                    <a16:creationId xmlns:a16="http://schemas.microsoft.com/office/drawing/2014/main" id="{8C4A1FB7-C907-4650-99FE-C47A2E55FE20}"/>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3" name="object 18">
                <a:extLst>
                  <a:ext uri="{FF2B5EF4-FFF2-40B4-BE49-F238E27FC236}">
                    <a16:creationId xmlns:a16="http://schemas.microsoft.com/office/drawing/2014/main" id="{C835B5AE-2E01-4081-98BD-7895BD60C2AE}"/>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4" name="object 19">
                <a:extLst>
                  <a:ext uri="{FF2B5EF4-FFF2-40B4-BE49-F238E27FC236}">
                    <a16:creationId xmlns:a16="http://schemas.microsoft.com/office/drawing/2014/main" id="{6EFC8C64-7FF7-4FBE-9620-15ABBEE80B6A}"/>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5" name="object 20">
                <a:extLst>
                  <a:ext uri="{FF2B5EF4-FFF2-40B4-BE49-F238E27FC236}">
                    <a16:creationId xmlns:a16="http://schemas.microsoft.com/office/drawing/2014/main" id="{E812DE55-9182-4AB1-8457-9F693B67106E}"/>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6" name="object 21">
                <a:extLst>
                  <a:ext uri="{FF2B5EF4-FFF2-40B4-BE49-F238E27FC236}">
                    <a16:creationId xmlns:a16="http://schemas.microsoft.com/office/drawing/2014/main" id="{2055041B-9C44-43BB-B890-5D82BC9E972C}"/>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7" name="object 22">
                <a:extLst>
                  <a:ext uri="{FF2B5EF4-FFF2-40B4-BE49-F238E27FC236}">
                    <a16:creationId xmlns:a16="http://schemas.microsoft.com/office/drawing/2014/main" id="{450E5032-1C95-432B-8EE5-2B62D7805AC9}"/>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8" name="object 23">
                <a:extLst>
                  <a:ext uri="{FF2B5EF4-FFF2-40B4-BE49-F238E27FC236}">
                    <a16:creationId xmlns:a16="http://schemas.microsoft.com/office/drawing/2014/main" id="{95194270-BDCB-44A0-8423-C2A0AFEFE374}"/>
                  </a:ext>
                </a:extLst>
              </p:cNvPr>
              <p:cNvPicPr/>
              <p:nvPr/>
            </p:nvPicPr>
            <p:blipFill>
              <a:blip r:embed="rId4" cstate="print"/>
              <a:stretch>
                <a:fillRect/>
              </a:stretch>
            </p:blipFill>
            <p:spPr>
              <a:xfrm>
                <a:off x="12026795" y="575918"/>
                <a:ext cx="88216" cy="97080"/>
              </a:xfrm>
              <a:prstGeom prst="rect">
                <a:avLst/>
              </a:prstGeom>
            </p:spPr>
          </p:pic>
          <p:sp>
            <p:nvSpPr>
              <p:cNvPr id="29" name="object 24">
                <a:extLst>
                  <a:ext uri="{FF2B5EF4-FFF2-40B4-BE49-F238E27FC236}">
                    <a16:creationId xmlns:a16="http://schemas.microsoft.com/office/drawing/2014/main" id="{029401E3-85F7-421F-B6AE-85CC8BA20252}"/>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0" name="object 25">
                <a:extLst>
                  <a:ext uri="{FF2B5EF4-FFF2-40B4-BE49-F238E27FC236}">
                    <a16:creationId xmlns:a16="http://schemas.microsoft.com/office/drawing/2014/main" id="{09159176-48A2-454A-B6A2-C129A3FBC79A}"/>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1" name="object 26">
                <a:extLst>
                  <a:ext uri="{FF2B5EF4-FFF2-40B4-BE49-F238E27FC236}">
                    <a16:creationId xmlns:a16="http://schemas.microsoft.com/office/drawing/2014/main" id="{F5115E5D-F28C-498A-A855-F96C9C4EB1EC}"/>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2" name="object 27">
                <a:extLst>
                  <a:ext uri="{FF2B5EF4-FFF2-40B4-BE49-F238E27FC236}">
                    <a16:creationId xmlns:a16="http://schemas.microsoft.com/office/drawing/2014/main" id="{FAA2F60C-3F15-4273-AE86-D1EAA5CC095B}"/>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3" name="object 28">
                <a:extLst>
                  <a:ext uri="{FF2B5EF4-FFF2-40B4-BE49-F238E27FC236}">
                    <a16:creationId xmlns:a16="http://schemas.microsoft.com/office/drawing/2014/main" id="{8C574FC7-2477-452F-BA55-46AB604B1A30}"/>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4" name="object 29">
                <a:extLst>
                  <a:ext uri="{FF2B5EF4-FFF2-40B4-BE49-F238E27FC236}">
                    <a16:creationId xmlns:a16="http://schemas.microsoft.com/office/drawing/2014/main" id="{8C9341B6-D4D0-4EBA-94CA-A431A1A5B8C3}"/>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5" name="object 30">
                <a:extLst>
                  <a:ext uri="{FF2B5EF4-FFF2-40B4-BE49-F238E27FC236}">
                    <a16:creationId xmlns:a16="http://schemas.microsoft.com/office/drawing/2014/main" id="{4C83169F-5E56-4615-94DB-6790A31F1073}"/>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6" name="object 31">
                <a:extLst>
                  <a:ext uri="{FF2B5EF4-FFF2-40B4-BE49-F238E27FC236}">
                    <a16:creationId xmlns:a16="http://schemas.microsoft.com/office/drawing/2014/main" id="{C22E1917-D1B3-4627-A272-058EC08B3772}"/>
                  </a:ext>
                </a:extLst>
              </p:cNvPr>
              <p:cNvPicPr/>
              <p:nvPr/>
            </p:nvPicPr>
            <p:blipFill>
              <a:blip r:embed="rId5" cstate="print"/>
              <a:stretch>
                <a:fillRect/>
              </a:stretch>
            </p:blipFill>
            <p:spPr>
              <a:xfrm>
                <a:off x="10546225" y="211835"/>
                <a:ext cx="139128" cy="139128"/>
              </a:xfrm>
              <a:prstGeom prst="rect">
                <a:avLst/>
              </a:prstGeom>
            </p:spPr>
          </p:pic>
          <p:pic>
            <p:nvPicPr>
              <p:cNvPr id="37" name="object 32">
                <a:extLst>
                  <a:ext uri="{FF2B5EF4-FFF2-40B4-BE49-F238E27FC236}">
                    <a16:creationId xmlns:a16="http://schemas.microsoft.com/office/drawing/2014/main" id="{B30D592D-AA90-406E-9625-17A7ECDBBF75}"/>
                  </a:ext>
                </a:extLst>
              </p:cNvPr>
              <p:cNvPicPr/>
              <p:nvPr/>
            </p:nvPicPr>
            <p:blipFill>
              <a:blip r:embed="rId6" cstate="print"/>
              <a:stretch>
                <a:fillRect/>
              </a:stretch>
            </p:blipFill>
            <p:spPr>
              <a:xfrm>
                <a:off x="9828669" y="360944"/>
                <a:ext cx="244449" cy="244449"/>
              </a:xfrm>
              <a:prstGeom prst="rect">
                <a:avLst/>
              </a:prstGeom>
            </p:spPr>
          </p:pic>
          <p:sp>
            <p:nvSpPr>
              <p:cNvPr id="38" name="object 33">
                <a:extLst>
                  <a:ext uri="{FF2B5EF4-FFF2-40B4-BE49-F238E27FC236}">
                    <a16:creationId xmlns:a16="http://schemas.microsoft.com/office/drawing/2014/main" id="{DF0B70AF-55B1-4350-BB63-E5673CE30E57}"/>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39" name="object 34">
                <a:extLst>
                  <a:ext uri="{FF2B5EF4-FFF2-40B4-BE49-F238E27FC236}">
                    <a16:creationId xmlns:a16="http://schemas.microsoft.com/office/drawing/2014/main" id="{0DF7B7C6-3C21-46B0-9FA4-07446F5D0A73}"/>
                  </a:ext>
                </a:extLst>
              </p:cNvPr>
              <p:cNvPicPr/>
              <p:nvPr/>
            </p:nvPicPr>
            <p:blipFill>
              <a:blip r:embed="rId7" cstate="print"/>
              <a:stretch>
                <a:fillRect/>
              </a:stretch>
            </p:blipFill>
            <p:spPr>
              <a:xfrm>
                <a:off x="9688294" y="622557"/>
                <a:ext cx="160297" cy="160395"/>
              </a:xfrm>
              <a:prstGeom prst="rect">
                <a:avLst/>
              </a:prstGeom>
            </p:spPr>
          </p:pic>
          <p:sp>
            <p:nvSpPr>
              <p:cNvPr id="40" name="object 35">
                <a:extLst>
                  <a:ext uri="{FF2B5EF4-FFF2-40B4-BE49-F238E27FC236}">
                    <a16:creationId xmlns:a16="http://schemas.microsoft.com/office/drawing/2014/main" id="{8C066329-1B77-449F-A389-71C6745E9732}"/>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1" name="object 36">
                <a:extLst>
                  <a:ext uri="{FF2B5EF4-FFF2-40B4-BE49-F238E27FC236}">
                    <a16:creationId xmlns:a16="http://schemas.microsoft.com/office/drawing/2014/main" id="{1B1AB01F-6308-499F-971E-018E8D69E052}"/>
                  </a:ext>
                </a:extLst>
              </p:cNvPr>
              <p:cNvPicPr/>
              <p:nvPr/>
            </p:nvPicPr>
            <p:blipFill>
              <a:blip r:embed="rId8" cstate="print"/>
              <a:stretch>
                <a:fillRect/>
              </a:stretch>
            </p:blipFill>
            <p:spPr>
              <a:xfrm>
                <a:off x="9648025" y="373900"/>
                <a:ext cx="90690" cy="68618"/>
              </a:xfrm>
              <a:prstGeom prst="rect">
                <a:avLst/>
              </a:prstGeom>
            </p:spPr>
          </p:pic>
          <p:sp>
            <p:nvSpPr>
              <p:cNvPr id="42" name="object 37">
                <a:extLst>
                  <a:ext uri="{FF2B5EF4-FFF2-40B4-BE49-F238E27FC236}">
                    <a16:creationId xmlns:a16="http://schemas.microsoft.com/office/drawing/2014/main" id="{02696016-D188-4596-BA04-45BDFED7E1E0}"/>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3" name="object 38">
                <a:extLst>
                  <a:ext uri="{FF2B5EF4-FFF2-40B4-BE49-F238E27FC236}">
                    <a16:creationId xmlns:a16="http://schemas.microsoft.com/office/drawing/2014/main" id="{57250A23-FAD5-43E5-A7E4-BCCACF73EA6C}"/>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4" name="object 39">
                <a:extLst>
                  <a:ext uri="{FF2B5EF4-FFF2-40B4-BE49-F238E27FC236}">
                    <a16:creationId xmlns:a16="http://schemas.microsoft.com/office/drawing/2014/main" id="{7BA84942-BF9F-4D16-89C8-3D65893E0A34}"/>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5" name="object 40">
                <a:extLst>
                  <a:ext uri="{FF2B5EF4-FFF2-40B4-BE49-F238E27FC236}">
                    <a16:creationId xmlns:a16="http://schemas.microsoft.com/office/drawing/2014/main" id="{E83FC1CE-D645-4592-BBE9-0F576ED42452}"/>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6" name="object 41">
                <a:extLst>
                  <a:ext uri="{FF2B5EF4-FFF2-40B4-BE49-F238E27FC236}">
                    <a16:creationId xmlns:a16="http://schemas.microsoft.com/office/drawing/2014/main" id="{E87CEC3F-1D9E-4061-9859-725DA1D2CB95}"/>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7" name="object 42">
                <a:extLst>
                  <a:ext uri="{FF2B5EF4-FFF2-40B4-BE49-F238E27FC236}">
                    <a16:creationId xmlns:a16="http://schemas.microsoft.com/office/drawing/2014/main" id="{0A33F9B0-9777-4DE5-828E-5B30AF93BD3C}"/>
                  </a:ext>
                </a:extLst>
              </p:cNvPr>
              <p:cNvPicPr/>
              <p:nvPr/>
            </p:nvPicPr>
            <p:blipFill>
              <a:blip r:embed="rId9" cstate="print"/>
              <a:stretch>
                <a:fillRect/>
              </a:stretch>
            </p:blipFill>
            <p:spPr>
              <a:xfrm>
                <a:off x="10771367" y="253872"/>
                <a:ext cx="383006" cy="322630"/>
              </a:xfrm>
              <a:prstGeom prst="rect">
                <a:avLst/>
              </a:prstGeom>
            </p:spPr>
          </p:pic>
          <p:sp>
            <p:nvSpPr>
              <p:cNvPr id="48" name="object 43">
                <a:extLst>
                  <a:ext uri="{FF2B5EF4-FFF2-40B4-BE49-F238E27FC236}">
                    <a16:creationId xmlns:a16="http://schemas.microsoft.com/office/drawing/2014/main" id="{CE03F520-CC93-45EA-843A-39A265085F34}"/>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49" name="object 44">
                <a:extLst>
                  <a:ext uri="{FF2B5EF4-FFF2-40B4-BE49-F238E27FC236}">
                    <a16:creationId xmlns:a16="http://schemas.microsoft.com/office/drawing/2014/main" id="{E2DBEE0E-2DFB-40BC-B89D-1476FFA44ED5}"/>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0" name="object 45">
                <a:extLst>
                  <a:ext uri="{FF2B5EF4-FFF2-40B4-BE49-F238E27FC236}">
                    <a16:creationId xmlns:a16="http://schemas.microsoft.com/office/drawing/2014/main" id="{05CCDEAE-7A24-4E85-A2C0-8D86529AB0E1}"/>
                  </a:ext>
                </a:extLst>
              </p:cNvPr>
              <p:cNvPicPr/>
              <p:nvPr/>
            </p:nvPicPr>
            <p:blipFill>
              <a:blip r:embed="rId10" cstate="print"/>
              <a:stretch>
                <a:fillRect/>
              </a:stretch>
            </p:blipFill>
            <p:spPr>
              <a:xfrm>
                <a:off x="10925962" y="472221"/>
                <a:ext cx="103212" cy="119964"/>
              </a:xfrm>
              <a:prstGeom prst="rect">
                <a:avLst/>
              </a:prstGeom>
            </p:spPr>
          </p:pic>
          <p:sp>
            <p:nvSpPr>
              <p:cNvPr id="51" name="object 46">
                <a:extLst>
                  <a:ext uri="{FF2B5EF4-FFF2-40B4-BE49-F238E27FC236}">
                    <a16:creationId xmlns:a16="http://schemas.microsoft.com/office/drawing/2014/main" id="{9451FE59-2C23-42DD-A2C8-E2A2CE60A0B3}"/>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2" name="object 47">
                <a:extLst>
                  <a:ext uri="{FF2B5EF4-FFF2-40B4-BE49-F238E27FC236}">
                    <a16:creationId xmlns:a16="http://schemas.microsoft.com/office/drawing/2014/main" id="{B94BF795-5A71-49D7-8B07-237B5F1D63F1}"/>
                  </a:ext>
                </a:extLst>
              </p:cNvPr>
              <p:cNvPicPr/>
              <p:nvPr/>
            </p:nvPicPr>
            <p:blipFill>
              <a:blip r:embed="rId11" cstate="print"/>
              <a:stretch>
                <a:fillRect/>
              </a:stretch>
            </p:blipFill>
            <p:spPr>
              <a:xfrm>
                <a:off x="194951" y="260619"/>
                <a:ext cx="582104" cy="494753"/>
              </a:xfrm>
              <a:prstGeom prst="rect">
                <a:avLst/>
              </a:prstGeom>
            </p:spPr>
          </p:pic>
          <p:pic>
            <p:nvPicPr>
              <p:cNvPr id="53" name="object 48">
                <a:extLst>
                  <a:ext uri="{FF2B5EF4-FFF2-40B4-BE49-F238E27FC236}">
                    <a16:creationId xmlns:a16="http://schemas.microsoft.com/office/drawing/2014/main" id="{6812B39D-5016-4453-8CD3-C76FF8817359}"/>
                  </a:ext>
                </a:extLst>
              </p:cNvPr>
              <p:cNvPicPr/>
              <p:nvPr/>
            </p:nvPicPr>
            <p:blipFill>
              <a:blip r:embed="rId12" cstate="print"/>
              <a:stretch>
                <a:fillRect/>
              </a:stretch>
            </p:blipFill>
            <p:spPr>
              <a:xfrm>
                <a:off x="186258" y="251942"/>
                <a:ext cx="599490" cy="512114"/>
              </a:xfrm>
              <a:prstGeom prst="rect">
                <a:avLst/>
              </a:prstGeom>
            </p:spPr>
          </p:pic>
        </p:grpSp>
      </p:grpSp>
      <p:grpSp>
        <p:nvGrpSpPr>
          <p:cNvPr id="4" name="グループ化 3">
            <a:extLst>
              <a:ext uri="{FF2B5EF4-FFF2-40B4-BE49-F238E27FC236}">
                <a16:creationId xmlns:a16="http://schemas.microsoft.com/office/drawing/2014/main" id="{1E31FE0B-9191-4D96-A8AF-BCB45B3E02C1}"/>
              </a:ext>
            </a:extLst>
          </p:cNvPr>
          <p:cNvGrpSpPr/>
          <p:nvPr/>
        </p:nvGrpSpPr>
        <p:grpSpPr>
          <a:xfrm>
            <a:off x="820800" y="1149148"/>
            <a:ext cx="10593383" cy="1755417"/>
            <a:chOff x="820800" y="1149148"/>
            <a:chExt cx="10593383" cy="1755417"/>
          </a:xfrm>
        </p:grpSpPr>
        <p:sp>
          <p:nvSpPr>
            <p:cNvPr id="54" name="四角形: 角を丸くする 53">
              <a:extLst>
                <a:ext uri="{FF2B5EF4-FFF2-40B4-BE49-F238E27FC236}">
                  <a16:creationId xmlns:a16="http://schemas.microsoft.com/office/drawing/2014/main" id="{8D0757C4-88E8-49A0-BE17-7917F513DAEF}"/>
                </a:ext>
              </a:extLst>
            </p:cNvPr>
            <p:cNvSpPr/>
            <p:nvPr/>
          </p:nvSpPr>
          <p:spPr>
            <a:xfrm flipH="1">
              <a:off x="1011218" y="1454398"/>
              <a:ext cx="10402965" cy="1450167"/>
            </a:xfrm>
            <a:prstGeom prst="roundRect">
              <a:avLst>
                <a:gd name="adj" fmla="val 11291"/>
              </a:avLst>
            </a:prstGeom>
            <a:noFill/>
            <a:ln w="38100">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四角形: 角を丸くする 2">
              <a:extLst>
                <a:ext uri="{FF2B5EF4-FFF2-40B4-BE49-F238E27FC236}">
                  <a16:creationId xmlns:a16="http://schemas.microsoft.com/office/drawing/2014/main" id="{A1482FD3-926C-4D1F-884B-1E8E59906700}"/>
                </a:ext>
              </a:extLst>
            </p:cNvPr>
            <p:cNvSpPr/>
            <p:nvPr/>
          </p:nvSpPr>
          <p:spPr>
            <a:xfrm>
              <a:off x="820800" y="1149148"/>
              <a:ext cx="3686654" cy="56131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5" name="グループ化 54">
            <a:extLst>
              <a:ext uri="{FF2B5EF4-FFF2-40B4-BE49-F238E27FC236}">
                <a16:creationId xmlns:a16="http://schemas.microsoft.com/office/drawing/2014/main" id="{DE22A8B0-F1E0-4589-83BF-357B0B7154EA}"/>
              </a:ext>
            </a:extLst>
          </p:cNvPr>
          <p:cNvGrpSpPr/>
          <p:nvPr/>
        </p:nvGrpSpPr>
        <p:grpSpPr>
          <a:xfrm>
            <a:off x="820800" y="2981563"/>
            <a:ext cx="10593383" cy="1416121"/>
            <a:chOff x="820799" y="1149148"/>
            <a:chExt cx="10593383" cy="1416121"/>
          </a:xfrm>
        </p:grpSpPr>
        <p:sp>
          <p:nvSpPr>
            <p:cNvPr id="56" name="四角形: 角を丸くする 55">
              <a:extLst>
                <a:ext uri="{FF2B5EF4-FFF2-40B4-BE49-F238E27FC236}">
                  <a16:creationId xmlns:a16="http://schemas.microsoft.com/office/drawing/2014/main" id="{36FA7339-3C33-4E25-9991-49FEEA93D9C5}"/>
                </a:ext>
              </a:extLst>
            </p:cNvPr>
            <p:cNvSpPr/>
            <p:nvPr/>
          </p:nvSpPr>
          <p:spPr>
            <a:xfrm flipH="1">
              <a:off x="1011217" y="1454398"/>
              <a:ext cx="10402965" cy="1110871"/>
            </a:xfrm>
            <a:prstGeom prst="roundRect">
              <a:avLst>
                <a:gd name="adj" fmla="val 11291"/>
              </a:avLst>
            </a:prstGeom>
            <a:noFill/>
            <a:ln w="38100">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四角形: 角を丸くする 56">
              <a:extLst>
                <a:ext uri="{FF2B5EF4-FFF2-40B4-BE49-F238E27FC236}">
                  <a16:creationId xmlns:a16="http://schemas.microsoft.com/office/drawing/2014/main" id="{22ECA03C-7E62-4981-8B42-30E3AE86C9A8}"/>
                </a:ext>
              </a:extLst>
            </p:cNvPr>
            <p:cNvSpPr/>
            <p:nvPr/>
          </p:nvSpPr>
          <p:spPr>
            <a:xfrm>
              <a:off x="820799" y="1149148"/>
              <a:ext cx="3776831" cy="56131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8" name="グループ化 57">
            <a:extLst>
              <a:ext uri="{FF2B5EF4-FFF2-40B4-BE49-F238E27FC236}">
                <a16:creationId xmlns:a16="http://schemas.microsoft.com/office/drawing/2014/main" id="{44839F45-BB72-43DC-81BC-853778D39AFD}"/>
              </a:ext>
            </a:extLst>
          </p:cNvPr>
          <p:cNvGrpSpPr/>
          <p:nvPr/>
        </p:nvGrpSpPr>
        <p:grpSpPr>
          <a:xfrm>
            <a:off x="820800" y="4550476"/>
            <a:ext cx="10593383" cy="1755417"/>
            <a:chOff x="820800" y="1149148"/>
            <a:chExt cx="10593383" cy="1755417"/>
          </a:xfrm>
        </p:grpSpPr>
        <p:sp>
          <p:nvSpPr>
            <p:cNvPr id="59" name="四角形: 角を丸くする 58">
              <a:extLst>
                <a:ext uri="{FF2B5EF4-FFF2-40B4-BE49-F238E27FC236}">
                  <a16:creationId xmlns:a16="http://schemas.microsoft.com/office/drawing/2014/main" id="{9F108E74-4C0F-4490-A478-D598BD9EFEC3}"/>
                </a:ext>
              </a:extLst>
            </p:cNvPr>
            <p:cNvSpPr/>
            <p:nvPr/>
          </p:nvSpPr>
          <p:spPr>
            <a:xfrm flipH="1">
              <a:off x="1011218" y="1454398"/>
              <a:ext cx="10402965" cy="1450167"/>
            </a:xfrm>
            <a:prstGeom prst="roundRect">
              <a:avLst>
                <a:gd name="adj" fmla="val 11291"/>
              </a:avLst>
            </a:prstGeom>
            <a:noFill/>
            <a:ln w="38100">
              <a:solidFill>
                <a:srgbClr val="FF00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四角形: 角を丸くする 59">
              <a:extLst>
                <a:ext uri="{FF2B5EF4-FFF2-40B4-BE49-F238E27FC236}">
                  <a16:creationId xmlns:a16="http://schemas.microsoft.com/office/drawing/2014/main" id="{C9D98A67-EC6A-4252-938B-C6AF230B8E5F}"/>
                </a:ext>
              </a:extLst>
            </p:cNvPr>
            <p:cNvSpPr/>
            <p:nvPr/>
          </p:nvSpPr>
          <p:spPr>
            <a:xfrm>
              <a:off x="820800" y="1149148"/>
              <a:ext cx="2976649" cy="56131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 name="フローチャート: 処理 10">
            <a:extLst>
              <a:ext uri="{FF2B5EF4-FFF2-40B4-BE49-F238E27FC236}">
                <a16:creationId xmlns:a16="http://schemas.microsoft.com/office/drawing/2014/main" id="{DEB9B210-318C-8440-B085-B68D406A6F85}"/>
              </a:ext>
            </a:extLst>
          </p:cNvPr>
          <p:cNvSpPr/>
          <p:nvPr/>
        </p:nvSpPr>
        <p:spPr>
          <a:xfrm>
            <a:off x="820800" y="1149148"/>
            <a:ext cx="10533000" cy="5034242"/>
          </a:xfrm>
          <a:prstGeom prst="flowChartProcess">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spcAft>
                <a:spcPts val="600"/>
              </a:spcAft>
            </a:pPr>
            <a:r>
              <a:rPr lang="ja-JP" altLang="en-US" sz="2800" dirty="0">
                <a:solidFill>
                  <a:srgbClr val="FF0000"/>
                </a:solidFill>
                <a:latin typeface="HGPｺﾞｼｯｸE" panose="020B0900000000000000" pitchFamily="50" charset="-128"/>
                <a:ea typeface="HGPｺﾞｼｯｸE" panose="020B0900000000000000" pitchFamily="50" charset="-128"/>
              </a:rPr>
              <a:t>自治体ごとの導入格差</a:t>
            </a:r>
            <a:endParaRPr lang="en-US" altLang="ja-JP" sz="2800" dirty="0">
              <a:solidFill>
                <a:srgbClr val="FF0000"/>
              </a:solidFill>
              <a:latin typeface="HGPｺﾞｼｯｸE" panose="020B0900000000000000" pitchFamily="50" charset="-128"/>
              <a:ea typeface="HGPｺﾞｼｯｸE" panose="020B0900000000000000" pitchFamily="50" charset="-128"/>
            </a:endParaRPr>
          </a:p>
          <a:p>
            <a:pPr marL="309600" algn="just"/>
            <a:r>
              <a:rPr lang="ja-JP" altLang="en-US" sz="2200" dirty="0">
                <a:solidFill>
                  <a:schemeClr val="tx1"/>
                </a:solidFill>
                <a:latin typeface="HG丸ｺﾞｼｯｸM-PRO" panose="020F0600000000000000" pitchFamily="50" charset="-128"/>
                <a:ea typeface="HG丸ｺﾞｼｯｸM-PRO" panose="020F0600000000000000" pitchFamily="50" charset="-128"/>
              </a:rPr>
              <a:t>日本には</a:t>
            </a:r>
            <a:r>
              <a:rPr lang="en-US" altLang="ja-JP" sz="2200" dirty="0">
                <a:solidFill>
                  <a:schemeClr val="tx1"/>
                </a:solidFill>
                <a:latin typeface="HG丸ｺﾞｼｯｸM-PRO" panose="020F0600000000000000" pitchFamily="50" charset="-128"/>
                <a:ea typeface="HG丸ｺﾞｼｯｸM-PRO" panose="020F0600000000000000" pitchFamily="50" charset="-128"/>
              </a:rPr>
              <a:t>1,700</a:t>
            </a:r>
            <a:r>
              <a:rPr lang="ja-JP" altLang="en-US" sz="2200" dirty="0">
                <a:solidFill>
                  <a:schemeClr val="tx1"/>
                </a:solidFill>
                <a:latin typeface="HG丸ｺﾞｼｯｸM-PRO" panose="020F0600000000000000" pitchFamily="50" charset="-128"/>
                <a:ea typeface="HG丸ｺﾞｼｯｸM-PRO" panose="020F0600000000000000" pitchFamily="50" charset="-128"/>
              </a:rPr>
              <a:t>を超える自治体があり、人口、財政、人材など課題が大きく</a:t>
            </a:r>
            <a:br>
              <a:rPr lang="en-US" altLang="ja-JP" sz="2200" dirty="0">
                <a:solidFill>
                  <a:schemeClr val="tx1"/>
                </a:solidFill>
                <a:latin typeface="HG丸ｺﾞｼｯｸM-PRO" panose="020F0600000000000000" pitchFamily="50" charset="-128"/>
                <a:ea typeface="HG丸ｺﾞｼｯｸM-PRO" panose="020F0600000000000000" pitchFamily="50" charset="-128"/>
              </a:rPr>
            </a:br>
            <a:r>
              <a:rPr lang="ja-JP" altLang="en-US" sz="2200" dirty="0">
                <a:solidFill>
                  <a:schemeClr val="tx1"/>
                </a:solidFill>
                <a:latin typeface="HG丸ｺﾞｼｯｸM-PRO" panose="020F0600000000000000" pitchFamily="50" charset="-128"/>
                <a:ea typeface="HG丸ｺﾞｼｯｸM-PRO" panose="020F0600000000000000" pitchFamily="50" charset="-128"/>
              </a:rPr>
              <a:t>異なります。そのため、ＤＸ化が進んでいる自治体と、そうでない自治体との差が広がっています。</a:t>
            </a:r>
            <a:endParaRPr lang="en-US" altLang="ja-JP" sz="2200" dirty="0">
              <a:solidFill>
                <a:schemeClr val="tx1"/>
              </a:solidFill>
              <a:latin typeface="HG丸ｺﾞｼｯｸM-PRO" panose="020F0600000000000000" pitchFamily="50" charset="-128"/>
              <a:ea typeface="HG丸ｺﾞｼｯｸM-PRO" panose="020F0600000000000000" pitchFamily="50" charset="-128"/>
            </a:endParaRPr>
          </a:p>
          <a:p>
            <a:pPr algn="just"/>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gn="just">
              <a:spcAft>
                <a:spcPts val="600"/>
              </a:spcAft>
            </a:pPr>
            <a:r>
              <a:rPr lang="ja-JP" altLang="en-US" sz="2800" dirty="0">
                <a:solidFill>
                  <a:srgbClr val="FF0000"/>
                </a:solidFill>
                <a:latin typeface="HGPｺﾞｼｯｸE" panose="020B0900000000000000" pitchFamily="50" charset="-128"/>
                <a:ea typeface="HGPｺﾞｼｯｸE" panose="020B0900000000000000" pitchFamily="50" charset="-128"/>
              </a:rPr>
              <a:t>人材不足とルールづくり</a:t>
            </a:r>
            <a:endParaRPr lang="en-US" altLang="ja-JP" sz="2800" dirty="0">
              <a:solidFill>
                <a:srgbClr val="FF0000"/>
              </a:solidFill>
              <a:latin typeface="HGPｺﾞｼｯｸE" panose="020B0900000000000000" pitchFamily="50" charset="-128"/>
              <a:ea typeface="HGPｺﾞｼｯｸE" panose="020B0900000000000000" pitchFamily="50" charset="-128"/>
            </a:endParaRPr>
          </a:p>
          <a:p>
            <a:pPr marL="309600" algn="just"/>
            <a:r>
              <a:rPr lang="ja-JP" altLang="en-US" sz="2200" dirty="0">
                <a:solidFill>
                  <a:schemeClr val="tx1"/>
                </a:solidFill>
                <a:latin typeface="HG丸ｺﾞｼｯｸM-PRO" panose="020F0600000000000000" pitchFamily="50" charset="-128"/>
                <a:ea typeface="HG丸ｺﾞｼｯｸM-PRO" panose="020F0600000000000000" pitchFamily="50" charset="-128"/>
              </a:rPr>
              <a:t>デジタルやＡＩを扱える職員が少ない自治体が多く、ＡＩを安全に使うためのルール作りも容易ではありません。</a:t>
            </a:r>
            <a:endParaRPr lang="en-US" altLang="ja-JP" sz="2200" dirty="0">
              <a:solidFill>
                <a:schemeClr val="tx1"/>
              </a:solidFill>
              <a:latin typeface="HG丸ｺﾞｼｯｸM-PRO" panose="020F0600000000000000" pitchFamily="50" charset="-128"/>
              <a:ea typeface="HG丸ｺﾞｼｯｸM-PRO" panose="020F0600000000000000" pitchFamily="50" charset="-128"/>
            </a:endParaRPr>
          </a:p>
          <a:p>
            <a:pPr algn="just"/>
            <a:endParaRPr lang="en-US" altLang="ja-JP" sz="2400" dirty="0">
              <a:solidFill>
                <a:schemeClr val="tx1"/>
              </a:solidFill>
              <a:latin typeface="HG丸ｺﾞｼｯｸM-PRO" panose="020F0600000000000000" pitchFamily="50" charset="-128"/>
              <a:ea typeface="HG丸ｺﾞｼｯｸM-PRO" panose="020F0600000000000000" pitchFamily="50" charset="-128"/>
            </a:endParaRPr>
          </a:p>
          <a:p>
            <a:pPr algn="just">
              <a:spcAft>
                <a:spcPts val="600"/>
              </a:spcAft>
            </a:pPr>
            <a:r>
              <a:rPr lang="ja-JP" altLang="en-US" sz="2800" dirty="0">
                <a:solidFill>
                  <a:srgbClr val="FF0000"/>
                </a:solidFill>
                <a:latin typeface="HGPｺﾞｼｯｸE" panose="020B0900000000000000" pitchFamily="50" charset="-128"/>
                <a:ea typeface="HGPｺﾞｼｯｸE" panose="020B0900000000000000" pitchFamily="50" charset="-128"/>
              </a:rPr>
              <a:t>個人情報と透明性</a:t>
            </a:r>
            <a:endParaRPr lang="en-US" altLang="ja-JP" sz="2800" dirty="0">
              <a:solidFill>
                <a:srgbClr val="FF0000"/>
              </a:solidFill>
              <a:latin typeface="HGPｺﾞｼｯｸE" panose="020B0900000000000000" pitchFamily="50" charset="-128"/>
              <a:ea typeface="HGPｺﾞｼｯｸE" panose="020B0900000000000000" pitchFamily="50" charset="-128"/>
            </a:endParaRPr>
          </a:p>
          <a:p>
            <a:pPr marL="309600" algn="just"/>
            <a:r>
              <a:rPr lang="ja-JP" altLang="en-US" sz="2200" dirty="0">
                <a:solidFill>
                  <a:schemeClr val="tx1"/>
                </a:solidFill>
                <a:latin typeface="HG丸ｺﾞｼｯｸM-PRO" panose="020F0600000000000000" pitchFamily="50" charset="-128"/>
                <a:ea typeface="HG丸ｺﾞｼｯｸM-PRO" panose="020F0600000000000000" pitchFamily="50" charset="-128"/>
              </a:rPr>
              <a:t>住民の個人情報を適切に守ることが求められ、データ管理や安全対策が不十分だと信頼を損ねてしまいます。また、多くの自治体では、ＡＩが出した結論について「なぜそうなったか」を説明できる体制を整備できていません。</a:t>
            </a:r>
            <a:endParaRPr lang="ja-JP" altLang="ja-JP" sz="2200" dirty="0">
              <a:solidFill>
                <a:schemeClr val="tx1"/>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112545162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A0B5B-0A58-7BD5-5886-BA3BE7D6F50C}"/>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C7073047-7ECD-41A2-9652-F55FDF25E0D6}"/>
              </a:ext>
            </a:extLst>
          </p:cNvPr>
          <p:cNvGrpSpPr/>
          <p:nvPr/>
        </p:nvGrpSpPr>
        <p:grpSpPr>
          <a:xfrm>
            <a:off x="0" y="-47041"/>
            <a:ext cx="12192001" cy="6905041"/>
            <a:chOff x="0" y="-47041"/>
            <a:chExt cx="12192001" cy="6905041"/>
          </a:xfrm>
        </p:grpSpPr>
        <p:pic>
          <p:nvPicPr>
            <p:cNvPr id="7" name="object 3">
              <a:extLst>
                <a:ext uri="{FF2B5EF4-FFF2-40B4-BE49-F238E27FC236}">
                  <a16:creationId xmlns:a16="http://schemas.microsoft.com/office/drawing/2014/main" id="{E146738D-02CC-4F11-951F-D933E762C424}"/>
                </a:ext>
              </a:extLst>
            </p:cNvPr>
            <p:cNvPicPr>
              <a:picLocks noChangeAspect="1"/>
            </p:cNvPicPr>
            <p:nvPr/>
          </p:nvPicPr>
          <p:blipFill>
            <a:blip r:embed="rId3" cstate="print"/>
            <a:stretch>
              <a:fillRect/>
            </a:stretch>
          </p:blipFill>
          <p:spPr>
            <a:xfrm>
              <a:off x="0" y="-47041"/>
              <a:ext cx="12192001" cy="101674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8" name="正方形/長方形 7">
              <a:extLst>
                <a:ext uri="{FF2B5EF4-FFF2-40B4-BE49-F238E27FC236}">
                  <a16:creationId xmlns:a16="http://schemas.microsoft.com/office/drawing/2014/main" id="{CE0D6F2A-A6D6-4487-B48B-B21577CEEB0A}"/>
                </a:ext>
              </a:extLst>
            </p:cNvPr>
            <p:cNvSpPr/>
            <p:nvPr/>
          </p:nvSpPr>
          <p:spPr>
            <a:xfrm>
              <a:off x="934762" y="-36683"/>
              <a:ext cx="8393200" cy="10110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3600"/>
                </a:lnSpc>
              </a:pPr>
              <a:r>
                <a:rPr lang="ja-JP" altLang="en-US" sz="3600" dirty="0">
                  <a:solidFill>
                    <a:schemeClr val="bg1"/>
                  </a:solidFill>
                  <a:latin typeface="HGSｺﾞｼｯｸE" panose="020B0900000000000000" pitchFamily="50" charset="-128"/>
                  <a:ea typeface="HGSｺﾞｼｯｸE" panose="020B0900000000000000" pitchFamily="50" charset="-128"/>
                </a:rPr>
                <a:t>公務員ＤＸ人材に求められるスキル</a:t>
              </a:r>
            </a:p>
          </p:txBody>
        </p:sp>
        <p:pic>
          <p:nvPicPr>
            <p:cNvPr id="9" name="object 3">
              <a:extLst>
                <a:ext uri="{FF2B5EF4-FFF2-40B4-BE49-F238E27FC236}">
                  <a16:creationId xmlns:a16="http://schemas.microsoft.com/office/drawing/2014/main" id="{05B4117B-75E1-4C3E-8A8E-3FE5EC59C567}"/>
                </a:ext>
              </a:extLst>
            </p:cNvPr>
            <p:cNvPicPr/>
            <p:nvPr/>
          </p:nvPicPr>
          <p:blipFill>
            <a:blip r:embed="rId3" cstate="print"/>
            <a:stretch>
              <a:fillRect/>
            </a:stretch>
          </p:blipFill>
          <p:spPr>
            <a:xfrm>
              <a:off x="1" y="6738311"/>
              <a:ext cx="12192000" cy="1196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grpSp>
          <p:nvGrpSpPr>
            <p:cNvPr id="10" name="object 6">
              <a:extLst>
                <a:ext uri="{FF2B5EF4-FFF2-40B4-BE49-F238E27FC236}">
                  <a16:creationId xmlns:a16="http://schemas.microsoft.com/office/drawing/2014/main" id="{5D666D65-89A3-450A-A4B2-B77360DD9736}"/>
                </a:ext>
              </a:extLst>
            </p:cNvPr>
            <p:cNvGrpSpPr/>
            <p:nvPr/>
          </p:nvGrpSpPr>
          <p:grpSpPr>
            <a:xfrm>
              <a:off x="131445" y="203359"/>
              <a:ext cx="11929110" cy="657225"/>
              <a:chOff x="186258" y="210936"/>
              <a:chExt cx="11929110" cy="657225"/>
            </a:xfrm>
          </p:grpSpPr>
          <p:sp>
            <p:nvSpPr>
              <p:cNvPr id="12" name="object 7">
                <a:extLst>
                  <a:ext uri="{FF2B5EF4-FFF2-40B4-BE49-F238E27FC236}">
                    <a16:creationId xmlns:a16="http://schemas.microsoft.com/office/drawing/2014/main" id="{597434C9-19E0-4DF9-AD23-91919104970B}"/>
                  </a:ext>
                </a:extLst>
              </p:cNvPr>
              <p:cNvSpPr/>
              <p:nvPr/>
            </p:nvSpPr>
            <p:spPr>
              <a:xfrm>
                <a:off x="10655588" y="216943"/>
                <a:ext cx="545465" cy="645160"/>
              </a:xfrm>
              <a:custGeom>
                <a:avLst/>
                <a:gdLst/>
                <a:ahLst/>
                <a:cxnLst/>
                <a:rect l="l" t="t" r="r" b="b"/>
                <a:pathLst>
                  <a:path w="545465" h="645160">
                    <a:moveTo>
                      <a:pt x="191947" y="645047"/>
                    </a:moveTo>
                    <a:lnTo>
                      <a:pt x="191947" y="581052"/>
                    </a:lnTo>
                    <a:lnTo>
                      <a:pt x="191096" y="579515"/>
                    </a:lnTo>
                    <a:lnTo>
                      <a:pt x="177255" y="587036"/>
                    </a:lnTo>
                    <a:lnTo>
                      <a:pt x="164946" y="593331"/>
                    </a:lnTo>
                    <a:lnTo>
                      <a:pt x="154672" y="598119"/>
                    </a:lnTo>
                    <a:lnTo>
                      <a:pt x="146939" y="601118"/>
                    </a:lnTo>
                    <a:lnTo>
                      <a:pt x="128400" y="603814"/>
                    </a:lnTo>
                    <a:lnTo>
                      <a:pt x="113149" y="599959"/>
                    </a:lnTo>
                    <a:lnTo>
                      <a:pt x="83726" y="565188"/>
                    </a:lnTo>
                    <a:lnTo>
                      <a:pt x="77482" y="525654"/>
                    </a:lnTo>
                    <a:lnTo>
                      <a:pt x="75682" y="521586"/>
                    </a:lnTo>
                    <a:lnTo>
                      <a:pt x="70426" y="518331"/>
                    </a:lnTo>
                    <a:lnTo>
                      <a:pt x="64357" y="512226"/>
                    </a:lnTo>
                    <a:lnTo>
                      <a:pt x="60121" y="499607"/>
                    </a:lnTo>
                    <a:lnTo>
                      <a:pt x="59131" y="492736"/>
                    </a:lnTo>
                    <a:lnTo>
                      <a:pt x="60121" y="477902"/>
                    </a:lnTo>
                    <a:lnTo>
                      <a:pt x="49263" y="469228"/>
                    </a:lnTo>
                    <a:lnTo>
                      <a:pt x="45999" y="463793"/>
                    </a:lnTo>
                    <a:lnTo>
                      <a:pt x="42748" y="458370"/>
                    </a:lnTo>
                    <a:lnTo>
                      <a:pt x="49263" y="447511"/>
                    </a:lnTo>
                    <a:lnTo>
                      <a:pt x="51435" y="442088"/>
                    </a:lnTo>
                    <a:lnTo>
                      <a:pt x="52552" y="439294"/>
                    </a:lnTo>
                    <a:lnTo>
                      <a:pt x="53098" y="433325"/>
                    </a:lnTo>
                    <a:lnTo>
                      <a:pt x="53352" y="428195"/>
                    </a:lnTo>
                    <a:lnTo>
                      <a:pt x="53619" y="423115"/>
                    </a:lnTo>
                    <a:lnTo>
                      <a:pt x="50126" y="418619"/>
                    </a:lnTo>
                    <a:lnTo>
                      <a:pt x="45135" y="417590"/>
                    </a:lnTo>
                    <a:lnTo>
                      <a:pt x="38316" y="416157"/>
                    </a:lnTo>
                    <a:lnTo>
                      <a:pt x="762" y="394971"/>
                    </a:lnTo>
                    <a:lnTo>
                      <a:pt x="0" y="385853"/>
                    </a:lnTo>
                    <a:lnTo>
                      <a:pt x="4648" y="379033"/>
                    </a:lnTo>
                    <a:lnTo>
                      <a:pt x="19670" y="356370"/>
                    </a:lnTo>
                    <a:lnTo>
                      <a:pt x="36704" y="328593"/>
                    </a:lnTo>
                    <a:lnTo>
                      <a:pt x="50273" y="302357"/>
                    </a:lnTo>
                    <a:lnTo>
                      <a:pt x="54902" y="284316"/>
                    </a:lnTo>
                    <a:lnTo>
                      <a:pt x="49798" y="228198"/>
                    </a:lnTo>
                    <a:lnTo>
                      <a:pt x="53640" y="176258"/>
                    </a:lnTo>
                    <a:lnTo>
                      <a:pt x="70266" y="128215"/>
                    </a:lnTo>
                    <a:lnTo>
                      <a:pt x="103517" y="83783"/>
                    </a:lnTo>
                    <a:lnTo>
                      <a:pt x="149316" y="45954"/>
                    </a:lnTo>
                    <a:lnTo>
                      <a:pt x="195010" y="21876"/>
                    </a:lnTo>
                    <a:lnTo>
                      <a:pt x="241115" y="7958"/>
                    </a:lnTo>
                    <a:lnTo>
                      <a:pt x="288150" y="611"/>
                    </a:lnTo>
                    <a:lnTo>
                      <a:pt x="346424" y="0"/>
                    </a:lnTo>
                    <a:lnTo>
                      <a:pt x="398336" y="10622"/>
                    </a:lnTo>
                    <a:lnTo>
                      <a:pt x="443352" y="30919"/>
                    </a:lnTo>
                    <a:lnTo>
                      <a:pt x="480936" y="59328"/>
                    </a:lnTo>
                    <a:lnTo>
                      <a:pt x="510552" y="94289"/>
                    </a:lnTo>
                    <a:lnTo>
                      <a:pt x="531664" y="134241"/>
                    </a:lnTo>
                    <a:lnTo>
                      <a:pt x="543737" y="177624"/>
                    </a:lnTo>
                    <a:lnTo>
                      <a:pt x="545205" y="214427"/>
                    </a:lnTo>
                    <a:lnTo>
                      <a:pt x="537051" y="254565"/>
                    </a:lnTo>
                    <a:lnTo>
                      <a:pt x="518123" y="299530"/>
                    </a:lnTo>
                    <a:lnTo>
                      <a:pt x="487273" y="350814"/>
                    </a:lnTo>
                    <a:lnTo>
                      <a:pt x="476968" y="366129"/>
                    </a:lnTo>
                    <a:lnTo>
                      <a:pt x="468749" y="378474"/>
                    </a:lnTo>
                    <a:lnTo>
                      <a:pt x="463308" y="386715"/>
                    </a:lnTo>
                    <a:lnTo>
                      <a:pt x="461340" y="389714"/>
                    </a:lnTo>
                    <a:lnTo>
                      <a:pt x="461340" y="645047"/>
                    </a:lnTo>
                  </a:path>
                </a:pathLst>
              </a:custGeom>
              <a:ln w="3175">
                <a:solidFill>
                  <a:srgbClr val="FFFFFF"/>
                </a:solidFill>
              </a:ln>
            </p:spPr>
            <p:txBody>
              <a:bodyPr wrap="square" lIns="0" tIns="0" rIns="0" bIns="0" rtlCol="0"/>
              <a:lstStyle/>
              <a:p>
                <a:endParaRPr/>
              </a:p>
            </p:txBody>
          </p:sp>
          <p:sp>
            <p:nvSpPr>
              <p:cNvPr id="13" name="object 8">
                <a:extLst>
                  <a:ext uri="{FF2B5EF4-FFF2-40B4-BE49-F238E27FC236}">
                    <a16:creationId xmlns:a16="http://schemas.microsoft.com/office/drawing/2014/main" id="{47EB7456-181C-496A-A725-035516AB118E}"/>
                  </a:ext>
                </a:extLst>
              </p:cNvPr>
              <p:cNvSpPr/>
              <p:nvPr/>
            </p:nvSpPr>
            <p:spPr>
              <a:xfrm>
                <a:off x="10655585" y="216943"/>
                <a:ext cx="545465" cy="645160"/>
              </a:xfrm>
              <a:custGeom>
                <a:avLst/>
                <a:gdLst/>
                <a:ahLst/>
                <a:cxnLst/>
                <a:rect l="l" t="t" r="r" b="b"/>
                <a:pathLst>
                  <a:path w="545465" h="645160">
                    <a:moveTo>
                      <a:pt x="461340" y="645047"/>
                    </a:moveTo>
                    <a:lnTo>
                      <a:pt x="461340" y="389714"/>
                    </a:lnTo>
                    <a:lnTo>
                      <a:pt x="467996" y="379540"/>
                    </a:lnTo>
                    <a:lnTo>
                      <a:pt x="472917" y="372097"/>
                    </a:lnTo>
                    <a:lnTo>
                      <a:pt x="478536" y="363737"/>
                    </a:lnTo>
                    <a:lnTo>
                      <a:pt x="487286" y="350814"/>
                    </a:lnTo>
                    <a:lnTo>
                      <a:pt x="518129" y="299530"/>
                    </a:lnTo>
                    <a:lnTo>
                      <a:pt x="537052" y="254565"/>
                    </a:lnTo>
                    <a:lnTo>
                      <a:pt x="545206" y="214427"/>
                    </a:lnTo>
                    <a:lnTo>
                      <a:pt x="543737" y="177624"/>
                    </a:lnTo>
                    <a:lnTo>
                      <a:pt x="531664" y="134241"/>
                    </a:lnTo>
                    <a:lnTo>
                      <a:pt x="510552" y="94289"/>
                    </a:lnTo>
                    <a:lnTo>
                      <a:pt x="480936" y="59328"/>
                    </a:lnTo>
                    <a:lnTo>
                      <a:pt x="443352" y="30919"/>
                    </a:lnTo>
                    <a:lnTo>
                      <a:pt x="398336" y="10622"/>
                    </a:lnTo>
                    <a:lnTo>
                      <a:pt x="346424" y="0"/>
                    </a:lnTo>
                    <a:lnTo>
                      <a:pt x="288150" y="611"/>
                    </a:lnTo>
                    <a:lnTo>
                      <a:pt x="241115" y="7958"/>
                    </a:lnTo>
                    <a:lnTo>
                      <a:pt x="195010" y="21876"/>
                    </a:lnTo>
                    <a:lnTo>
                      <a:pt x="149316" y="45954"/>
                    </a:lnTo>
                    <a:lnTo>
                      <a:pt x="103517" y="83783"/>
                    </a:lnTo>
                    <a:lnTo>
                      <a:pt x="70266" y="128215"/>
                    </a:lnTo>
                    <a:lnTo>
                      <a:pt x="53640" y="176258"/>
                    </a:lnTo>
                    <a:lnTo>
                      <a:pt x="49798" y="228198"/>
                    </a:lnTo>
                    <a:lnTo>
                      <a:pt x="54902" y="284316"/>
                    </a:lnTo>
                    <a:lnTo>
                      <a:pt x="50280" y="302357"/>
                    </a:lnTo>
                    <a:lnTo>
                      <a:pt x="36714" y="328593"/>
                    </a:lnTo>
                    <a:lnTo>
                      <a:pt x="19678" y="356370"/>
                    </a:lnTo>
                    <a:lnTo>
                      <a:pt x="4648" y="379033"/>
                    </a:lnTo>
                    <a:lnTo>
                      <a:pt x="0" y="385853"/>
                    </a:lnTo>
                    <a:lnTo>
                      <a:pt x="762" y="394971"/>
                    </a:lnTo>
                    <a:lnTo>
                      <a:pt x="38316" y="416157"/>
                    </a:lnTo>
                    <a:lnTo>
                      <a:pt x="50126" y="418619"/>
                    </a:lnTo>
                    <a:lnTo>
                      <a:pt x="53619" y="423115"/>
                    </a:lnTo>
                    <a:lnTo>
                      <a:pt x="53352" y="428195"/>
                    </a:lnTo>
                    <a:lnTo>
                      <a:pt x="53098" y="433325"/>
                    </a:lnTo>
                    <a:lnTo>
                      <a:pt x="52552" y="439294"/>
                    </a:lnTo>
                    <a:lnTo>
                      <a:pt x="51435" y="442088"/>
                    </a:lnTo>
                    <a:lnTo>
                      <a:pt x="49263" y="447511"/>
                    </a:lnTo>
                    <a:lnTo>
                      <a:pt x="42748" y="458370"/>
                    </a:lnTo>
                    <a:lnTo>
                      <a:pt x="46012" y="463793"/>
                    </a:lnTo>
                    <a:lnTo>
                      <a:pt x="49263" y="469228"/>
                    </a:lnTo>
                    <a:lnTo>
                      <a:pt x="60121" y="477902"/>
                    </a:lnTo>
                    <a:lnTo>
                      <a:pt x="59131" y="492736"/>
                    </a:lnTo>
                    <a:lnTo>
                      <a:pt x="60121" y="499607"/>
                    </a:lnTo>
                    <a:lnTo>
                      <a:pt x="64357" y="512226"/>
                    </a:lnTo>
                    <a:lnTo>
                      <a:pt x="70426" y="518331"/>
                    </a:lnTo>
                    <a:lnTo>
                      <a:pt x="75682" y="521586"/>
                    </a:lnTo>
                    <a:lnTo>
                      <a:pt x="77482" y="525654"/>
                    </a:lnTo>
                    <a:lnTo>
                      <a:pt x="83728" y="565188"/>
                    </a:lnTo>
                    <a:lnTo>
                      <a:pt x="113149" y="599959"/>
                    </a:lnTo>
                    <a:lnTo>
                      <a:pt x="128400" y="603814"/>
                    </a:lnTo>
                    <a:lnTo>
                      <a:pt x="146939" y="601118"/>
                    </a:lnTo>
                    <a:lnTo>
                      <a:pt x="228479" y="557576"/>
                    </a:lnTo>
                    <a:lnTo>
                      <a:pt x="274387" y="527102"/>
                    </a:lnTo>
                    <a:lnTo>
                      <a:pt x="310355" y="479071"/>
                    </a:lnTo>
                    <a:lnTo>
                      <a:pt x="318761" y="420566"/>
                    </a:lnTo>
                    <a:lnTo>
                      <a:pt x="319506" y="409018"/>
                    </a:lnTo>
                  </a:path>
                </a:pathLst>
              </a:custGeom>
              <a:ln w="12014">
                <a:solidFill>
                  <a:srgbClr val="FFFFFF"/>
                </a:solidFill>
              </a:ln>
            </p:spPr>
            <p:txBody>
              <a:bodyPr wrap="square" lIns="0" tIns="0" rIns="0" bIns="0" rtlCol="0"/>
              <a:lstStyle/>
              <a:p>
                <a:endParaRPr/>
              </a:p>
            </p:txBody>
          </p:sp>
          <p:sp>
            <p:nvSpPr>
              <p:cNvPr id="14" name="object 9">
                <a:extLst>
                  <a:ext uri="{FF2B5EF4-FFF2-40B4-BE49-F238E27FC236}">
                    <a16:creationId xmlns:a16="http://schemas.microsoft.com/office/drawing/2014/main" id="{732D7BB4-3862-4ED9-96F4-4BFFCD0ABE12}"/>
                  </a:ext>
                </a:extLst>
              </p:cNvPr>
              <p:cNvSpPr/>
              <p:nvPr/>
            </p:nvSpPr>
            <p:spPr>
              <a:xfrm>
                <a:off x="10847533" y="797991"/>
                <a:ext cx="0" cy="64135"/>
              </a:xfrm>
              <a:custGeom>
                <a:avLst/>
                <a:gdLst/>
                <a:ahLst/>
                <a:cxnLst/>
                <a:rect l="l" t="t" r="r" b="b"/>
                <a:pathLst>
                  <a:path h="64134">
                    <a:moveTo>
                      <a:pt x="0" y="0"/>
                    </a:moveTo>
                    <a:lnTo>
                      <a:pt x="0" y="63995"/>
                    </a:lnTo>
                  </a:path>
                </a:pathLst>
              </a:custGeom>
              <a:ln w="12014">
                <a:solidFill>
                  <a:srgbClr val="FFFFFF"/>
                </a:solidFill>
              </a:ln>
            </p:spPr>
            <p:txBody>
              <a:bodyPr wrap="square" lIns="0" tIns="0" rIns="0" bIns="0" rtlCol="0"/>
              <a:lstStyle/>
              <a:p>
                <a:endParaRPr/>
              </a:p>
            </p:txBody>
          </p:sp>
          <p:sp>
            <p:nvSpPr>
              <p:cNvPr id="15" name="object 10">
                <a:extLst>
                  <a:ext uri="{FF2B5EF4-FFF2-40B4-BE49-F238E27FC236}">
                    <a16:creationId xmlns:a16="http://schemas.microsoft.com/office/drawing/2014/main" id="{16148B9E-6AE3-4280-948C-BAF94066D925}"/>
                  </a:ext>
                </a:extLst>
              </p:cNvPr>
              <p:cNvSpPr/>
              <p:nvPr/>
            </p:nvSpPr>
            <p:spPr>
              <a:xfrm>
                <a:off x="10715703" y="694850"/>
                <a:ext cx="38100" cy="3810"/>
              </a:xfrm>
              <a:custGeom>
                <a:avLst/>
                <a:gdLst/>
                <a:ahLst/>
                <a:cxnLst/>
                <a:rect l="l" t="t" r="r" b="b"/>
                <a:pathLst>
                  <a:path w="38100" h="3809">
                    <a:moveTo>
                      <a:pt x="0" y="0"/>
                    </a:moveTo>
                    <a:lnTo>
                      <a:pt x="37884" y="3556"/>
                    </a:lnTo>
                  </a:path>
                </a:pathLst>
              </a:custGeom>
              <a:ln w="12014">
                <a:solidFill>
                  <a:srgbClr val="FFFFFF"/>
                </a:solidFill>
              </a:ln>
            </p:spPr>
            <p:txBody>
              <a:bodyPr wrap="square" lIns="0" tIns="0" rIns="0" bIns="0" rtlCol="0"/>
              <a:lstStyle/>
              <a:p>
                <a:endParaRPr/>
              </a:p>
            </p:txBody>
          </p:sp>
          <p:sp>
            <p:nvSpPr>
              <p:cNvPr id="16" name="object 11">
                <a:extLst>
                  <a:ext uri="{FF2B5EF4-FFF2-40B4-BE49-F238E27FC236}">
                    <a16:creationId xmlns:a16="http://schemas.microsoft.com/office/drawing/2014/main" id="{240D0316-1632-4E50-B654-AF90FDCDF95D}"/>
                  </a:ext>
                </a:extLst>
              </p:cNvPr>
              <p:cNvSpPr/>
              <p:nvPr/>
            </p:nvSpPr>
            <p:spPr>
              <a:xfrm>
                <a:off x="11294210" y="312737"/>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17" name="object 12">
                <a:extLst>
                  <a:ext uri="{FF2B5EF4-FFF2-40B4-BE49-F238E27FC236}">
                    <a16:creationId xmlns:a16="http://schemas.microsoft.com/office/drawing/2014/main" id="{00502E9F-C354-4B5F-B888-8A09A631328A}"/>
                  </a:ext>
                </a:extLst>
              </p:cNvPr>
              <p:cNvSpPr/>
              <p:nvPr/>
            </p:nvSpPr>
            <p:spPr>
              <a:xfrm>
                <a:off x="11277183" y="295719"/>
                <a:ext cx="34290" cy="34290"/>
              </a:xfrm>
              <a:custGeom>
                <a:avLst/>
                <a:gdLst/>
                <a:ahLst/>
                <a:cxnLst/>
                <a:rect l="l" t="t" r="r" b="b"/>
                <a:pathLst>
                  <a:path w="34290" h="34289">
                    <a:moveTo>
                      <a:pt x="26428" y="0"/>
                    </a:moveTo>
                    <a:lnTo>
                      <a:pt x="7620" y="0"/>
                    </a:lnTo>
                    <a:lnTo>
                      <a:pt x="0" y="7620"/>
                    </a:lnTo>
                    <a:lnTo>
                      <a:pt x="0" y="26416"/>
                    </a:lnTo>
                    <a:lnTo>
                      <a:pt x="7620" y="34036"/>
                    </a:lnTo>
                    <a:lnTo>
                      <a:pt x="26428" y="34036"/>
                    </a:lnTo>
                    <a:lnTo>
                      <a:pt x="34048" y="26416"/>
                    </a:lnTo>
                    <a:lnTo>
                      <a:pt x="34048" y="17018"/>
                    </a:lnTo>
                    <a:lnTo>
                      <a:pt x="34048" y="7620"/>
                    </a:lnTo>
                    <a:lnTo>
                      <a:pt x="26428" y="0"/>
                    </a:lnTo>
                    <a:close/>
                  </a:path>
                </a:pathLst>
              </a:custGeom>
              <a:solidFill>
                <a:srgbClr val="FFFFFF">
                  <a:alpha val="59999"/>
                </a:srgbClr>
              </a:solidFill>
            </p:spPr>
            <p:txBody>
              <a:bodyPr wrap="square" lIns="0" tIns="0" rIns="0" bIns="0" rtlCol="0"/>
              <a:lstStyle/>
              <a:p>
                <a:endParaRPr/>
              </a:p>
            </p:txBody>
          </p:sp>
          <p:sp>
            <p:nvSpPr>
              <p:cNvPr id="18" name="object 13">
                <a:extLst>
                  <a:ext uri="{FF2B5EF4-FFF2-40B4-BE49-F238E27FC236}">
                    <a16:creationId xmlns:a16="http://schemas.microsoft.com/office/drawing/2014/main" id="{7B3482B5-E2D0-4399-9C6B-9B628C0B581F}"/>
                  </a:ext>
                </a:extLst>
              </p:cNvPr>
              <p:cNvSpPr/>
              <p:nvPr/>
            </p:nvSpPr>
            <p:spPr>
              <a:xfrm>
                <a:off x="11277183" y="295719"/>
                <a:ext cx="34290" cy="34290"/>
              </a:xfrm>
              <a:custGeom>
                <a:avLst/>
                <a:gdLst/>
                <a:ahLst/>
                <a:cxnLst/>
                <a:rect l="l" t="t" r="r" b="b"/>
                <a:pathLst>
                  <a:path w="34290" h="34289">
                    <a:moveTo>
                      <a:pt x="34048" y="17018"/>
                    </a:moveTo>
                    <a:lnTo>
                      <a:pt x="34048" y="26416"/>
                    </a:lnTo>
                    <a:lnTo>
                      <a:pt x="26428" y="34036"/>
                    </a:lnTo>
                    <a:lnTo>
                      <a:pt x="17030" y="34036"/>
                    </a:lnTo>
                    <a:lnTo>
                      <a:pt x="7620" y="34036"/>
                    </a:lnTo>
                    <a:lnTo>
                      <a:pt x="0" y="26416"/>
                    </a:lnTo>
                    <a:lnTo>
                      <a:pt x="0" y="17018"/>
                    </a:lnTo>
                    <a:lnTo>
                      <a:pt x="0" y="7620"/>
                    </a:lnTo>
                    <a:lnTo>
                      <a:pt x="7620" y="0"/>
                    </a:lnTo>
                    <a:lnTo>
                      <a:pt x="17030" y="0"/>
                    </a:lnTo>
                    <a:lnTo>
                      <a:pt x="26428" y="0"/>
                    </a:lnTo>
                    <a:lnTo>
                      <a:pt x="34048" y="7620"/>
                    </a:lnTo>
                    <a:lnTo>
                      <a:pt x="34048" y="17018"/>
                    </a:lnTo>
                    <a:close/>
                  </a:path>
                </a:pathLst>
              </a:custGeom>
              <a:ln w="12014">
                <a:solidFill>
                  <a:srgbClr val="FFFFFF"/>
                </a:solidFill>
              </a:ln>
            </p:spPr>
            <p:txBody>
              <a:bodyPr wrap="square" lIns="0" tIns="0" rIns="0" bIns="0" rtlCol="0"/>
              <a:lstStyle/>
              <a:p>
                <a:endParaRPr/>
              </a:p>
            </p:txBody>
          </p:sp>
          <p:sp>
            <p:nvSpPr>
              <p:cNvPr id="19" name="object 14">
                <a:extLst>
                  <a:ext uri="{FF2B5EF4-FFF2-40B4-BE49-F238E27FC236}">
                    <a16:creationId xmlns:a16="http://schemas.microsoft.com/office/drawing/2014/main" id="{FBEE169E-34DB-4B03-BF15-34C2CC605A2E}"/>
                  </a:ext>
                </a:extLst>
              </p:cNvPr>
              <p:cNvSpPr/>
              <p:nvPr/>
            </p:nvSpPr>
            <p:spPr>
              <a:xfrm>
                <a:off x="11917432" y="417744"/>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0" name="object 15">
                <a:extLst>
                  <a:ext uri="{FF2B5EF4-FFF2-40B4-BE49-F238E27FC236}">
                    <a16:creationId xmlns:a16="http://schemas.microsoft.com/office/drawing/2014/main" id="{AAFA0030-57FD-426A-8AA7-914431E6D46A}"/>
                  </a:ext>
                </a:extLst>
              </p:cNvPr>
              <p:cNvSpPr/>
              <p:nvPr/>
            </p:nvSpPr>
            <p:spPr>
              <a:xfrm>
                <a:off x="11917432" y="417744"/>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1" name="object 16">
                <a:extLst>
                  <a:ext uri="{FF2B5EF4-FFF2-40B4-BE49-F238E27FC236}">
                    <a16:creationId xmlns:a16="http://schemas.microsoft.com/office/drawing/2014/main" id="{70DEC23F-2C17-45CB-BD0A-EEDA34AA8706}"/>
                  </a:ext>
                </a:extLst>
              </p:cNvPr>
              <p:cNvSpPr/>
              <p:nvPr/>
            </p:nvSpPr>
            <p:spPr>
              <a:xfrm>
                <a:off x="11451734" y="476918"/>
                <a:ext cx="640715" cy="122555"/>
              </a:xfrm>
              <a:custGeom>
                <a:avLst/>
                <a:gdLst/>
                <a:ahLst/>
                <a:cxnLst/>
                <a:rect l="l" t="t" r="r" b="b"/>
                <a:pathLst>
                  <a:path w="640715" h="122554">
                    <a:moveTo>
                      <a:pt x="0" y="0"/>
                    </a:moveTo>
                    <a:lnTo>
                      <a:pt x="135826" y="0"/>
                    </a:lnTo>
                    <a:lnTo>
                      <a:pt x="142316" y="0"/>
                    </a:lnTo>
                    <a:lnTo>
                      <a:pt x="148247" y="3695"/>
                    </a:lnTo>
                    <a:lnTo>
                      <a:pt x="151104" y="9525"/>
                    </a:lnTo>
                    <a:lnTo>
                      <a:pt x="201663" y="112509"/>
                    </a:lnTo>
                    <a:lnTo>
                      <a:pt x="204520" y="118338"/>
                    </a:lnTo>
                    <a:lnTo>
                      <a:pt x="210451" y="122021"/>
                    </a:lnTo>
                    <a:lnTo>
                      <a:pt x="216941" y="122021"/>
                    </a:lnTo>
                    <a:lnTo>
                      <a:pt x="640245" y="122021"/>
                    </a:lnTo>
                  </a:path>
                </a:pathLst>
              </a:custGeom>
              <a:ln w="12014">
                <a:solidFill>
                  <a:srgbClr val="000000"/>
                </a:solidFill>
              </a:ln>
            </p:spPr>
            <p:txBody>
              <a:bodyPr wrap="square" lIns="0" tIns="0" rIns="0" bIns="0" rtlCol="0"/>
              <a:lstStyle/>
              <a:p>
                <a:endParaRPr/>
              </a:p>
            </p:txBody>
          </p:sp>
          <p:sp>
            <p:nvSpPr>
              <p:cNvPr id="22" name="object 17">
                <a:extLst>
                  <a:ext uri="{FF2B5EF4-FFF2-40B4-BE49-F238E27FC236}">
                    <a16:creationId xmlns:a16="http://schemas.microsoft.com/office/drawing/2014/main" id="{E72DC3E7-CD80-4925-9A14-94215BCE6897}"/>
                  </a:ext>
                </a:extLst>
              </p:cNvPr>
              <p:cNvSpPr/>
              <p:nvPr/>
            </p:nvSpPr>
            <p:spPr>
              <a:xfrm>
                <a:off x="11434708" y="459900"/>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3" name="object 18">
                <a:extLst>
                  <a:ext uri="{FF2B5EF4-FFF2-40B4-BE49-F238E27FC236}">
                    <a16:creationId xmlns:a16="http://schemas.microsoft.com/office/drawing/2014/main" id="{F3082D96-63BB-4DB5-8059-29030CFAD525}"/>
                  </a:ext>
                </a:extLst>
              </p:cNvPr>
              <p:cNvSpPr/>
              <p:nvPr/>
            </p:nvSpPr>
            <p:spPr>
              <a:xfrm>
                <a:off x="11434708" y="459900"/>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24" name="object 19">
                <a:extLst>
                  <a:ext uri="{FF2B5EF4-FFF2-40B4-BE49-F238E27FC236}">
                    <a16:creationId xmlns:a16="http://schemas.microsoft.com/office/drawing/2014/main" id="{A82F1D98-74F0-4ADD-8F57-101FDEA5820A}"/>
                  </a:ext>
                </a:extLst>
              </p:cNvPr>
              <p:cNvSpPr/>
              <p:nvPr/>
            </p:nvSpPr>
            <p:spPr>
              <a:xfrm>
                <a:off x="11243908" y="649978"/>
                <a:ext cx="806450" cy="122555"/>
              </a:xfrm>
              <a:custGeom>
                <a:avLst/>
                <a:gdLst/>
                <a:ahLst/>
                <a:cxnLst/>
                <a:rect l="l" t="t" r="r" b="b"/>
                <a:pathLst>
                  <a:path w="806450" h="122554">
                    <a:moveTo>
                      <a:pt x="0" y="122021"/>
                    </a:moveTo>
                    <a:lnTo>
                      <a:pt x="301498" y="122021"/>
                    </a:lnTo>
                    <a:lnTo>
                      <a:pt x="307987" y="122021"/>
                    </a:lnTo>
                    <a:lnTo>
                      <a:pt x="313918" y="118325"/>
                    </a:lnTo>
                    <a:lnTo>
                      <a:pt x="316776" y="112496"/>
                    </a:lnTo>
                    <a:lnTo>
                      <a:pt x="367334" y="9512"/>
                    </a:lnTo>
                    <a:lnTo>
                      <a:pt x="370192" y="3683"/>
                    </a:lnTo>
                    <a:lnTo>
                      <a:pt x="376123" y="0"/>
                    </a:lnTo>
                    <a:lnTo>
                      <a:pt x="382612" y="0"/>
                    </a:lnTo>
                    <a:lnTo>
                      <a:pt x="805916" y="0"/>
                    </a:lnTo>
                  </a:path>
                </a:pathLst>
              </a:custGeom>
              <a:ln w="12014">
                <a:solidFill>
                  <a:srgbClr val="000000"/>
                </a:solidFill>
              </a:ln>
            </p:spPr>
            <p:txBody>
              <a:bodyPr wrap="square" lIns="0" tIns="0" rIns="0" bIns="0" rtlCol="0"/>
              <a:lstStyle/>
              <a:p>
                <a:endParaRPr/>
              </a:p>
            </p:txBody>
          </p:sp>
          <p:sp>
            <p:nvSpPr>
              <p:cNvPr id="25" name="object 20">
                <a:extLst>
                  <a:ext uri="{FF2B5EF4-FFF2-40B4-BE49-F238E27FC236}">
                    <a16:creationId xmlns:a16="http://schemas.microsoft.com/office/drawing/2014/main" id="{DF078AA8-8990-4B0A-8D42-070A57C4313A}"/>
                  </a:ext>
                </a:extLst>
              </p:cNvPr>
              <p:cNvSpPr/>
              <p:nvPr/>
            </p:nvSpPr>
            <p:spPr>
              <a:xfrm>
                <a:off x="11303812" y="581200"/>
                <a:ext cx="312420" cy="122555"/>
              </a:xfrm>
              <a:custGeom>
                <a:avLst/>
                <a:gdLst/>
                <a:ahLst/>
                <a:cxnLst/>
                <a:rect l="l" t="t" r="r" b="b"/>
                <a:pathLst>
                  <a:path w="312420" h="122554">
                    <a:moveTo>
                      <a:pt x="0" y="122021"/>
                    </a:moveTo>
                    <a:lnTo>
                      <a:pt x="252196" y="122021"/>
                    </a:lnTo>
                    <a:lnTo>
                      <a:pt x="312102" y="0"/>
                    </a:lnTo>
                    <a:lnTo>
                      <a:pt x="72491" y="0"/>
                    </a:lnTo>
                    <a:lnTo>
                      <a:pt x="105765" y="64338"/>
                    </a:lnTo>
                    <a:lnTo>
                      <a:pt x="234454" y="64338"/>
                    </a:lnTo>
                  </a:path>
                </a:pathLst>
              </a:custGeom>
              <a:ln w="12014">
                <a:solidFill>
                  <a:srgbClr val="000000"/>
                </a:solidFill>
              </a:ln>
            </p:spPr>
            <p:txBody>
              <a:bodyPr wrap="square" lIns="0" tIns="0" rIns="0" bIns="0" rtlCol="0"/>
              <a:lstStyle/>
              <a:p>
                <a:endParaRPr/>
              </a:p>
            </p:txBody>
          </p:sp>
          <p:sp>
            <p:nvSpPr>
              <p:cNvPr id="26" name="object 21">
                <a:extLst>
                  <a:ext uri="{FF2B5EF4-FFF2-40B4-BE49-F238E27FC236}">
                    <a16:creationId xmlns:a16="http://schemas.microsoft.com/office/drawing/2014/main" id="{AC80FA61-3251-4B9C-B997-DC10BE494B05}"/>
                  </a:ext>
                </a:extLst>
              </p:cNvPr>
              <p:cNvSpPr/>
              <p:nvPr/>
            </p:nvSpPr>
            <p:spPr>
              <a:xfrm>
                <a:off x="11226881" y="754981"/>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27" name="object 22">
                <a:extLst>
                  <a:ext uri="{FF2B5EF4-FFF2-40B4-BE49-F238E27FC236}">
                    <a16:creationId xmlns:a16="http://schemas.microsoft.com/office/drawing/2014/main" id="{8653CD7D-EA88-4587-8A3A-B19AF633D55E}"/>
                  </a:ext>
                </a:extLst>
              </p:cNvPr>
              <p:cNvSpPr/>
              <p:nvPr/>
            </p:nvSpPr>
            <p:spPr>
              <a:xfrm>
                <a:off x="11226881" y="754981"/>
                <a:ext cx="34290" cy="34290"/>
              </a:xfrm>
              <a:custGeom>
                <a:avLst/>
                <a:gdLst/>
                <a:ahLst/>
                <a:cxnLst/>
                <a:rect l="l" t="t" r="r" b="b"/>
                <a:pathLst>
                  <a:path w="34290" h="34290">
                    <a:moveTo>
                      <a:pt x="34048" y="17017"/>
                    </a:moveTo>
                    <a:lnTo>
                      <a:pt x="34048" y="7619"/>
                    </a:lnTo>
                    <a:lnTo>
                      <a:pt x="26428" y="0"/>
                    </a:lnTo>
                    <a:lnTo>
                      <a:pt x="17030" y="0"/>
                    </a:lnTo>
                    <a:lnTo>
                      <a:pt x="7620" y="0"/>
                    </a:lnTo>
                    <a:lnTo>
                      <a:pt x="0" y="7619"/>
                    </a:lnTo>
                    <a:lnTo>
                      <a:pt x="0" y="17017"/>
                    </a:lnTo>
                    <a:lnTo>
                      <a:pt x="0" y="26415"/>
                    </a:lnTo>
                    <a:lnTo>
                      <a:pt x="7620" y="34035"/>
                    </a:lnTo>
                    <a:lnTo>
                      <a:pt x="17030" y="34035"/>
                    </a:lnTo>
                    <a:lnTo>
                      <a:pt x="26428" y="34035"/>
                    </a:lnTo>
                    <a:lnTo>
                      <a:pt x="34048" y="26415"/>
                    </a:lnTo>
                    <a:lnTo>
                      <a:pt x="34048" y="17017"/>
                    </a:lnTo>
                    <a:close/>
                  </a:path>
                </a:pathLst>
              </a:custGeom>
              <a:ln w="12014">
                <a:solidFill>
                  <a:srgbClr val="FFFFFF"/>
                </a:solidFill>
              </a:ln>
            </p:spPr>
            <p:txBody>
              <a:bodyPr wrap="square" lIns="0" tIns="0" rIns="0" bIns="0" rtlCol="0"/>
              <a:lstStyle/>
              <a:p>
                <a:endParaRPr/>
              </a:p>
            </p:txBody>
          </p:sp>
          <p:pic>
            <p:nvPicPr>
              <p:cNvPr id="28" name="object 23">
                <a:extLst>
                  <a:ext uri="{FF2B5EF4-FFF2-40B4-BE49-F238E27FC236}">
                    <a16:creationId xmlns:a16="http://schemas.microsoft.com/office/drawing/2014/main" id="{492C005C-CD4D-429A-906A-16714FC8C78A}"/>
                  </a:ext>
                </a:extLst>
              </p:cNvPr>
              <p:cNvPicPr/>
              <p:nvPr/>
            </p:nvPicPr>
            <p:blipFill>
              <a:blip r:embed="rId4" cstate="print"/>
              <a:stretch>
                <a:fillRect/>
              </a:stretch>
            </p:blipFill>
            <p:spPr>
              <a:xfrm>
                <a:off x="12026795" y="575918"/>
                <a:ext cx="88216" cy="97080"/>
              </a:xfrm>
              <a:prstGeom prst="rect">
                <a:avLst/>
              </a:prstGeom>
            </p:spPr>
          </p:pic>
          <p:sp>
            <p:nvSpPr>
              <p:cNvPr id="29" name="object 24">
                <a:extLst>
                  <a:ext uri="{FF2B5EF4-FFF2-40B4-BE49-F238E27FC236}">
                    <a16:creationId xmlns:a16="http://schemas.microsoft.com/office/drawing/2014/main" id="{1E4844F5-8CAD-485D-8C0D-16C9F4186512}"/>
                  </a:ext>
                </a:extLst>
              </p:cNvPr>
              <p:cNvSpPr/>
              <p:nvPr/>
            </p:nvSpPr>
            <p:spPr>
              <a:xfrm>
                <a:off x="11521235" y="628517"/>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0" name="object 25">
                <a:extLst>
                  <a:ext uri="{FF2B5EF4-FFF2-40B4-BE49-F238E27FC236}">
                    <a16:creationId xmlns:a16="http://schemas.microsoft.com/office/drawing/2014/main" id="{ACC2B97F-E382-4280-A586-F883167422CE}"/>
                  </a:ext>
                </a:extLst>
              </p:cNvPr>
              <p:cNvSpPr/>
              <p:nvPr/>
            </p:nvSpPr>
            <p:spPr>
              <a:xfrm>
                <a:off x="11521235" y="628517"/>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1" name="object 26">
                <a:extLst>
                  <a:ext uri="{FF2B5EF4-FFF2-40B4-BE49-F238E27FC236}">
                    <a16:creationId xmlns:a16="http://schemas.microsoft.com/office/drawing/2014/main" id="{09ACCFFA-A1B8-4ACF-90DE-E6282BA3D36B}"/>
                  </a:ext>
                </a:extLst>
              </p:cNvPr>
              <p:cNvSpPr/>
              <p:nvPr/>
            </p:nvSpPr>
            <p:spPr>
              <a:xfrm>
                <a:off x="11286784" y="686203"/>
                <a:ext cx="34290" cy="34290"/>
              </a:xfrm>
              <a:custGeom>
                <a:avLst/>
                <a:gdLst/>
                <a:ahLst/>
                <a:cxnLst/>
                <a:rect l="l" t="t" r="r" b="b"/>
                <a:pathLst>
                  <a:path w="34290" h="34290">
                    <a:moveTo>
                      <a:pt x="26428" y="0"/>
                    </a:moveTo>
                    <a:lnTo>
                      <a:pt x="7620" y="0"/>
                    </a:lnTo>
                    <a:lnTo>
                      <a:pt x="0" y="7619"/>
                    </a:lnTo>
                    <a:lnTo>
                      <a:pt x="0" y="26415"/>
                    </a:lnTo>
                    <a:lnTo>
                      <a:pt x="7620" y="34035"/>
                    </a:lnTo>
                    <a:lnTo>
                      <a:pt x="26428" y="34035"/>
                    </a:lnTo>
                    <a:lnTo>
                      <a:pt x="34048" y="26415"/>
                    </a:lnTo>
                    <a:lnTo>
                      <a:pt x="34048" y="17017"/>
                    </a:lnTo>
                    <a:lnTo>
                      <a:pt x="34048" y="7619"/>
                    </a:lnTo>
                    <a:lnTo>
                      <a:pt x="26428" y="0"/>
                    </a:lnTo>
                    <a:close/>
                  </a:path>
                </a:pathLst>
              </a:custGeom>
              <a:solidFill>
                <a:srgbClr val="FFFFFF">
                  <a:alpha val="59999"/>
                </a:srgbClr>
              </a:solidFill>
            </p:spPr>
            <p:txBody>
              <a:bodyPr wrap="square" lIns="0" tIns="0" rIns="0" bIns="0" rtlCol="0"/>
              <a:lstStyle/>
              <a:p>
                <a:endParaRPr/>
              </a:p>
            </p:txBody>
          </p:sp>
          <p:sp>
            <p:nvSpPr>
              <p:cNvPr id="32" name="object 27">
                <a:extLst>
                  <a:ext uri="{FF2B5EF4-FFF2-40B4-BE49-F238E27FC236}">
                    <a16:creationId xmlns:a16="http://schemas.microsoft.com/office/drawing/2014/main" id="{C4D5FD7D-59B8-47F3-8B8E-F374BF6CA53E}"/>
                  </a:ext>
                </a:extLst>
              </p:cNvPr>
              <p:cNvSpPr/>
              <p:nvPr/>
            </p:nvSpPr>
            <p:spPr>
              <a:xfrm>
                <a:off x="11286784" y="686203"/>
                <a:ext cx="34290" cy="34290"/>
              </a:xfrm>
              <a:custGeom>
                <a:avLst/>
                <a:gdLst/>
                <a:ahLst/>
                <a:cxnLst/>
                <a:rect l="l" t="t" r="r" b="b"/>
                <a:pathLst>
                  <a:path w="34290" h="34290">
                    <a:moveTo>
                      <a:pt x="34048" y="17017"/>
                    </a:moveTo>
                    <a:lnTo>
                      <a:pt x="34048" y="26415"/>
                    </a:lnTo>
                    <a:lnTo>
                      <a:pt x="26428" y="34035"/>
                    </a:lnTo>
                    <a:lnTo>
                      <a:pt x="17030" y="34035"/>
                    </a:lnTo>
                    <a:lnTo>
                      <a:pt x="7620" y="34035"/>
                    </a:lnTo>
                    <a:lnTo>
                      <a:pt x="0" y="26415"/>
                    </a:lnTo>
                    <a:lnTo>
                      <a:pt x="0" y="17017"/>
                    </a:lnTo>
                    <a:lnTo>
                      <a:pt x="0" y="7619"/>
                    </a:lnTo>
                    <a:lnTo>
                      <a:pt x="7620" y="0"/>
                    </a:lnTo>
                    <a:lnTo>
                      <a:pt x="17030" y="0"/>
                    </a:lnTo>
                    <a:lnTo>
                      <a:pt x="26428" y="0"/>
                    </a:lnTo>
                    <a:lnTo>
                      <a:pt x="34048" y="7619"/>
                    </a:lnTo>
                    <a:lnTo>
                      <a:pt x="34048" y="17017"/>
                    </a:lnTo>
                    <a:close/>
                  </a:path>
                </a:pathLst>
              </a:custGeom>
              <a:ln w="12014">
                <a:solidFill>
                  <a:srgbClr val="FFFFFF"/>
                </a:solidFill>
              </a:ln>
            </p:spPr>
            <p:txBody>
              <a:bodyPr wrap="square" lIns="0" tIns="0" rIns="0" bIns="0" rtlCol="0"/>
              <a:lstStyle/>
              <a:p>
                <a:endParaRPr/>
              </a:p>
            </p:txBody>
          </p:sp>
          <p:sp>
            <p:nvSpPr>
              <p:cNvPr id="33" name="object 28">
                <a:extLst>
                  <a:ext uri="{FF2B5EF4-FFF2-40B4-BE49-F238E27FC236}">
                    <a16:creationId xmlns:a16="http://schemas.microsoft.com/office/drawing/2014/main" id="{87AACFDB-0C5A-4F23-A538-6BBDBFA409BE}"/>
                  </a:ext>
                </a:extLst>
              </p:cNvPr>
              <p:cNvSpPr/>
              <p:nvPr/>
            </p:nvSpPr>
            <p:spPr>
              <a:xfrm>
                <a:off x="10231246" y="257276"/>
                <a:ext cx="266700" cy="182245"/>
              </a:xfrm>
              <a:custGeom>
                <a:avLst/>
                <a:gdLst/>
                <a:ahLst/>
                <a:cxnLst/>
                <a:rect l="l" t="t" r="r" b="b"/>
                <a:pathLst>
                  <a:path w="266700" h="182245">
                    <a:moveTo>
                      <a:pt x="266242" y="0"/>
                    </a:moveTo>
                    <a:lnTo>
                      <a:pt x="0" y="0"/>
                    </a:lnTo>
                    <a:lnTo>
                      <a:pt x="0" y="181927"/>
                    </a:lnTo>
                    <a:lnTo>
                      <a:pt x="266242" y="181927"/>
                    </a:lnTo>
                    <a:lnTo>
                      <a:pt x="266242" y="0"/>
                    </a:lnTo>
                    <a:close/>
                  </a:path>
                </a:pathLst>
              </a:custGeom>
              <a:solidFill>
                <a:srgbClr val="FFFFFF">
                  <a:alpha val="59999"/>
                </a:srgbClr>
              </a:solidFill>
            </p:spPr>
            <p:txBody>
              <a:bodyPr wrap="square" lIns="0" tIns="0" rIns="0" bIns="0" rtlCol="0"/>
              <a:lstStyle/>
              <a:p>
                <a:endParaRPr/>
              </a:p>
            </p:txBody>
          </p:sp>
          <p:sp>
            <p:nvSpPr>
              <p:cNvPr id="34" name="object 29">
                <a:extLst>
                  <a:ext uri="{FF2B5EF4-FFF2-40B4-BE49-F238E27FC236}">
                    <a16:creationId xmlns:a16="http://schemas.microsoft.com/office/drawing/2014/main" id="{C64EBCC5-133F-4839-9F13-B9688126D1AC}"/>
                  </a:ext>
                </a:extLst>
              </p:cNvPr>
              <p:cNvSpPr/>
              <p:nvPr/>
            </p:nvSpPr>
            <p:spPr>
              <a:xfrm>
                <a:off x="10231250" y="257274"/>
                <a:ext cx="266700" cy="182245"/>
              </a:xfrm>
              <a:custGeom>
                <a:avLst/>
                <a:gdLst/>
                <a:ahLst/>
                <a:cxnLst/>
                <a:rect l="l" t="t" r="r" b="b"/>
                <a:pathLst>
                  <a:path w="266700" h="182245">
                    <a:moveTo>
                      <a:pt x="266242" y="181927"/>
                    </a:moveTo>
                    <a:lnTo>
                      <a:pt x="0" y="181927"/>
                    </a:lnTo>
                    <a:lnTo>
                      <a:pt x="0" y="0"/>
                    </a:lnTo>
                    <a:lnTo>
                      <a:pt x="266242" y="0"/>
                    </a:lnTo>
                    <a:lnTo>
                      <a:pt x="266242" y="181927"/>
                    </a:lnTo>
                    <a:close/>
                  </a:path>
                </a:pathLst>
              </a:custGeom>
              <a:ln w="12014">
                <a:solidFill>
                  <a:srgbClr val="000000"/>
                </a:solidFill>
              </a:ln>
            </p:spPr>
            <p:txBody>
              <a:bodyPr wrap="square" lIns="0" tIns="0" rIns="0" bIns="0" rtlCol="0"/>
              <a:lstStyle/>
              <a:p>
                <a:endParaRPr/>
              </a:p>
            </p:txBody>
          </p:sp>
          <p:sp>
            <p:nvSpPr>
              <p:cNvPr id="35" name="object 30">
                <a:extLst>
                  <a:ext uri="{FF2B5EF4-FFF2-40B4-BE49-F238E27FC236}">
                    <a16:creationId xmlns:a16="http://schemas.microsoft.com/office/drawing/2014/main" id="{9386B043-774E-44C3-BF1F-45877D541E02}"/>
                  </a:ext>
                </a:extLst>
              </p:cNvPr>
              <p:cNvSpPr/>
              <p:nvPr/>
            </p:nvSpPr>
            <p:spPr>
              <a:xfrm>
                <a:off x="10097039" y="636694"/>
                <a:ext cx="257810" cy="171450"/>
              </a:xfrm>
              <a:custGeom>
                <a:avLst/>
                <a:gdLst/>
                <a:ahLst/>
                <a:cxnLst/>
                <a:rect l="l" t="t" r="r" b="b"/>
                <a:pathLst>
                  <a:path w="257809" h="171450">
                    <a:moveTo>
                      <a:pt x="257365" y="170840"/>
                    </a:moveTo>
                    <a:lnTo>
                      <a:pt x="0" y="170840"/>
                    </a:lnTo>
                    <a:lnTo>
                      <a:pt x="0" y="0"/>
                    </a:lnTo>
                    <a:lnTo>
                      <a:pt x="257365" y="0"/>
                    </a:lnTo>
                    <a:lnTo>
                      <a:pt x="257365" y="170840"/>
                    </a:lnTo>
                    <a:close/>
                  </a:path>
                </a:pathLst>
              </a:custGeom>
              <a:ln w="12014">
                <a:solidFill>
                  <a:srgbClr val="000000"/>
                </a:solidFill>
              </a:ln>
            </p:spPr>
            <p:txBody>
              <a:bodyPr wrap="square" lIns="0" tIns="0" rIns="0" bIns="0" rtlCol="0"/>
              <a:lstStyle/>
              <a:p>
                <a:endParaRPr/>
              </a:p>
            </p:txBody>
          </p:sp>
          <p:pic>
            <p:nvPicPr>
              <p:cNvPr id="36" name="object 31">
                <a:extLst>
                  <a:ext uri="{FF2B5EF4-FFF2-40B4-BE49-F238E27FC236}">
                    <a16:creationId xmlns:a16="http://schemas.microsoft.com/office/drawing/2014/main" id="{1A3A4D0E-EABB-49B8-9CD9-D7848DE06ED8}"/>
                  </a:ext>
                </a:extLst>
              </p:cNvPr>
              <p:cNvPicPr/>
              <p:nvPr/>
            </p:nvPicPr>
            <p:blipFill>
              <a:blip r:embed="rId5" cstate="print"/>
              <a:stretch>
                <a:fillRect/>
              </a:stretch>
            </p:blipFill>
            <p:spPr>
              <a:xfrm>
                <a:off x="10546225" y="211835"/>
                <a:ext cx="139128" cy="139128"/>
              </a:xfrm>
              <a:prstGeom prst="rect">
                <a:avLst/>
              </a:prstGeom>
            </p:spPr>
          </p:pic>
          <p:pic>
            <p:nvPicPr>
              <p:cNvPr id="37" name="object 32">
                <a:extLst>
                  <a:ext uri="{FF2B5EF4-FFF2-40B4-BE49-F238E27FC236}">
                    <a16:creationId xmlns:a16="http://schemas.microsoft.com/office/drawing/2014/main" id="{576FD48B-DBCB-48F3-953C-9D07AC9C8372}"/>
                  </a:ext>
                </a:extLst>
              </p:cNvPr>
              <p:cNvPicPr/>
              <p:nvPr/>
            </p:nvPicPr>
            <p:blipFill>
              <a:blip r:embed="rId6" cstate="print"/>
              <a:stretch>
                <a:fillRect/>
              </a:stretch>
            </p:blipFill>
            <p:spPr>
              <a:xfrm>
                <a:off x="9828669" y="360944"/>
                <a:ext cx="244449" cy="244449"/>
              </a:xfrm>
              <a:prstGeom prst="rect">
                <a:avLst/>
              </a:prstGeom>
            </p:spPr>
          </p:pic>
          <p:sp>
            <p:nvSpPr>
              <p:cNvPr id="38" name="object 33">
                <a:extLst>
                  <a:ext uri="{FF2B5EF4-FFF2-40B4-BE49-F238E27FC236}">
                    <a16:creationId xmlns:a16="http://schemas.microsoft.com/office/drawing/2014/main" id="{D6CEC5BB-05C4-4FBA-8324-71BDC90CEE33}"/>
                  </a:ext>
                </a:extLst>
              </p:cNvPr>
              <p:cNvSpPr/>
              <p:nvPr/>
            </p:nvSpPr>
            <p:spPr>
              <a:xfrm>
                <a:off x="9828669" y="360944"/>
                <a:ext cx="244475" cy="244475"/>
              </a:xfrm>
              <a:custGeom>
                <a:avLst/>
                <a:gdLst/>
                <a:ahLst/>
                <a:cxnLst/>
                <a:rect l="l" t="t" r="r" b="b"/>
                <a:pathLst>
                  <a:path w="244475" h="244475">
                    <a:moveTo>
                      <a:pt x="214109" y="85509"/>
                    </a:moveTo>
                    <a:lnTo>
                      <a:pt x="219621" y="79806"/>
                    </a:lnTo>
                    <a:lnTo>
                      <a:pt x="226517" y="73545"/>
                    </a:lnTo>
                    <a:lnTo>
                      <a:pt x="231660" y="68033"/>
                    </a:lnTo>
                    <a:lnTo>
                      <a:pt x="229323" y="63334"/>
                    </a:lnTo>
                    <a:lnTo>
                      <a:pt x="226796" y="58762"/>
                    </a:lnTo>
                    <a:lnTo>
                      <a:pt x="223901" y="54432"/>
                    </a:lnTo>
                    <a:lnTo>
                      <a:pt x="216522" y="56121"/>
                    </a:lnTo>
                    <a:lnTo>
                      <a:pt x="207606" y="58978"/>
                    </a:lnTo>
                    <a:lnTo>
                      <a:pt x="199872" y="60934"/>
                    </a:lnTo>
                    <a:lnTo>
                      <a:pt x="195072" y="54863"/>
                    </a:lnTo>
                    <a:lnTo>
                      <a:pt x="189585" y="49377"/>
                    </a:lnTo>
                    <a:lnTo>
                      <a:pt x="183515" y="44576"/>
                    </a:lnTo>
                    <a:lnTo>
                      <a:pt x="185470" y="36855"/>
                    </a:lnTo>
                    <a:lnTo>
                      <a:pt x="188341" y="27927"/>
                    </a:lnTo>
                    <a:lnTo>
                      <a:pt x="190030" y="20548"/>
                    </a:lnTo>
                    <a:lnTo>
                      <a:pt x="185699" y="17652"/>
                    </a:lnTo>
                    <a:lnTo>
                      <a:pt x="181114" y="15125"/>
                    </a:lnTo>
                    <a:lnTo>
                      <a:pt x="176415" y="12801"/>
                    </a:lnTo>
                    <a:lnTo>
                      <a:pt x="170903" y="17932"/>
                    </a:lnTo>
                    <a:lnTo>
                      <a:pt x="164642" y="24828"/>
                    </a:lnTo>
                    <a:lnTo>
                      <a:pt x="158953" y="30340"/>
                    </a:lnTo>
                    <a:lnTo>
                      <a:pt x="151879" y="27508"/>
                    </a:lnTo>
                    <a:lnTo>
                      <a:pt x="144386" y="25526"/>
                    </a:lnTo>
                    <a:lnTo>
                      <a:pt x="136626" y="24396"/>
                    </a:lnTo>
                    <a:lnTo>
                      <a:pt x="134480" y="16763"/>
                    </a:lnTo>
                    <a:lnTo>
                      <a:pt x="132499" y="7632"/>
                    </a:lnTo>
                    <a:lnTo>
                      <a:pt x="130263" y="406"/>
                    </a:lnTo>
                    <a:lnTo>
                      <a:pt x="127584" y="241"/>
                    </a:lnTo>
                    <a:lnTo>
                      <a:pt x="124942" y="0"/>
                    </a:lnTo>
                    <a:lnTo>
                      <a:pt x="122224" y="0"/>
                    </a:lnTo>
                    <a:lnTo>
                      <a:pt x="119507" y="0"/>
                    </a:lnTo>
                    <a:lnTo>
                      <a:pt x="116865" y="241"/>
                    </a:lnTo>
                    <a:lnTo>
                      <a:pt x="114185" y="406"/>
                    </a:lnTo>
                    <a:lnTo>
                      <a:pt x="111950" y="7632"/>
                    </a:lnTo>
                    <a:lnTo>
                      <a:pt x="109969" y="16763"/>
                    </a:lnTo>
                    <a:lnTo>
                      <a:pt x="107823" y="24396"/>
                    </a:lnTo>
                    <a:lnTo>
                      <a:pt x="100063" y="25526"/>
                    </a:lnTo>
                    <a:lnTo>
                      <a:pt x="92583" y="27508"/>
                    </a:lnTo>
                    <a:lnTo>
                      <a:pt x="85509" y="30340"/>
                    </a:lnTo>
                    <a:lnTo>
                      <a:pt x="79806" y="24828"/>
                    </a:lnTo>
                    <a:lnTo>
                      <a:pt x="73545" y="17932"/>
                    </a:lnTo>
                    <a:lnTo>
                      <a:pt x="68033" y="12801"/>
                    </a:lnTo>
                    <a:lnTo>
                      <a:pt x="63334" y="15125"/>
                    </a:lnTo>
                    <a:lnTo>
                      <a:pt x="58762" y="17652"/>
                    </a:lnTo>
                    <a:lnTo>
                      <a:pt x="54432" y="20548"/>
                    </a:lnTo>
                    <a:lnTo>
                      <a:pt x="56108" y="27927"/>
                    </a:lnTo>
                    <a:lnTo>
                      <a:pt x="58978" y="36842"/>
                    </a:lnTo>
                    <a:lnTo>
                      <a:pt x="60934" y="44576"/>
                    </a:lnTo>
                    <a:lnTo>
                      <a:pt x="54864" y="49377"/>
                    </a:lnTo>
                    <a:lnTo>
                      <a:pt x="49377" y="54863"/>
                    </a:lnTo>
                    <a:lnTo>
                      <a:pt x="44577" y="60934"/>
                    </a:lnTo>
                    <a:lnTo>
                      <a:pt x="36842" y="58978"/>
                    </a:lnTo>
                    <a:lnTo>
                      <a:pt x="27927" y="56108"/>
                    </a:lnTo>
                    <a:lnTo>
                      <a:pt x="20548" y="54419"/>
                    </a:lnTo>
                    <a:lnTo>
                      <a:pt x="17653" y="58762"/>
                    </a:lnTo>
                    <a:lnTo>
                      <a:pt x="15125" y="63334"/>
                    </a:lnTo>
                    <a:lnTo>
                      <a:pt x="12801" y="68033"/>
                    </a:lnTo>
                    <a:lnTo>
                      <a:pt x="17932" y="73545"/>
                    </a:lnTo>
                    <a:lnTo>
                      <a:pt x="24828" y="79806"/>
                    </a:lnTo>
                    <a:lnTo>
                      <a:pt x="30340" y="85509"/>
                    </a:lnTo>
                    <a:lnTo>
                      <a:pt x="27508" y="92570"/>
                    </a:lnTo>
                    <a:lnTo>
                      <a:pt x="25527" y="100063"/>
                    </a:lnTo>
                    <a:lnTo>
                      <a:pt x="24396" y="107822"/>
                    </a:lnTo>
                    <a:lnTo>
                      <a:pt x="16751" y="109969"/>
                    </a:lnTo>
                    <a:lnTo>
                      <a:pt x="7632" y="111950"/>
                    </a:lnTo>
                    <a:lnTo>
                      <a:pt x="406" y="114185"/>
                    </a:lnTo>
                    <a:lnTo>
                      <a:pt x="241" y="116865"/>
                    </a:lnTo>
                    <a:lnTo>
                      <a:pt x="0" y="119506"/>
                    </a:lnTo>
                    <a:lnTo>
                      <a:pt x="0" y="122224"/>
                    </a:lnTo>
                    <a:lnTo>
                      <a:pt x="0" y="124942"/>
                    </a:lnTo>
                    <a:lnTo>
                      <a:pt x="241" y="127596"/>
                    </a:lnTo>
                    <a:lnTo>
                      <a:pt x="406" y="130263"/>
                    </a:lnTo>
                    <a:lnTo>
                      <a:pt x="7632" y="132499"/>
                    </a:lnTo>
                    <a:lnTo>
                      <a:pt x="16751" y="134480"/>
                    </a:lnTo>
                    <a:lnTo>
                      <a:pt x="24396" y="136626"/>
                    </a:lnTo>
                    <a:lnTo>
                      <a:pt x="25527" y="144398"/>
                    </a:lnTo>
                    <a:lnTo>
                      <a:pt x="27508" y="151879"/>
                    </a:lnTo>
                    <a:lnTo>
                      <a:pt x="30340" y="158953"/>
                    </a:lnTo>
                    <a:lnTo>
                      <a:pt x="24828" y="164642"/>
                    </a:lnTo>
                    <a:lnTo>
                      <a:pt x="17932" y="170903"/>
                    </a:lnTo>
                    <a:lnTo>
                      <a:pt x="12788" y="176415"/>
                    </a:lnTo>
                    <a:lnTo>
                      <a:pt x="15125" y="181114"/>
                    </a:lnTo>
                    <a:lnTo>
                      <a:pt x="17653" y="185686"/>
                    </a:lnTo>
                    <a:lnTo>
                      <a:pt x="20548" y="190017"/>
                    </a:lnTo>
                    <a:lnTo>
                      <a:pt x="27927" y="188340"/>
                    </a:lnTo>
                    <a:lnTo>
                      <a:pt x="36842" y="185470"/>
                    </a:lnTo>
                    <a:lnTo>
                      <a:pt x="44577" y="183514"/>
                    </a:lnTo>
                    <a:lnTo>
                      <a:pt x="49377" y="189585"/>
                    </a:lnTo>
                    <a:lnTo>
                      <a:pt x="54864" y="195071"/>
                    </a:lnTo>
                    <a:lnTo>
                      <a:pt x="60934" y="199872"/>
                    </a:lnTo>
                    <a:lnTo>
                      <a:pt x="58978" y="207606"/>
                    </a:lnTo>
                    <a:lnTo>
                      <a:pt x="56108" y="216522"/>
                    </a:lnTo>
                    <a:lnTo>
                      <a:pt x="54419" y="223900"/>
                    </a:lnTo>
                    <a:lnTo>
                      <a:pt x="58762" y="226796"/>
                    </a:lnTo>
                    <a:lnTo>
                      <a:pt x="63334" y="229323"/>
                    </a:lnTo>
                    <a:lnTo>
                      <a:pt x="68033" y="231660"/>
                    </a:lnTo>
                    <a:lnTo>
                      <a:pt x="73545" y="226517"/>
                    </a:lnTo>
                    <a:lnTo>
                      <a:pt x="79806" y="219621"/>
                    </a:lnTo>
                    <a:lnTo>
                      <a:pt x="85496" y="214109"/>
                    </a:lnTo>
                    <a:lnTo>
                      <a:pt x="92570" y="216941"/>
                    </a:lnTo>
                    <a:lnTo>
                      <a:pt x="100063" y="218922"/>
                    </a:lnTo>
                    <a:lnTo>
                      <a:pt x="107823" y="220065"/>
                    </a:lnTo>
                    <a:lnTo>
                      <a:pt x="109969" y="227698"/>
                    </a:lnTo>
                    <a:lnTo>
                      <a:pt x="111950" y="236816"/>
                    </a:lnTo>
                    <a:lnTo>
                      <a:pt x="114185" y="244043"/>
                    </a:lnTo>
                    <a:lnTo>
                      <a:pt x="116865" y="244220"/>
                    </a:lnTo>
                    <a:lnTo>
                      <a:pt x="119507" y="244449"/>
                    </a:lnTo>
                    <a:lnTo>
                      <a:pt x="122224" y="244449"/>
                    </a:lnTo>
                    <a:lnTo>
                      <a:pt x="124942" y="244449"/>
                    </a:lnTo>
                    <a:lnTo>
                      <a:pt x="127584" y="244220"/>
                    </a:lnTo>
                    <a:lnTo>
                      <a:pt x="130263" y="244043"/>
                    </a:lnTo>
                    <a:lnTo>
                      <a:pt x="132499" y="236816"/>
                    </a:lnTo>
                    <a:lnTo>
                      <a:pt x="134480" y="227698"/>
                    </a:lnTo>
                    <a:lnTo>
                      <a:pt x="136626" y="220065"/>
                    </a:lnTo>
                    <a:lnTo>
                      <a:pt x="144386" y="218922"/>
                    </a:lnTo>
                    <a:lnTo>
                      <a:pt x="151866" y="216941"/>
                    </a:lnTo>
                    <a:lnTo>
                      <a:pt x="158940" y="214109"/>
                    </a:lnTo>
                    <a:lnTo>
                      <a:pt x="164642" y="219621"/>
                    </a:lnTo>
                    <a:lnTo>
                      <a:pt x="170903" y="226517"/>
                    </a:lnTo>
                    <a:lnTo>
                      <a:pt x="176415" y="231660"/>
                    </a:lnTo>
                    <a:lnTo>
                      <a:pt x="181114" y="229323"/>
                    </a:lnTo>
                    <a:lnTo>
                      <a:pt x="185686" y="226796"/>
                    </a:lnTo>
                    <a:lnTo>
                      <a:pt x="190017" y="223900"/>
                    </a:lnTo>
                    <a:lnTo>
                      <a:pt x="188341" y="216522"/>
                    </a:lnTo>
                    <a:lnTo>
                      <a:pt x="185470" y="207606"/>
                    </a:lnTo>
                    <a:lnTo>
                      <a:pt x="183515" y="199885"/>
                    </a:lnTo>
                    <a:lnTo>
                      <a:pt x="189585" y="195071"/>
                    </a:lnTo>
                    <a:lnTo>
                      <a:pt x="195072" y="189585"/>
                    </a:lnTo>
                    <a:lnTo>
                      <a:pt x="199872" y="183514"/>
                    </a:lnTo>
                    <a:lnTo>
                      <a:pt x="207606" y="185470"/>
                    </a:lnTo>
                    <a:lnTo>
                      <a:pt x="216522" y="188340"/>
                    </a:lnTo>
                    <a:lnTo>
                      <a:pt x="223901" y="190030"/>
                    </a:lnTo>
                    <a:lnTo>
                      <a:pt x="226796" y="185699"/>
                    </a:lnTo>
                    <a:lnTo>
                      <a:pt x="229323" y="181114"/>
                    </a:lnTo>
                    <a:lnTo>
                      <a:pt x="231660" y="176415"/>
                    </a:lnTo>
                    <a:lnTo>
                      <a:pt x="226517" y="170903"/>
                    </a:lnTo>
                    <a:lnTo>
                      <a:pt x="219621" y="164642"/>
                    </a:lnTo>
                    <a:lnTo>
                      <a:pt x="214109" y="158953"/>
                    </a:lnTo>
                    <a:lnTo>
                      <a:pt x="216941" y="151879"/>
                    </a:lnTo>
                    <a:lnTo>
                      <a:pt x="218922" y="144398"/>
                    </a:lnTo>
                    <a:lnTo>
                      <a:pt x="220065" y="136626"/>
                    </a:lnTo>
                    <a:lnTo>
                      <a:pt x="227698" y="134480"/>
                    </a:lnTo>
                    <a:lnTo>
                      <a:pt x="236816" y="132499"/>
                    </a:lnTo>
                    <a:lnTo>
                      <a:pt x="244043" y="130263"/>
                    </a:lnTo>
                    <a:lnTo>
                      <a:pt x="244208" y="127596"/>
                    </a:lnTo>
                    <a:lnTo>
                      <a:pt x="244449" y="124942"/>
                    </a:lnTo>
                    <a:lnTo>
                      <a:pt x="244449" y="122224"/>
                    </a:lnTo>
                    <a:lnTo>
                      <a:pt x="244449" y="119506"/>
                    </a:lnTo>
                    <a:lnTo>
                      <a:pt x="244208" y="116865"/>
                    </a:lnTo>
                    <a:lnTo>
                      <a:pt x="244043" y="114185"/>
                    </a:lnTo>
                    <a:lnTo>
                      <a:pt x="236816" y="111950"/>
                    </a:lnTo>
                    <a:lnTo>
                      <a:pt x="227698" y="109969"/>
                    </a:lnTo>
                    <a:lnTo>
                      <a:pt x="220065" y="107835"/>
                    </a:lnTo>
                    <a:lnTo>
                      <a:pt x="218922" y="100063"/>
                    </a:lnTo>
                    <a:lnTo>
                      <a:pt x="216941" y="92582"/>
                    </a:lnTo>
                    <a:lnTo>
                      <a:pt x="214109" y="85509"/>
                    </a:lnTo>
                    <a:close/>
                  </a:path>
                </a:pathLst>
              </a:custGeom>
              <a:ln w="12014">
                <a:solidFill>
                  <a:srgbClr val="000000"/>
                </a:solidFill>
              </a:ln>
            </p:spPr>
            <p:txBody>
              <a:bodyPr wrap="square" lIns="0" tIns="0" rIns="0" bIns="0" rtlCol="0"/>
              <a:lstStyle/>
              <a:p>
                <a:endParaRPr/>
              </a:p>
            </p:txBody>
          </p:sp>
          <p:pic>
            <p:nvPicPr>
              <p:cNvPr id="39" name="object 34">
                <a:extLst>
                  <a:ext uri="{FF2B5EF4-FFF2-40B4-BE49-F238E27FC236}">
                    <a16:creationId xmlns:a16="http://schemas.microsoft.com/office/drawing/2014/main" id="{E6C0A23C-64AF-4C40-9909-563B32E54C8B}"/>
                  </a:ext>
                </a:extLst>
              </p:cNvPr>
              <p:cNvPicPr/>
              <p:nvPr/>
            </p:nvPicPr>
            <p:blipFill>
              <a:blip r:embed="rId7" cstate="print"/>
              <a:stretch>
                <a:fillRect/>
              </a:stretch>
            </p:blipFill>
            <p:spPr>
              <a:xfrm>
                <a:off x="9688294" y="622557"/>
                <a:ext cx="160297" cy="160395"/>
              </a:xfrm>
              <a:prstGeom prst="rect">
                <a:avLst/>
              </a:prstGeom>
            </p:spPr>
          </p:pic>
          <p:sp>
            <p:nvSpPr>
              <p:cNvPr id="40" name="object 35">
                <a:extLst>
                  <a:ext uri="{FF2B5EF4-FFF2-40B4-BE49-F238E27FC236}">
                    <a16:creationId xmlns:a16="http://schemas.microsoft.com/office/drawing/2014/main" id="{CB6E705E-0DF7-419C-9774-6CAECAF54ADB}"/>
                  </a:ext>
                </a:extLst>
              </p:cNvPr>
              <p:cNvSpPr/>
              <p:nvPr/>
            </p:nvSpPr>
            <p:spPr>
              <a:xfrm>
                <a:off x="9540881" y="468010"/>
                <a:ext cx="136525" cy="103505"/>
              </a:xfrm>
              <a:custGeom>
                <a:avLst/>
                <a:gdLst/>
                <a:ahLst/>
                <a:cxnLst/>
                <a:rect l="l" t="t" r="r" b="b"/>
                <a:pathLst>
                  <a:path w="136525" h="103504">
                    <a:moveTo>
                      <a:pt x="136029" y="10591"/>
                    </a:moveTo>
                    <a:lnTo>
                      <a:pt x="48031" y="0"/>
                    </a:lnTo>
                    <a:lnTo>
                      <a:pt x="63627" y="26339"/>
                    </a:lnTo>
                    <a:lnTo>
                      <a:pt x="0" y="63068"/>
                    </a:lnTo>
                    <a:lnTo>
                      <a:pt x="23012" y="102946"/>
                    </a:lnTo>
                    <a:lnTo>
                      <a:pt x="87096" y="65951"/>
                    </a:lnTo>
                    <a:lnTo>
                      <a:pt x="102692" y="92278"/>
                    </a:lnTo>
                    <a:lnTo>
                      <a:pt x="136029" y="10591"/>
                    </a:lnTo>
                    <a:close/>
                  </a:path>
                </a:pathLst>
              </a:custGeom>
              <a:ln w="12014">
                <a:solidFill>
                  <a:srgbClr val="FFFFFF"/>
                </a:solidFill>
              </a:ln>
            </p:spPr>
            <p:txBody>
              <a:bodyPr wrap="square" lIns="0" tIns="0" rIns="0" bIns="0" rtlCol="0"/>
              <a:lstStyle/>
              <a:p>
                <a:endParaRPr/>
              </a:p>
            </p:txBody>
          </p:sp>
          <p:pic>
            <p:nvPicPr>
              <p:cNvPr id="41" name="object 36">
                <a:extLst>
                  <a:ext uri="{FF2B5EF4-FFF2-40B4-BE49-F238E27FC236}">
                    <a16:creationId xmlns:a16="http://schemas.microsoft.com/office/drawing/2014/main" id="{612AFBE3-928F-4A0D-A734-75AF31EC24D8}"/>
                  </a:ext>
                </a:extLst>
              </p:cNvPr>
              <p:cNvPicPr/>
              <p:nvPr/>
            </p:nvPicPr>
            <p:blipFill>
              <a:blip r:embed="rId8" cstate="print"/>
              <a:stretch>
                <a:fillRect/>
              </a:stretch>
            </p:blipFill>
            <p:spPr>
              <a:xfrm>
                <a:off x="9648025" y="373900"/>
                <a:ext cx="90690" cy="68618"/>
              </a:xfrm>
              <a:prstGeom prst="rect">
                <a:avLst/>
              </a:prstGeom>
            </p:spPr>
          </p:pic>
          <p:sp>
            <p:nvSpPr>
              <p:cNvPr id="42" name="object 37">
                <a:extLst>
                  <a:ext uri="{FF2B5EF4-FFF2-40B4-BE49-F238E27FC236}">
                    <a16:creationId xmlns:a16="http://schemas.microsoft.com/office/drawing/2014/main" id="{46097749-886E-4D25-8168-D4608140CAD5}"/>
                  </a:ext>
                </a:extLst>
              </p:cNvPr>
              <p:cNvSpPr/>
              <p:nvPr/>
            </p:nvSpPr>
            <p:spPr>
              <a:xfrm>
                <a:off x="9648022" y="373894"/>
                <a:ext cx="90805" cy="69215"/>
              </a:xfrm>
              <a:custGeom>
                <a:avLst/>
                <a:gdLst/>
                <a:ahLst/>
                <a:cxnLst/>
                <a:rect l="l" t="t" r="r" b="b"/>
                <a:pathLst>
                  <a:path w="90804" h="69215">
                    <a:moveTo>
                      <a:pt x="90690" y="7061"/>
                    </a:moveTo>
                    <a:lnTo>
                      <a:pt x="32029" y="0"/>
                    </a:lnTo>
                    <a:lnTo>
                      <a:pt x="42430" y="17551"/>
                    </a:lnTo>
                    <a:lnTo>
                      <a:pt x="0" y="42049"/>
                    </a:lnTo>
                    <a:lnTo>
                      <a:pt x="15354" y="68630"/>
                    </a:lnTo>
                    <a:lnTo>
                      <a:pt x="58064" y="43967"/>
                    </a:lnTo>
                    <a:lnTo>
                      <a:pt x="68465" y="61518"/>
                    </a:lnTo>
                    <a:lnTo>
                      <a:pt x="90690" y="7061"/>
                    </a:lnTo>
                    <a:close/>
                  </a:path>
                </a:pathLst>
              </a:custGeom>
              <a:ln w="12014">
                <a:solidFill>
                  <a:srgbClr val="000000"/>
                </a:solidFill>
              </a:ln>
            </p:spPr>
            <p:txBody>
              <a:bodyPr wrap="square" lIns="0" tIns="0" rIns="0" bIns="0" rtlCol="0"/>
              <a:lstStyle/>
              <a:p>
                <a:endParaRPr/>
              </a:p>
            </p:txBody>
          </p:sp>
          <p:sp>
            <p:nvSpPr>
              <p:cNvPr id="43" name="object 38">
                <a:extLst>
                  <a:ext uri="{FF2B5EF4-FFF2-40B4-BE49-F238E27FC236}">
                    <a16:creationId xmlns:a16="http://schemas.microsoft.com/office/drawing/2014/main" id="{22AEEFA1-28EB-41A2-9037-E0E076A65F6C}"/>
                  </a:ext>
                </a:extLst>
              </p:cNvPr>
              <p:cNvSpPr/>
              <p:nvPr/>
            </p:nvSpPr>
            <p:spPr>
              <a:xfrm>
                <a:off x="10116911" y="292827"/>
                <a:ext cx="225425" cy="0"/>
              </a:xfrm>
              <a:custGeom>
                <a:avLst/>
                <a:gdLst/>
                <a:ahLst/>
                <a:cxnLst/>
                <a:rect l="l" t="t" r="r" b="b"/>
                <a:pathLst>
                  <a:path w="225425">
                    <a:moveTo>
                      <a:pt x="0" y="0"/>
                    </a:moveTo>
                    <a:lnTo>
                      <a:pt x="225183" y="0"/>
                    </a:lnTo>
                  </a:path>
                </a:pathLst>
              </a:custGeom>
              <a:ln w="12014">
                <a:solidFill>
                  <a:srgbClr val="000000"/>
                </a:solidFill>
              </a:ln>
            </p:spPr>
            <p:txBody>
              <a:bodyPr wrap="square" lIns="0" tIns="0" rIns="0" bIns="0" rtlCol="0"/>
              <a:lstStyle/>
              <a:p>
                <a:endParaRPr/>
              </a:p>
            </p:txBody>
          </p:sp>
          <p:sp>
            <p:nvSpPr>
              <p:cNvPr id="44" name="object 39">
                <a:extLst>
                  <a:ext uri="{FF2B5EF4-FFF2-40B4-BE49-F238E27FC236}">
                    <a16:creationId xmlns:a16="http://schemas.microsoft.com/office/drawing/2014/main" id="{2DA4CAA6-68F5-452B-BBB2-1D6234AE549F}"/>
                  </a:ext>
                </a:extLst>
              </p:cNvPr>
              <p:cNvSpPr/>
              <p:nvPr/>
            </p:nvSpPr>
            <p:spPr>
              <a:xfrm>
                <a:off x="10163929" y="315098"/>
                <a:ext cx="186055" cy="0"/>
              </a:xfrm>
              <a:custGeom>
                <a:avLst/>
                <a:gdLst/>
                <a:ahLst/>
                <a:cxnLst/>
                <a:rect l="l" t="t" r="r" b="b"/>
                <a:pathLst>
                  <a:path w="186054">
                    <a:moveTo>
                      <a:pt x="0" y="0"/>
                    </a:moveTo>
                    <a:lnTo>
                      <a:pt x="185597" y="0"/>
                    </a:lnTo>
                  </a:path>
                </a:pathLst>
              </a:custGeom>
              <a:ln w="12014">
                <a:solidFill>
                  <a:srgbClr val="000000"/>
                </a:solidFill>
              </a:ln>
            </p:spPr>
            <p:txBody>
              <a:bodyPr wrap="square" lIns="0" tIns="0" rIns="0" bIns="0" rtlCol="0"/>
              <a:lstStyle/>
              <a:p>
                <a:endParaRPr/>
              </a:p>
            </p:txBody>
          </p:sp>
          <p:sp>
            <p:nvSpPr>
              <p:cNvPr id="45" name="object 40">
                <a:extLst>
                  <a:ext uri="{FF2B5EF4-FFF2-40B4-BE49-F238E27FC236}">
                    <a16:creationId xmlns:a16="http://schemas.microsoft.com/office/drawing/2014/main" id="{609C7196-E666-47B9-97E7-AA45E590D15C}"/>
                  </a:ext>
                </a:extLst>
              </p:cNvPr>
              <p:cNvSpPr/>
              <p:nvPr/>
            </p:nvSpPr>
            <p:spPr>
              <a:xfrm>
                <a:off x="10262355" y="697763"/>
                <a:ext cx="156210" cy="0"/>
              </a:xfrm>
              <a:custGeom>
                <a:avLst/>
                <a:gdLst/>
                <a:ahLst/>
                <a:cxnLst/>
                <a:rect l="l" t="t" r="r" b="b"/>
                <a:pathLst>
                  <a:path w="156209">
                    <a:moveTo>
                      <a:pt x="0" y="0"/>
                    </a:moveTo>
                    <a:lnTo>
                      <a:pt x="155905" y="0"/>
                    </a:lnTo>
                  </a:path>
                </a:pathLst>
              </a:custGeom>
              <a:ln w="12014">
                <a:solidFill>
                  <a:srgbClr val="000000"/>
                </a:solidFill>
              </a:ln>
            </p:spPr>
            <p:txBody>
              <a:bodyPr wrap="square" lIns="0" tIns="0" rIns="0" bIns="0" rtlCol="0"/>
              <a:lstStyle/>
              <a:p>
                <a:endParaRPr/>
              </a:p>
            </p:txBody>
          </p:sp>
          <p:sp>
            <p:nvSpPr>
              <p:cNvPr id="46" name="object 41">
                <a:extLst>
                  <a:ext uri="{FF2B5EF4-FFF2-40B4-BE49-F238E27FC236}">
                    <a16:creationId xmlns:a16="http://schemas.microsoft.com/office/drawing/2014/main" id="{46B31E80-9567-4657-9ABA-14C41C967C0A}"/>
                  </a:ext>
                </a:extLst>
              </p:cNvPr>
              <p:cNvSpPr/>
              <p:nvPr/>
            </p:nvSpPr>
            <p:spPr>
              <a:xfrm>
                <a:off x="10217812" y="739832"/>
                <a:ext cx="163830" cy="0"/>
              </a:xfrm>
              <a:custGeom>
                <a:avLst/>
                <a:gdLst/>
                <a:ahLst/>
                <a:cxnLst/>
                <a:rect l="l" t="t" r="r" b="b"/>
                <a:pathLst>
                  <a:path w="163829">
                    <a:moveTo>
                      <a:pt x="0" y="0"/>
                    </a:moveTo>
                    <a:lnTo>
                      <a:pt x="163322" y="0"/>
                    </a:lnTo>
                  </a:path>
                </a:pathLst>
              </a:custGeom>
              <a:ln w="12014">
                <a:solidFill>
                  <a:srgbClr val="000000"/>
                </a:solidFill>
              </a:ln>
            </p:spPr>
            <p:txBody>
              <a:bodyPr wrap="square" lIns="0" tIns="0" rIns="0" bIns="0" rtlCol="0"/>
              <a:lstStyle/>
              <a:p>
                <a:endParaRPr/>
              </a:p>
            </p:txBody>
          </p:sp>
          <p:pic>
            <p:nvPicPr>
              <p:cNvPr id="47" name="object 42">
                <a:extLst>
                  <a:ext uri="{FF2B5EF4-FFF2-40B4-BE49-F238E27FC236}">
                    <a16:creationId xmlns:a16="http://schemas.microsoft.com/office/drawing/2014/main" id="{0234F656-7F80-4457-9A33-E5E15A08ED7D}"/>
                  </a:ext>
                </a:extLst>
              </p:cNvPr>
              <p:cNvPicPr/>
              <p:nvPr/>
            </p:nvPicPr>
            <p:blipFill>
              <a:blip r:embed="rId9" cstate="print"/>
              <a:stretch>
                <a:fillRect/>
              </a:stretch>
            </p:blipFill>
            <p:spPr>
              <a:xfrm>
                <a:off x="10771367" y="253872"/>
                <a:ext cx="383006" cy="322630"/>
              </a:xfrm>
              <a:prstGeom prst="rect">
                <a:avLst/>
              </a:prstGeom>
            </p:spPr>
          </p:pic>
          <p:sp>
            <p:nvSpPr>
              <p:cNvPr id="48" name="object 43">
                <a:extLst>
                  <a:ext uri="{FF2B5EF4-FFF2-40B4-BE49-F238E27FC236}">
                    <a16:creationId xmlns:a16="http://schemas.microsoft.com/office/drawing/2014/main" id="{A0D01EDA-EB20-4C96-A3C0-9D640D3DDC8F}"/>
                  </a:ext>
                </a:extLst>
              </p:cNvPr>
              <p:cNvSpPr/>
              <p:nvPr/>
            </p:nvSpPr>
            <p:spPr>
              <a:xfrm>
                <a:off x="10761687" y="244193"/>
                <a:ext cx="402590" cy="342265"/>
              </a:xfrm>
              <a:custGeom>
                <a:avLst/>
                <a:gdLst/>
                <a:ahLst/>
                <a:cxnLst/>
                <a:rect l="l" t="t" r="r" b="b"/>
                <a:pathLst>
                  <a:path w="402590" h="342265">
                    <a:moveTo>
                      <a:pt x="24345" y="156971"/>
                    </a:moveTo>
                    <a:lnTo>
                      <a:pt x="7023" y="156971"/>
                    </a:lnTo>
                    <a:lnTo>
                      <a:pt x="0" y="163995"/>
                    </a:lnTo>
                    <a:lnTo>
                      <a:pt x="0" y="181317"/>
                    </a:lnTo>
                    <a:lnTo>
                      <a:pt x="7023" y="188340"/>
                    </a:lnTo>
                    <a:lnTo>
                      <a:pt x="24345" y="188340"/>
                    </a:lnTo>
                    <a:lnTo>
                      <a:pt x="31369" y="181317"/>
                    </a:lnTo>
                    <a:lnTo>
                      <a:pt x="31369" y="163995"/>
                    </a:lnTo>
                    <a:lnTo>
                      <a:pt x="24345" y="156971"/>
                    </a:lnTo>
                    <a:close/>
                  </a:path>
                  <a:path w="402590" h="342265">
                    <a:moveTo>
                      <a:pt x="179362" y="130454"/>
                    </a:moveTo>
                    <a:lnTo>
                      <a:pt x="162039" y="130454"/>
                    </a:lnTo>
                    <a:lnTo>
                      <a:pt x="155016" y="137477"/>
                    </a:lnTo>
                    <a:lnTo>
                      <a:pt x="155016" y="154800"/>
                    </a:lnTo>
                    <a:lnTo>
                      <a:pt x="162039" y="161823"/>
                    </a:lnTo>
                    <a:lnTo>
                      <a:pt x="179362" y="161823"/>
                    </a:lnTo>
                    <a:lnTo>
                      <a:pt x="186385" y="154800"/>
                    </a:lnTo>
                    <a:lnTo>
                      <a:pt x="186385" y="137477"/>
                    </a:lnTo>
                    <a:lnTo>
                      <a:pt x="179362" y="130454"/>
                    </a:lnTo>
                    <a:close/>
                  </a:path>
                  <a:path w="402590" h="342265">
                    <a:moveTo>
                      <a:pt x="91554" y="212547"/>
                    </a:moveTo>
                    <a:lnTo>
                      <a:pt x="74231" y="212547"/>
                    </a:lnTo>
                    <a:lnTo>
                      <a:pt x="67208" y="219570"/>
                    </a:lnTo>
                    <a:lnTo>
                      <a:pt x="67208" y="236893"/>
                    </a:lnTo>
                    <a:lnTo>
                      <a:pt x="74231" y="243916"/>
                    </a:lnTo>
                    <a:lnTo>
                      <a:pt x="91554" y="243916"/>
                    </a:lnTo>
                    <a:lnTo>
                      <a:pt x="98577" y="236893"/>
                    </a:lnTo>
                    <a:lnTo>
                      <a:pt x="98577" y="219570"/>
                    </a:lnTo>
                    <a:lnTo>
                      <a:pt x="91554" y="212547"/>
                    </a:lnTo>
                    <a:close/>
                  </a:path>
                  <a:path w="402590" h="342265">
                    <a:moveTo>
                      <a:pt x="194640" y="234035"/>
                    </a:moveTo>
                    <a:lnTo>
                      <a:pt x="177304" y="234035"/>
                    </a:lnTo>
                    <a:lnTo>
                      <a:pt x="170281" y="241058"/>
                    </a:lnTo>
                    <a:lnTo>
                      <a:pt x="170281" y="258381"/>
                    </a:lnTo>
                    <a:lnTo>
                      <a:pt x="177304" y="265404"/>
                    </a:lnTo>
                    <a:lnTo>
                      <a:pt x="194640" y="265404"/>
                    </a:lnTo>
                    <a:lnTo>
                      <a:pt x="201663" y="258381"/>
                    </a:lnTo>
                    <a:lnTo>
                      <a:pt x="201663" y="241058"/>
                    </a:lnTo>
                    <a:lnTo>
                      <a:pt x="194640" y="234035"/>
                    </a:lnTo>
                    <a:close/>
                  </a:path>
                  <a:path w="402590" h="342265">
                    <a:moveTo>
                      <a:pt x="236156" y="310616"/>
                    </a:moveTo>
                    <a:lnTo>
                      <a:pt x="218833" y="310616"/>
                    </a:lnTo>
                    <a:lnTo>
                      <a:pt x="211810" y="317639"/>
                    </a:lnTo>
                    <a:lnTo>
                      <a:pt x="211810" y="334962"/>
                    </a:lnTo>
                    <a:lnTo>
                      <a:pt x="218833" y="341985"/>
                    </a:lnTo>
                    <a:lnTo>
                      <a:pt x="236156" y="341985"/>
                    </a:lnTo>
                    <a:lnTo>
                      <a:pt x="243179" y="334962"/>
                    </a:lnTo>
                    <a:lnTo>
                      <a:pt x="243179" y="317639"/>
                    </a:lnTo>
                    <a:lnTo>
                      <a:pt x="236156" y="310616"/>
                    </a:lnTo>
                    <a:close/>
                  </a:path>
                  <a:path w="402590" h="342265">
                    <a:moveTo>
                      <a:pt x="254457" y="253974"/>
                    </a:moveTo>
                    <a:lnTo>
                      <a:pt x="237121" y="253974"/>
                    </a:lnTo>
                    <a:lnTo>
                      <a:pt x="230098" y="260997"/>
                    </a:lnTo>
                    <a:lnTo>
                      <a:pt x="230098" y="278320"/>
                    </a:lnTo>
                    <a:lnTo>
                      <a:pt x="237121" y="285343"/>
                    </a:lnTo>
                    <a:lnTo>
                      <a:pt x="254457" y="285343"/>
                    </a:lnTo>
                    <a:lnTo>
                      <a:pt x="261480" y="278320"/>
                    </a:lnTo>
                    <a:lnTo>
                      <a:pt x="261480" y="260997"/>
                    </a:lnTo>
                    <a:lnTo>
                      <a:pt x="254457" y="253974"/>
                    </a:lnTo>
                    <a:close/>
                  </a:path>
                  <a:path w="402590" h="342265">
                    <a:moveTo>
                      <a:pt x="348754" y="207378"/>
                    </a:moveTo>
                    <a:lnTo>
                      <a:pt x="331431" y="207378"/>
                    </a:lnTo>
                    <a:lnTo>
                      <a:pt x="324408" y="214401"/>
                    </a:lnTo>
                    <a:lnTo>
                      <a:pt x="324408" y="231724"/>
                    </a:lnTo>
                    <a:lnTo>
                      <a:pt x="331431" y="238747"/>
                    </a:lnTo>
                    <a:lnTo>
                      <a:pt x="348754" y="238747"/>
                    </a:lnTo>
                    <a:lnTo>
                      <a:pt x="355777" y="231724"/>
                    </a:lnTo>
                    <a:lnTo>
                      <a:pt x="355777" y="214401"/>
                    </a:lnTo>
                    <a:lnTo>
                      <a:pt x="348754" y="207378"/>
                    </a:lnTo>
                    <a:close/>
                  </a:path>
                  <a:path w="402590" h="342265">
                    <a:moveTo>
                      <a:pt x="395351" y="142786"/>
                    </a:moveTo>
                    <a:lnTo>
                      <a:pt x="378015" y="142786"/>
                    </a:lnTo>
                    <a:lnTo>
                      <a:pt x="370992" y="149809"/>
                    </a:lnTo>
                    <a:lnTo>
                      <a:pt x="370992" y="167131"/>
                    </a:lnTo>
                    <a:lnTo>
                      <a:pt x="378015" y="174167"/>
                    </a:lnTo>
                    <a:lnTo>
                      <a:pt x="395351" y="174167"/>
                    </a:lnTo>
                    <a:lnTo>
                      <a:pt x="402374" y="167131"/>
                    </a:lnTo>
                    <a:lnTo>
                      <a:pt x="402374" y="149809"/>
                    </a:lnTo>
                    <a:lnTo>
                      <a:pt x="395351" y="142786"/>
                    </a:lnTo>
                    <a:close/>
                  </a:path>
                  <a:path w="402590" h="342265">
                    <a:moveTo>
                      <a:pt x="347459" y="63906"/>
                    </a:moveTo>
                    <a:lnTo>
                      <a:pt x="330136" y="63906"/>
                    </a:lnTo>
                    <a:lnTo>
                      <a:pt x="323113" y="70929"/>
                    </a:lnTo>
                    <a:lnTo>
                      <a:pt x="323113" y="88264"/>
                    </a:lnTo>
                    <a:lnTo>
                      <a:pt x="330136" y="95288"/>
                    </a:lnTo>
                    <a:lnTo>
                      <a:pt x="347459" y="95288"/>
                    </a:lnTo>
                    <a:lnTo>
                      <a:pt x="354482" y="88264"/>
                    </a:lnTo>
                    <a:lnTo>
                      <a:pt x="354482" y="70929"/>
                    </a:lnTo>
                    <a:lnTo>
                      <a:pt x="347459" y="63906"/>
                    </a:lnTo>
                    <a:close/>
                  </a:path>
                  <a:path w="402590" h="342265">
                    <a:moveTo>
                      <a:pt x="272935" y="81826"/>
                    </a:moveTo>
                    <a:lnTo>
                      <a:pt x="255600" y="81826"/>
                    </a:lnTo>
                    <a:lnTo>
                      <a:pt x="248577" y="88849"/>
                    </a:lnTo>
                    <a:lnTo>
                      <a:pt x="248577" y="106171"/>
                    </a:lnTo>
                    <a:lnTo>
                      <a:pt x="255600" y="113195"/>
                    </a:lnTo>
                    <a:lnTo>
                      <a:pt x="272935" y="113195"/>
                    </a:lnTo>
                    <a:lnTo>
                      <a:pt x="279958" y="106171"/>
                    </a:lnTo>
                    <a:lnTo>
                      <a:pt x="279958" y="88849"/>
                    </a:lnTo>
                    <a:lnTo>
                      <a:pt x="272935" y="81826"/>
                    </a:lnTo>
                    <a:close/>
                  </a:path>
                  <a:path w="402590" h="342265">
                    <a:moveTo>
                      <a:pt x="241579" y="0"/>
                    </a:moveTo>
                    <a:lnTo>
                      <a:pt x="224243" y="0"/>
                    </a:lnTo>
                    <a:lnTo>
                      <a:pt x="217220" y="7023"/>
                    </a:lnTo>
                    <a:lnTo>
                      <a:pt x="217220" y="24345"/>
                    </a:lnTo>
                    <a:lnTo>
                      <a:pt x="224243" y="31368"/>
                    </a:lnTo>
                    <a:lnTo>
                      <a:pt x="241579" y="31368"/>
                    </a:lnTo>
                    <a:lnTo>
                      <a:pt x="248602" y="24345"/>
                    </a:lnTo>
                    <a:lnTo>
                      <a:pt x="248602" y="7023"/>
                    </a:lnTo>
                    <a:lnTo>
                      <a:pt x="241579" y="0"/>
                    </a:lnTo>
                    <a:close/>
                  </a:path>
                  <a:path w="402590" h="342265">
                    <a:moveTo>
                      <a:pt x="98018" y="40652"/>
                    </a:moveTo>
                    <a:lnTo>
                      <a:pt x="80683" y="40652"/>
                    </a:lnTo>
                    <a:lnTo>
                      <a:pt x="73660" y="47675"/>
                    </a:lnTo>
                    <a:lnTo>
                      <a:pt x="73660" y="64998"/>
                    </a:lnTo>
                    <a:lnTo>
                      <a:pt x="80683" y="72021"/>
                    </a:lnTo>
                    <a:lnTo>
                      <a:pt x="98018" y="72021"/>
                    </a:lnTo>
                    <a:lnTo>
                      <a:pt x="105041" y="64998"/>
                    </a:lnTo>
                    <a:lnTo>
                      <a:pt x="105041" y="47675"/>
                    </a:lnTo>
                    <a:lnTo>
                      <a:pt x="98018" y="40652"/>
                    </a:lnTo>
                    <a:close/>
                  </a:path>
                </a:pathLst>
              </a:custGeom>
              <a:solidFill>
                <a:srgbClr val="FFFFFF">
                  <a:alpha val="59999"/>
                </a:srgbClr>
              </a:solidFill>
            </p:spPr>
            <p:txBody>
              <a:bodyPr wrap="square" lIns="0" tIns="0" rIns="0" bIns="0" rtlCol="0"/>
              <a:lstStyle/>
              <a:p>
                <a:endParaRPr/>
              </a:p>
            </p:txBody>
          </p:sp>
          <p:sp>
            <p:nvSpPr>
              <p:cNvPr id="49" name="object 44">
                <a:extLst>
                  <a:ext uri="{FF2B5EF4-FFF2-40B4-BE49-F238E27FC236}">
                    <a16:creationId xmlns:a16="http://schemas.microsoft.com/office/drawing/2014/main" id="{597C0D07-FA8C-4648-87DE-DC7DCF6AF757}"/>
                  </a:ext>
                </a:extLst>
              </p:cNvPr>
              <p:cNvSpPr/>
              <p:nvPr/>
            </p:nvSpPr>
            <p:spPr>
              <a:xfrm>
                <a:off x="10761687" y="374647"/>
                <a:ext cx="186690" cy="113664"/>
              </a:xfrm>
              <a:custGeom>
                <a:avLst/>
                <a:gdLst/>
                <a:ahLst/>
                <a:cxnLst/>
                <a:rect l="l" t="t" r="r" b="b"/>
                <a:pathLst>
                  <a:path w="186690" h="113665">
                    <a:moveTo>
                      <a:pt x="31369" y="42202"/>
                    </a:moveTo>
                    <a:lnTo>
                      <a:pt x="31369" y="33540"/>
                    </a:lnTo>
                    <a:lnTo>
                      <a:pt x="24345" y="26517"/>
                    </a:lnTo>
                    <a:lnTo>
                      <a:pt x="15684" y="26517"/>
                    </a:lnTo>
                    <a:lnTo>
                      <a:pt x="7023" y="26517"/>
                    </a:lnTo>
                    <a:lnTo>
                      <a:pt x="0" y="33540"/>
                    </a:lnTo>
                    <a:lnTo>
                      <a:pt x="0" y="42202"/>
                    </a:lnTo>
                    <a:lnTo>
                      <a:pt x="0" y="50863"/>
                    </a:lnTo>
                    <a:lnTo>
                      <a:pt x="7023" y="57886"/>
                    </a:lnTo>
                    <a:lnTo>
                      <a:pt x="15684" y="57886"/>
                    </a:lnTo>
                    <a:lnTo>
                      <a:pt x="24345" y="57886"/>
                    </a:lnTo>
                    <a:lnTo>
                      <a:pt x="31369" y="50863"/>
                    </a:lnTo>
                    <a:lnTo>
                      <a:pt x="31369" y="42202"/>
                    </a:lnTo>
                    <a:close/>
                  </a:path>
                  <a:path w="186690" h="113665">
                    <a:moveTo>
                      <a:pt x="186385" y="15684"/>
                    </a:moveTo>
                    <a:lnTo>
                      <a:pt x="186385" y="7023"/>
                    </a:lnTo>
                    <a:lnTo>
                      <a:pt x="179362" y="0"/>
                    </a:lnTo>
                    <a:lnTo>
                      <a:pt x="170700" y="0"/>
                    </a:lnTo>
                    <a:lnTo>
                      <a:pt x="162039" y="0"/>
                    </a:lnTo>
                    <a:lnTo>
                      <a:pt x="155016" y="7023"/>
                    </a:lnTo>
                    <a:lnTo>
                      <a:pt x="155016" y="15684"/>
                    </a:lnTo>
                    <a:lnTo>
                      <a:pt x="155016" y="24345"/>
                    </a:lnTo>
                    <a:lnTo>
                      <a:pt x="162039" y="31368"/>
                    </a:lnTo>
                    <a:lnTo>
                      <a:pt x="170700" y="31368"/>
                    </a:lnTo>
                    <a:lnTo>
                      <a:pt x="179362" y="31368"/>
                    </a:lnTo>
                    <a:lnTo>
                      <a:pt x="186385" y="24345"/>
                    </a:lnTo>
                    <a:lnTo>
                      <a:pt x="186385" y="15684"/>
                    </a:lnTo>
                    <a:close/>
                  </a:path>
                  <a:path w="186690" h="113665">
                    <a:moveTo>
                      <a:pt x="98577" y="97777"/>
                    </a:moveTo>
                    <a:lnTo>
                      <a:pt x="98577" y="89115"/>
                    </a:lnTo>
                    <a:lnTo>
                      <a:pt x="91554" y="82092"/>
                    </a:lnTo>
                    <a:lnTo>
                      <a:pt x="82892" y="82092"/>
                    </a:lnTo>
                    <a:lnTo>
                      <a:pt x="74231" y="82092"/>
                    </a:lnTo>
                    <a:lnTo>
                      <a:pt x="67208" y="89115"/>
                    </a:lnTo>
                    <a:lnTo>
                      <a:pt x="67208" y="97777"/>
                    </a:lnTo>
                    <a:lnTo>
                      <a:pt x="67208" y="106438"/>
                    </a:lnTo>
                    <a:lnTo>
                      <a:pt x="74231" y="113461"/>
                    </a:lnTo>
                    <a:lnTo>
                      <a:pt x="82892" y="113461"/>
                    </a:lnTo>
                    <a:lnTo>
                      <a:pt x="91554" y="113461"/>
                    </a:lnTo>
                    <a:lnTo>
                      <a:pt x="98577" y="106438"/>
                    </a:lnTo>
                    <a:lnTo>
                      <a:pt x="98577" y="97777"/>
                    </a:lnTo>
                    <a:close/>
                  </a:path>
                </a:pathLst>
              </a:custGeom>
              <a:ln w="12014">
                <a:solidFill>
                  <a:srgbClr val="000000"/>
                </a:solidFill>
              </a:ln>
            </p:spPr>
            <p:txBody>
              <a:bodyPr wrap="square" lIns="0" tIns="0" rIns="0" bIns="0" rtlCol="0"/>
              <a:lstStyle/>
              <a:p>
                <a:endParaRPr/>
              </a:p>
            </p:txBody>
          </p:sp>
          <p:pic>
            <p:nvPicPr>
              <p:cNvPr id="50" name="object 45">
                <a:extLst>
                  <a:ext uri="{FF2B5EF4-FFF2-40B4-BE49-F238E27FC236}">
                    <a16:creationId xmlns:a16="http://schemas.microsoft.com/office/drawing/2014/main" id="{8FFFBD53-B5B7-4307-BA0C-B361E581E955}"/>
                  </a:ext>
                </a:extLst>
              </p:cNvPr>
              <p:cNvPicPr/>
              <p:nvPr/>
            </p:nvPicPr>
            <p:blipFill>
              <a:blip r:embed="rId10" cstate="print"/>
              <a:stretch>
                <a:fillRect/>
              </a:stretch>
            </p:blipFill>
            <p:spPr>
              <a:xfrm>
                <a:off x="10925962" y="472221"/>
                <a:ext cx="103212" cy="119964"/>
              </a:xfrm>
              <a:prstGeom prst="rect">
                <a:avLst/>
              </a:prstGeom>
            </p:spPr>
          </p:pic>
          <p:sp>
            <p:nvSpPr>
              <p:cNvPr id="51" name="object 46">
                <a:extLst>
                  <a:ext uri="{FF2B5EF4-FFF2-40B4-BE49-F238E27FC236}">
                    <a16:creationId xmlns:a16="http://schemas.microsoft.com/office/drawing/2014/main" id="{837ACB9B-6779-451F-BE2D-FE9C982A68A6}"/>
                  </a:ext>
                </a:extLst>
              </p:cNvPr>
              <p:cNvSpPr/>
              <p:nvPr/>
            </p:nvSpPr>
            <p:spPr>
              <a:xfrm>
                <a:off x="10835347" y="244193"/>
                <a:ext cx="328930" cy="238760"/>
              </a:xfrm>
              <a:custGeom>
                <a:avLst/>
                <a:gdLst/>
                <a:ahLst/>
                <a:cxnLst/>
                <a:rect l="l" t="t" r="r" b="b"/>
                <a:pathLst>
                  <a:path w="328929" h="238759">
                    <a:moveTo>
                      <a:pt x="282117" y="223062"/>
                    </a:moveTo>
                    <a:lnTo>
                      <a:pt x="282117" y="214401"/>
                    </a:lnTo>
                    <a:lnTo>
                      <a:pt x="275094" y="207378"/>
                    </a:lnTo>
                    <a:lnTo>
                      <a:pt x="266433" y="207378"/>
                    </a:lnTo>
                    <a:lnTo>
                      <a:pt x="257771" y="207378"/>
                    </a:lnTo>
                    <a:lnTo>
                      <a:pt x="250748" y="214401"/>
                    </a:lnTo>
                    <a:lnTo>
                      <a:pt x="250748" y="223062"/>
                    </a:lnTo>
                    <a:lnTo>
                      <a:pt x="250748" y="231724"/>
                    </a:lnTo>
                    <a:lnTo>
                      <a:pt x="257771" y="238747"/>
                    </a:lnTo>
                    <a:lnTo>
                      <a:pt x="266433" y="238747"/>
                    </a:lnTo>
                    <a:lnTo>
                      <a:pt x="275094" y="238747"/>
                    </a:lnTo>
                    <a:lnTo>
                      <a:pt x="282117" y="231724"/>
                    </a:lnTo>
                    <a:lnTo>
                      <a:pt x="282117" y="223062"/>
                    </a:lnTo>
                    <a:close/>
                  </a:path>
                  <a:path w="328929" h="238759">
                    <a:moveTo>
                      <a:pt x="328714" y="158470"/>
                    </a:moveTo>
                    <a:lnTo>
                      <a:pt x="328714" y="149809"/>
                    </a:lnTo>
                    <a:lnTo>
                      <a:pt x="321690" y="142786"/>
                    </a:lnTo>
                    <a:lnTo>
                      <a:pt x="313029" y="142786"/>
                    </a:lnTo>
                    <a:lnTo>
                      <a:pt x="304355" y="142786"/>
                    </a:lnTo>
                    <a:lnTo>
                      <a:pt x="297332" y="149809"/>
                    </a:lnTo>
                    <a:lnTo>
                      <a:pt x="297332" y="158470"/>
                    </a:lnTo>
                    <a:lnTo>
                      <a:pt x="297332" y="167131"/>
                    </a:lnTo>
                    <a:lnTo>
                      <a:pt x="304355" y="174167"/>
                    </a:lnTo>
                    <a:lnTo>
                      <a:pt x="313029" y="174167"/>
                    </a:lnTo>
                    <a:lnTo>
                      <a:pt x="321690" y="174167"/>
                    </a:lnTo>
                    <a:lnTo>
                      <a:pt x="328714" y="167131"/>
                    </a:lnTo>
                    <a:lnTo>
                      <a:pt x="328714" y="158470"/>
                    </a:lnTo>
                    <a:close/>
                  </a:path>
                  <a:path w="328929" h="238759">
                    <a:moveTo>
                      <a:pt x="280822" y="79603"/>
                    </a:moveTo>
                    <a:lnTo>
                      <a:pt x="280822" y="70929"/>
                    </a:lnTo>
                    <a:lnTo>
                      <a:pt x="273799" y="63906"/>
                    </a:lnTo>
                    <a:lnTo>
                      <a:pt x="265137" y="63906"/>
                    </a:lnTo>
                    <a:lnTo>
                      <a:pt x="256476" y="63906"/>
                    </a:lnTo>
                    <a:lnTo>
                      <a:pt x="249453" y="70929"/>
                    </a:lnTo>
                    <a:lnTo>
                      <a:pt x="249453" y="79603"/>
                    </a:lnTo>
                    <a:lnTo>
                      <a:pt x="249453" y="88264"/>
                    </a:lnTo>
                    <a:lnTo>
                      <a:pt x="256476" y="95288"/>
                    </a:lnTo>
                    <a:lnTo>
                      <a:pt x="265137" y="95288"/>
                    </a:lnTo>
                    <a:lnTo>
                      <a:pt x="273799" y="95288"/>
                    </a:lnTo>
                    <a:lnTo>
                      <a:pt x="280822" y="88264"/>
                    </a:lnTo>
                    <a:lnTo>
                      <a:pt x="280822" y="79603"/>
                    </a:lnTo>
                    <a:close/>
                  </a:path>
                  <a:path w="328929" h="238759">
                    <a:moveTo>
                      <a:pt x="206298" y="97510"/>
                    </a:moveTo>
                    <a:lnTo>
                      <a:pt x="206298" y="88849"/>
                    </a:lnTo>
                    <a:lnTo>
                      <a:pt x="199275" y="81826"/>
                    </a:lnTo>
                    <a:lnTo>
                      <a:pt x="190601" y="81826"/>
                    </a:lnTo>
                    <a:lnTo>
                      <a:pt x="181940" y="81826"/>
                    </a:lnTo>
                    <a:lnTo>
                      <a:pt x="174917" y="88849"/>
                    </a:lnTo>
                    <a:lnTo>
                      <a:pt x="174917" y="97510"/>
                    </a:lnTo>
                    <a:lnTo>
                      <a:pt x="174917" y="106171"/>
                    </a:lnTo>
                    <a:lnTo>
                      <a:pt x="181940" y="113195"/>
                    </a:lnTo>
                    <a:lnTo>
                      <a:pt x="190601" y="113195"/>
                    </a:lnTo>
                    <a:lnTo>
                      <a:pt x="199275" y="113195"/>
                    </a:lnTo>
                    <a:lnTo>
                      <a:pt x="206298" y="106171"/>
                    </a:lnTo>
                    <a:lnTo>
                      <a:pt x="206298" y="97510"/>
                    </a:lnTo>
                    <a:close/>
                  </a:path>
                  <a:path w="328929" h="238759">
                    <a:moveTo>
                      <a:pt x="174942" y="15684"/>
                    </a:moveTo>
                    <a:lnTo>
                      <a:pt x="174942" y="7023"/>
                    </a:lnTo>
                    <a:lnTo>
                      <a:pt x="167919" y="0"/>
                    </a:lnTo>
                    <a:lnTo>
                      <a:pt x="159257" y="0"/>
                    </a:lnTo>
                    <a:lnTo>
                      <a:pt x="150583" y="0"/>
                    </a:lnTo>
                    <a:lnTo>
                      <a:pt x="143560" y="7023"/>
                    </a:lnTo>
                    <a:lnTo>
                      <a:pt x="143560" y="15684"/>
                    </a:lnTo>
                    <a:lnTo>
                      <a:pt x="143560" y="24345"/>
                    </a:lnTo>
                    <a:lnTo>
                      <a:pt x="150583" y="31368"/>
                    </a:lnTo>
                    <a:lnTo>
                      <a:pt x="159257" y="31368"/>
                    </a:lnTo>
                    <a:lnTo>
                      <a:pt x="167919" y="31368"/>
                    </a:lnTo>
                    <a:lnTo>
                      <a:pt x="174942" y="24345"/>
                    </a:lnTo>
                    <a:lnTo>
                      <a:pt x="174942" y="15684"/>
                    </a:lnTo>
                    <a:close/>
                  </a:path>
                  <a:path w="328929" h="238759">
                    <a:moveTo>
                      <a:pt x="15697" y="72021"/>
                    </a:moveTo>
                    <a:lnTo>
                      <a:pt x="7023" y="72021"/>
                    </a:lnTo>
                    <a:lnTo>
                      <a:pt x="0" y="64998"/>
                    </a:lnTo>
                    <a:lnTo>
                      <a:pt x="0" y="56337"/>
                    </a:lnTo>
                    <a:lnTo>
                      <a:pt x="0" y="47675"/>
                    </a:lnTo>
                    <a:lnTo>
                      <a:pt x="7023" y="40652"/>
                    </a:lnTo>
                    <a:lnTo>
                      <a:pt x="15697" y="40652"/>
                    </a:lnTo>
                    <a:lnTo>
                      <a:pt x="24358" y="40652"/>
                    </a:lnTo>
                    <a:lnTo>
                      <a:pt x="31381" y="47675"/>
                    </a:lnTo>
                    <a:lnTo>
                      <a:pt x="31381" y="56337"/>
                    </a:lnTo>
                    <a:lnTo>
                      <a:pt x="31381" y="64998"/>
                    </a:lnTo>
                    <a:lnTo>
                      <a:pt x="24358" y="72021"/>
                    </a:lnTo>
                    <a:lnTo>
                      <a:pt x="15697" y="72021"/>
                    </a:lnTo>
                    <a:close/>
                  </a:path>
                </a:pathLst>
              </a:custGeom>
              <a:ln w="12014">
                <a:solidFill>
                  <a:srgbClr val="000000"/>
                </a:solidFill>
              </a:ln>
            </p:spPr>
            <p:txBody>
              <a:bodyPr wrap="square" lIns="0" tIns="0" rIns="0" bIns="0" rtlCol="0"/>
              <a:lstStyle/>
              <a:p>
                <a:endParaRPr/>
              </a:p>
            </p:txBody>
          </p:sp>
          <p:pic>
            <p:nvPicPr>
              <p:cNvPr id="52" name="object 47">
                <a:extLst>
                  <a:ext uri="{FF2B5EF4-FFF2-40B4-BE49-F238E27FC236}">
                    <a16:creationId xmlns:a16="http://schemas.microsoft.com/office/drawing/2014/main" id="{0223A4AB-764D-4597-B625-1901DBF447F4}"/>
                  </a:ext>
                </a:extLst>
              </p:cNvPr>
              <p:cNvPicPr/>
              <p:nvPr/>
            </p:nvPicPr>
            <p:blipFill>
              <a:blip r:embed="rId11" cstate="print"/>
              <a:stretch>
                <a:fillRect/>
              </a:stretch>
            </p:blipFill>
            <p:spPr>
              <a:xfrm>
                <a:off x="194951" y="260619"/>
                <a:ext cx="582104" cy="494753"/>
              </a:xfrm>
              <a:prstGeom prst="rect">
                <a:avLst/>
              </a:prstGeom>
            </p:spPr>
          </p:pic>
          <p:pic>
            <p:nvPicPr>
              <p:cNvPr id="53" name="object 48">
                <a:extLst>
                  <a:ext uri="{FF2B5EF4-FFF2-40B4-BE49-F238E27FC236}">
                    <a16:creationId xmlns:a16="http://schemas.microsoft.com/office/drawing/2014/main" id="{38258519-7152-4560-ACA0-4C183C059926}"/>
                  </a:ext>
                </a:extLst>
              </p:cNvPr>
              <p:cNvPicPr/>
              <p:nvPr/>
            </p:nvPicPr>
            <p:blipFill>
              <a:blip r:embed="rId12" cstate="print"/>
              <a:stretch>
                <a:fillRect/>
              </a:stretch>
            </p:blipFill>
            <p:spPr>
              <a:xfrm>
                <a:off x="186258" y="251942"/>
                <a:ext cx="599490" cy="512114"/>
              </a:xfrm>
              <a:prstGeom prst="rect">
                <a:avLst/>
              </a:prstGeom>
            </p:spPr>
          </p:pic>
        </p:grpSp>
      </p:grpSp>
      <p:sp>
        <p:nvSpPr>
          <p:cNvPr id="11" name="フローチャート: 処理 10">
            <a:extLst>
              <a:ext uri="{FF2B5EF4-FFF2-40B4-BE49-F238E27FC236}">
                <a16:creationId xmlns:a16="http://schemas.microsoft.com/office/drawing/2014/main" id="{87A0881A-2C36-9DFF-82EC-2A9B67497AF8}"/>
              </a:ext>
            </a:extLst>
          </p:cNvPr>
          <p:cNvSpPr/>
          <p:nvPr/>
        </p:nvSpPr>
        <p:spPr>
          <a:xfrm>
            <a:off x="938818" y="1133137"/>
            <a:ext cx="11098818" cy="5580000"/>
          </a:xfrm>
          <a:prstGeom prst="flowChartProcess">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ts val="2600"/>
              </a:lnSpc>
              <a:tabLst>
                <a:tab pos="266700" algn="l"/>
              </a:tabLst>
            </a:pPr>
            <a:r>
              <a:rPr lang="ja-JP" altLang="en-US"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１</a:t>
            </a:r>
            <a:r>
              <a:rPr lang="en-US" altLang="ja-JP"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a:t>
            </a:r>
            <a:r>
              <a:rPr lang="ja-JP" altLang="en-US"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デジタル技術の基礎知識</a:t>
            </a:r>
            <a:endParaRPr lang="en-US" altLang="ja-JP"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endParaRPr>
          </a:p>
          <a:p>
            <a:pPr>
              <a:lnSpc>
                <a:spcPts val="2500"/>
              </a:lnSpc>
              <a:tabLst>
                <a:tab pos="266700" algn="l"/>
              </a:tabLst>
            </a:pPr>
            <a:r>
              <a:rPr lang="en-US" altLang="ja-JP" dirty="0">
                <a:solidFill>
                  <a:schemeClr val="tx1"/>
                </a:solidFill>
                <a:latin typeface="HG丸ｺﾞｼｯｸM-PRO" panose="020F0600000000000000" pitchFamily="50" charset="-128"/>
                <a:ea typeface="HG丸ｺﾞｼｯｸM-PRO" panose="020F0600000000000000" pitchFamily="50" charset="-128"/>
              </a:rPr>
              <a:t>	</a:t>
            </a:r>
            <a:r>
              <a:rPr lang="ja-JP" altLang="en-US" dirty="0">
                <a:solidFill>
                  <a:schemeClr val="tx1"/>
                </a:solidFill>
                <a:latin typeface="HG丸ｺﾞｼｯｸM-PRO" panose="020F0600000000000000" pitchFamily="50" charset="-128"/>
                <a:ea typeface="HG丸ｺﾞｼｯｸM-PRO" panose="020F0600000000000000" pitchFamily="50" charset="-128"/>
              </a:rPr>
              <a:t>ＤＸの前提となるＩＴ・ＡＩの基本的な仕組みを理解する力</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pPr>
              <a:lnSpc>
                <a:spcPts val="2600"/>
              </a:lnSpc>
              <a:spcBef>
                <a:spcPts val="1000"/>
              </a:spcBef>
              <a:tabLst>
                <a:tab pos="266700" algn="l"/>
              </a:tabLst>
            </a:pPr>
            <a:r>
              <a:rPr lang="ja-JP" altLang="en-US"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２</a:t>
            </a:r>
            <a:r>
              <a:rPr lang="en-US" altLang="ja-JP"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a:t>
            </a:r>
            <a:r>
              <a:rPr lang="ja-JP" altLang="en-US"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課題を発見し、業務を改善する力</a:t>
            </a:r>
            <a:endParaRPr lang="en-US" altLang="ja-JP"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endParaRPr>
          </a:p>
          <a:p>
            <a:pPr>
              <a:lnSpc>
                <a:spcPts val="2500"/>
              </a:lnSpc>
              <a:tabLst>
                <a:tab pos="266700" algn="l"/>
              </a:tabLst>
            </a:pPr>
            <a:r>
              <a:rPr lang="en-US" altLang="ja-JP" dirty="0">
                <a:solidFill>
                  <a:schemeClr val="tx1"/>
                </a:solidFill>
                <a:latin typeface="HG丸ｺﾞｼｯｸM-PRO" panose="020F0600000000000000" pitchFamily="50" charset="-128"/>
                <a:ea typeface="HG丸ｺﾞｼｯｸM-PRO" panose="020F0600000000000000" pitchFamily="50" charset="-128"/>
              </a:rPr>
              <a:t>	</a:t>
            </a:r>
            <a:r>
              <a:rPr lang="ja-JP" altLang="en-US" dirty="0">
                <a:solidFill>
                  <a:schemeClr val="tx1"/>
                </a:solidFill>
                <a:latin typeface="HG丸ｺﾞｼｯｸM-PRO" panose="020F0600000000000000" pitchFamily="50" charset="-128"/>
                <a:ea typeface="HG丸ｺﾞｼｯｸM-PRO" panose="020F0600000000000000" pitchFamily="50" charset="-128"/>
              </a:rPr>
              <a:t>現場の課題を見つけ、業務プロセスを見直し、改善につなげる力</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pPr>
              <a:lnSpc>
                <a:spcPts val="2600"/>
              </a:lnSpc>
              <a:spcBef>
                <a:spcPts val="1000"/>
              </a:spcBef>
              <a:tabLst>
                <a:tab pos="266700" algn="l"/>
              </a:tabLst>
            </a:pPr>
            <a:r>
              <a:rPr lang="ja-JP" altLang="en-US"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３</a:t>
            </a:r>
            <a:r>
              <a:rPr lang="en-US" altLang="ja-JP"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a:t>
            </a:r>
            <a:r>
              <a:rPr lang="ja-JP" altLang="en-US"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コミュニケーション力</a:t>
            </a:r>
            <a:endParaRPr lang="en-US" altLang="ja-JP"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endParaRPr>
          </a:p>
          <a:p>
            <a:pPr>
              <a:lnSpc>
                <a:spcPts val="2500"/>
              </a:lnSpc>
              <a:tabLst>
                <a:tab pos="266700" algn="l"/>
              </a:tabLst>
            </a:pPr>
            <a:r>
              <a:rPr lang="en-US" altLang="ja-JP" dirty="0">
                <a:solidFill>
                  <a:schemeClr val="tx1"/>
                </a:solidFill>
                <a:latin typeface="HG丸ｺﾞｼｯｸM-PRO" panose="020F0600000000000000" pitchFamily="50" charset="-128"/>
                <a:ea typeface="HG丸ｺﾞｼｯｸM-PRO" panose="020F0600000000000000" pitchFamily="50" charset="-128"/>
              </a:rPr>
              <a:t>	</a:t>
            </a:r>
            <a:r>
              <a:rPr lang="ja-JP" altLang="en-US" dirty="0">
                <a:solidFill>
                  <a:schemeClr val="tx1"/>
                </a:solidFill>
                <a:latin typeface="HG丸ｺﾞｼｯｸM-PRO" panose="020F0600000000000000" pitchFamily="50" charset="-128"/>
                <a:ea typeface="HG丸ｺﾞｼｯｸM-PRO" panose="020F0600000000000000" pitchFamily="50" charset="-128"/>
              </a:rPr>
              <a:t>住民、他部局、民間と連携し、相手にわかりやすく説明・調整する力</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pPr>
              <a:lnSpc>
                <a:spcPts val="2600"/>
              </a:lnSpc>
              <a:spcBef>
                <a:spcPts val="1000"/>
              </a:spcBef>
              <a:tabLst>
                <a:tab pos="266700" algn="l"/>
              </a:tabLst>
            </a:pPr>
            <a:r>
              <a:rPr lang="ja-JP" altLang="en-US"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４</a:t>
            </a:r>
            <a:r>
              <a:rPr lang="en-US" altLang="ja-JP"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a:t>
            </a:r>
            <a:r>
              <a:rPr lang="ja-JP" altLang="en-US"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データに基づいて判断する力</a:t>
            </a:r>
            <a:endParaRPr lang="en-US" altLang="ja-JP"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endParaRPr>
          </a:p>
          <a:p>
            <a:pPr>
              <a:lnSpc>
                <a:spcPts val="2500"/>
              </a:lnSpc>
              <a:tabLst>
                <a:tab pos="266700" algn="l"/>
              </a:tabLst>
            </a:pPr>
            <a:r>
              <a:rPr lang="en-US" altLang="ja-JP" dirty="0">
                <a:solidFill>
                  <a:schemeClr val="tx1"/>
                </a:solidFill>
                <a:latin typeface="HG丸ｺﾞｼｯｸM-PRO" panose="020F0600000000000000" pitchFamily="50" charset="-128"/>
                <a:ea typeface="HG丸ｺﾞｼｯｸM-PRO" panose="020F0600000000000000" pitchFamily="50" charset="-128"/>
              </a:rPr>
              <a:t>	</a:t>
            </a:r>
            <a:r>
              <a:rPr lang="ja-JP" altLang="en-US" dirty="0">
                <a:solidFill>
                  <a:schemeClr val="tx1"/>
                </a:solidFill>
                <a:latin typeface="HG丸ｺﾞｼｯｸM-PRO" panose="020F0600000000000000" pitchFamily="50" charset="-128"/>
                <a:ea typeface="HG丸ｺﾞｼｯｸM-PRO" panose="020F0600000000000000" pitchFamily="50" charset="-128"/>
              </a:rPr>
              <a:t>感覚ではなく、データを根拠に政策や業務を判断・改善する力</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pPr>
              <a:lnSpc>
                <a:spcPts val="2600"/>
              </a:lnSpc>
              <a:spcBef>
                <a:spcPts val="1000"/>
              </a:spcBef>
              <a:tabLst>
                <a:tab pos="266700" algn="l"/>
              </a:tabLst>
            </a:pPr>
            <a:r>
              <a:rPr lang="ja-JP" altLang="en-US"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５</a:t>
            </a:r>
            <a:r>
              <a:rPr lang="en-US" altLang="ja-JP"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a:t>
            </a:r>
            <a:r>
              <a:rPr lang="ja-JP" altLang="en-US"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ＡＩ活用のリスク管理への理解</a:t>
            </a:r>
            <a:endParaRPr lang="en-US" altLang="ja-JP"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endParaRPr>
          </a:p>
          <a:p>
            <a:pPr>
              <a:lnSpc>
                <a:spcPts val="2500"/>
              </a:lnSpc>
              <a:tabLst>
                <a:tab pos="266700" algn="l"/>
              </a:tabLst>
            </a:pPr>
            <a:r>
              <a:rPr lang="en-US" altLang="ja-JP" dirty="0">
                <a:solidFill>
                  <a:schemeClr val="tx1"/>
                </a:solidFill>
                <a:latin typeface="HG丸ｺﾞｼｯｸM-PRO" panose="020F0600000000000000" pitchFamily="50" charset="-128"/>
                <a:ea typeface="HG丸ｺﾞｼｯｸM-PRO" panose="020F0600000000000000" pitchFamily="50" charset="-128"/>
              </a:rPr>
              <a:t>	</a:t>
            </a:r>
            <a:r>
              <a:rPr lang="ja-JP" altLang="en-US" dirty="0">
                <a:solidFill>
                  <a:schemeClr val="tx1"/>
                </a:solidFill>
                <a:latin typeface="HG丸ｺﾞｼｯｸM-PRO" panose="020F0600000000000000" pitchFamily="50" charset="-128"/>
                <a:ea typeface="HG丸ｺﾞｼｯｸM-PRO" panose="020F0600000000000000" pitchFamily="50" charset="-128"/>
              </a:rPr>
              <a:t>プライバシー・公平性・セキュリティなどを踏まえ、ＡＩを適切に使う力</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pPr>
              <a:lnSpc>
                <a:spcPts val="2600"/>
              </a:lnSpc>
              <a:spcBef>
                <a:spcPts val="1000"/>
              </a:spcBef>
              <a:tabLst>
                <a:tab pos="266700" algn="l"/>
              </a:tabLst>
            </a:pPr>
            <a:r>
              <a:rPr lang="ja-JP" altLang="en-US"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６</a:t>
            </a:r>
            <a:r>
              <a:rPr lang="en-US" altLang="ja-JP"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a:t>
            </a:r>
            <a:r>
              <a:rPr lang="ja-JP" altLang="en-US"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変化に対応し学び続ける姿勢</a:t>
            </a:r>
            <a:endParaRPr lang="en-US" altLang="ja-JP"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endParaRPr>
          </a:p>
          <a:p>
            <a:pPr>
              <a:lnSpc>
                <a:spcPts val="2500"/>
              </a:lnSpc>
              <a:tabLst>
                <a:tab pos="266700" algn="l"/>
              </a:tabLst>
            </a:pPr>
            <a:r>
              <a:rPr lang="en-US" altLang="ja-JP" dirty="0">
                <a:solidFill>
                  <a:schemeClr val="tx1"/>
                </a:solidFill>
                <a:latin typeface="HG丸ｺﾞｼｯｸM-PRO" panose="020F0600000000000000" pitchFamily="50" charset="-128"/>
                <a:ea typeface="HG丸ｺﾞｼｯｸM-PRO" panose="020F0600000000000000" pitchFamily="50" charset="-128"/>
              </a:rPr>
              <a:t>	</a:t>
            </a:r>
            <a:r>
              <a:rPr lang="ja-JP" altLang="en-US" dirty="0">
                <a:solidFill>
                  <a:schemeClr val="tx1"/>
                </a:solidFill>
                <a:latin typeface="HG丸ｺﾞｼｯｸM-PRO" panose="020F0600000000000000" pitchFamily="50" charset="-128"/>
                <a:ea typeface="HG丸ｺﾞｼｯｸM-PRO" panose="020F0600000000000000" pitchFamily="50" charset="-128"/>
              </a:rPr>
              <a:t>技術や行政課題の変化に合わせて、柔軟に学び続け、アップデートする姿勢</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pPr>
              <a:lnSpc>
                <a:spcPts val="2600"/>
              </a:lnSpc>
              <a:spcBef>
                <a:spcPts val="1000"/>
              </a:spcBef>
              <a:tabLst>
                <a:tab pos="266700" algn="l"/>
              </a:tabLst>
            </a:pPr>
            <a:r>
              <a:rPr lang="ja-JP" altLang="en-US"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７</a:t>
            </a:r>
            <a:r>
              <a:rPr lang="en-US" altLang="ja-JP"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a:t>
            </a:r>
            <a:r>
              <a:rPr lang="ja-JP" altLang="en-US"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rPr>
              <a:t>チームとしてＤＸを進める力</a:t>
            </a:r>
            <a:endParaRPr lang="en-US" altLang="ja-JP" sz="2500" dirty="0">
              <a:solidFill>
                <a:srgbClr val="0070C0"/>
              </a:solidFill>
              <a:uFill>
                <a:solidFill>
                  <a:srgbClr val="FF0000"/>
                </a:solidFill>
              </a:uFill>
              <a:latin typeface="HGPｺﾞｼｯｸE" panose="020B0900000000000000" pitchFamily="50" charset="-128"/>
              <a:ea typeface="HGPｺﾞｼｯｸE" panose="020B0900000000000000" pitchFamily="50" charset="-128"/>
            </a:endParaRPr>
          </a:p>
          <a:p>
            <a:pPr>
              <a:lnSpc>
                <a:spcPts val="2500"/>
              </a:lnSpc>
              <a:tabLst>
                <a:tab pos="266700" algn="l"/>
              </a:tabLst>
            </a:pPr>
            <a:r>
              <a:rPr lang="en-US" altLang="ja-JP" dirty="0">
                <a:solidFill>
                  <a:schemeClr val="tx1"/>
                </a:solidFill>
                <a:latin typeface="HG丸ｺﾞｼｯｸM-PRO" panose="020F0600000000000000" pitchFamily="50" charset="-128"/>
                <a:ea typeface="HG丸ｺﾞｼｯｸM-PRO" panose="020F0600000000000000" pitchFamily="50" charset="-128"/>
              </a:rPr>
              <a:t>	</a:t>
            </a:r>
            <a:r>
              <a:rPr lang="ja-JP" altLang="en-US" dirty="0">
                <a:solidFill>
                  <a:schemeClr val="tx1"/>
                </a:solidFill>
                <a:latin typeface="HG丸ｺﾞｼｯｸM-PRO" panose="020F0600000000000000" pitchFamily="50" charset="-128"/>
                <a:ea typeface="HG丸ｺﾞｼｯｸM-PRO" panose="020F0600000000000000" pitchFamily="50" charset="-128"/>
              </a:rPr>
              <a:t>個人ではなく、組織全体でＤＸを推進できる協働力</a:t>
            </a:r>
            <a:endParaRPr lang="ja-JP" altLang="ja-JP" dirty="0">
              <a:solidFill>
                <a:schemeClr val="tx1"/>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156934863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113346CD6FE1E343BD7DA60D41A97BE9" ma:contentTypeVersion="18" ma:contentTypeDescription="新しいドキュメントを作成します。" ma:contentTypeScope="" ma:versionID="b0f396a0f523adcd8a4e14e74df497f3">
  <xsd:schema xmlns:xsd="http://www.w3.org/2001/XMLSchema" xmlns:xs="http://www.w3.org/2001/XMLSchema" xmlns:p="http://schemas.microsoft.com/office/2006/metadata/properties" xmlns:ns2="c24e004f-11ba-4ddf-9b8b-e65ace812f83" xmlns:ns3="8ccafc82-95c9-4741-96a3-1e23f6e06dd5" targetNamespace="http://schemas.microsoft.com/office/2006/metadata/properties" ma:root="true" ma:fieldsID="d734cd24e6acb9f84c976331bb78bb00" ns2:_="" ns3:_="">
    <xsd:import namespace="c24e004f-11ba-4ddf-9b8b-e65ace812f83"/>
    <xsd:import namespace="8ccafc82-95c9-4741-96a3-1e23f6e06dd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24e004f-11ba-4ddf-9b8b-e65ace812f8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画像タグ" ma:readOnly="false" ma:fieldId="{5cf76f15-5ced-4ddc-b409-7134ff3c332f}" ma:taxonomyMulti="true" ma:sspId="2318e695-7ea9-43e5-9ee0-f521ef7a27c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cafc82-95c9-4741-96a3-1e23f6e06dd5" elementFormDefault="qualified">
    <xsd:import namespace="http://schemas.microsoft.com/office/2006/documentManagement/types"/>
    <xsd:import namespace="http://schemas.microsoft.com/office/infopath/2007/PartnerControls"/>
    <xsd:element name="SharedWithUsers" ma:index="1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共有相手の詳細情報" ma:internalName="SharedWithDetails" ma:readOnly="true">
      <xsd:simpleType>
        <xsd:restriction base="dms:Note">
          <xsd:maxLength value="255"/>
        </xsd:restriction>
      </xsd:simpleType>
    </xsd:element>
    <xsd:element name="TaxCatchAll" ma:index="23" nillable="true" ma:displayName="Taxonomy Catch All Column" ma:hidden="true" ma:list="{59c85694-2f65-4f3e-a879-b80facb6cfea}" ma:internalName="TaxCatchAll" ma:showField="CatchAllData" ma:web="8ccafc82-95c9-4741-96a3-1e23f6e06dd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24e004f-11ba-4ddf-9b8b-e65ace812f83">
      <Terms xmlns="http://schemas.microsoft.com/office/infopath/2007/PartnerControls"/>
    </lcf76f155ced4ddcb4097134ff3c332f>
    <TaxCatchAll xmlns="8ccafc82-95c9-4741-96a3-1e23f6e06dd5" xsi:nil="true"/>
  </documentManagement>
</p:properties>
</file>

<file path=customXml/itemProps1.xml><?xml version="1.0" encoding="utf-8"?>
<ds:datastoreItem xmlns:ds="http://schemas.openxmlformats.org/officeDocument/2006/customXml" ds:itemID="{FC7BF4D4-57F0-4E21-A3CF-C76E896580E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24e004f-11ba-4ddf-9b8b-e65ace812f83"/>
    <ds:schemaRef ds:uri="8ccafc82-95c9-4741-96a3-1e23f6e06d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A4B33EA-D323-4974-88B0-5E4E41C25C82}">
  <ds:schemaRefs>
    <ds:schemaRef ds:uri="http://schemas.microsoft.com/sharepoint/v3/contenttype/forms"/>
  </ds:schemaRefs>
</ds:datastoreItem>
</file>

<file path=customXml/itemProps3.xml><?xml version="1.0" encoding="utf-8"?>
<ds:datastoreItem xmlns:ds="http://schemas.openxmlformats.org/officeDocument/2006/customXml" ds:itemID="{C73C09BE-D6F2-4B26-A669-DF89E45D75B5}">
  <ds:schemaRefs>
    <ds:schemaRef ds:uri="http://purl.org/dc/dcmitype/"/>
    <ds:schemaRef ds:uri="c24e004f-11ba-4ddf-9b8b-e65ace812f83"/>
    <ds:schemaRef ds:uri="http://schemas.microsoft.com/office/2006/metadata/properties"/>
    <ds:schemaRef ds:uri="http://purl.org/dc/elements/1.1/"/>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8ccafc82-95c9-4741-96a3-1e23f6e06dd5"/>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8035</TotalTime>
  <Words>20435</Words>
  <Application>Microsoft Office PowerPoint</Application>
  <PresentationFormat>ワイド画面</PresentationFormat>
  <Paragraphs>2056</Paragraphs>
  <Slides>98</Slides>
  <Notes>96</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98</vt:i4>
      </vt:variant>
    </vt:vector>
  </HeadingPairs>
  <TitlesOfParts>
    <vt:vector size="108" baseType="lpstr">
      <vt:lpstr>BIZ UDPゴシック</vt:lpstr>
      <vt:lpstr>HGPｺﾞｼｯｸE</vt:lpstr>
      <vt:lpstr>HGSｺﾞｼｯｸE</vt:lpstr>
      <vt:lpstr>HGMaruGothicMPRO</vt:lpstr>
      <vt:lpstr>HGMaruGothicMPRO</vt:lpstr>
      <vt:lpstr>ＭＳ ゴシック</vt:lpstr>
      <vt:lpstr>游ゴシック</vt:lpstr>
      <vt:lpstr>游ゴシック Light</vt:lpstr>
      <vt:lpstr>Arial</vt:lpstr>
      <vt:lpstr>Office テーマ</vt:lpstr>
      <vt:lpstr>ＡＩリテラシーと 　　　 　　　　公務員試験ＡＩ対策</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ＡＩリテラシーと 　　　 　　　　公務員試験ＡＩ対策</dc:title>
  <dc:creator>笹川 尋史</dc:creator>
  <cp:lastModifiedBy>笹川 尋史</cp:lastModifiedBy>
  <cp:revision>350</cp:revision>
  <cp:lastPrinted>2026-01-16T06:45:36Z</cp:lastPrinted>
  <dcterms:created xsi:type="dcterms:W3CDTF">2025-09-29T07:35:19Z</dcterms:created>
  <dcterms:modified xsi:type="dcterms:W3CDTF">2026-02-06T01:06:42Z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0x010100113346CD6FE1E343BD7DA60D41A97BE9</vt:lpwstr>
  </property>
  <property fmtid="{D5CDD505-2E9C-101B-9397-08002B2CF9AE}" pid="3" name="MediaServiceImageTags">
    <vt:lpwstr/>
  </property>
</Properties>
</file>