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68" r:id="rId2"/>
    <p:sldId id="270" r:id="rId3"/>
  </p:sldIdLst>
  <p:sldSz cx="15119350" cy="10691813"/>
  <p:notesSz cx="6735763" cy="9866313"/>
  <p:defaultTextStyle>
    <a:defPPr>
      <a:defRPr lang="ja-JP"/>
    </a:defPPr>
    <a:lvl1pPr marL="0" algn="l" defTabSz="1407810" rtl="0" eaLnBrk="1" latinLnBrk="0" hangingPunct="1">
      <a:defRPr kumimoji="1" sz="2771" kern="1200">
        <a:solidFill>
          <a:schemeClr val="tx1"/>
        </a:solidFill>
        <a:latin typeface="+mn-lt"/>
        <a:ea typeface="+mn-ea"/>
        <a:cs typeface="+mn-cs"/>
      </a:defRPr>
    </a:lvl1pPr>
    <a:lvl2pPr marL="703905" algn="l" defTabSz="1407810" rtl="0" eaLnBrk="1" latinLnBrk="0" hangingPunct="1">
      <a:defRPr kumimoji="1" sz="2771" kern="1200">
        <a:solidFill>
          <a:schemeClr val="tx1"/>
        </a:solidFill>
        <a:latin typeface="+mn-lt"/>
        <a:ea typeface="+mn-ea"/>
        <a:cs typeface="+mn-cs"/>
      </a:defRPr>
    </a:lvl2pPr>
    <a:lvl3pPr marL="1407810" algn="l" defTabSz="1407810" rtl="0" eaLnBrk="1" latinLnBrk="0" hangingPunct="1">
      <a:defRPr kumimoji="1" sz="2771" kern="1200">
        <a:solidFill>
          <a:schemeClr val="tx1"/>
        </a:solidFill>
        <a:latin typeface="+mn-lt"/>
        <a:ea typeface="+mn-ea"/>
        <a:cs typeface="+mn-cs"/>
      </a:defRPr>
    </a:lvl3pPr>
    <a:lvl4pPr marL="2111715" algn="l" defTabSz="1407810" rtl="0" eaLnBrk="1" latinLnBrk="0" hangingPunct="1">
      <a:defRPr kumimoji="1" sz="2771" kern="1200">
        <a:solidFill>
          <a:schemeClr val="tx1"/>
        </a:solidFill>
        <a:latin typeface="+mn-lt"/>
        <a:ea typeface="+mn-ea"/>
        <a:cs typeface="+mn-cs"/>
      </a:defRPr>
    </a:lvl4pPr>
    <a:lvl5pPr marL="2815620" algn="l" defTabSz="1407810" rtl="0" eaLnBrk="1" latinLnBrk="0" hangingPunct="1">
      <a:defRPr kumimoji="1" sz="2771" kern="1200">
        <a:solidFill>
          <a:schemeClr val="tx1"/>
        </a:solidFill>
        <a:latin typeface="+mn-lt"/>
        <a:ea typeface="+mn-ea"/>
        <a:cs typeface="+mn-cs"/>
      </a:defRPr>
    </a:lvl5pPr>
    <a:lvl6pPr marL="3519526" algn="l" defTabSz="1407810" rtl="0" eaLnBrk="1" latinLnBrk="0" hangingPunct="1">
      <a:defRPr kumimoji="1" sz="2771" kern="1200">
        <a:solidFill>
          <a:schemeClr val="tx1"/>
        </a:solidFill>
        <a:latin typeface="+mn-lt"/>
        <a:ea typeface="+mn-ea"/>
        <a:cs typeface="+mn-cs"/>
      </a:defRPr>
    </a:lvl6pPr>
    <a:lvl7pPr marL="4223431" algn="l" defTabSz="1407810" rtl="0" eaLnBrk="1" latinLnBrk="0" hangingPunct="1">
      <a:defRPr kumimoji="1" sz="2771" kern="1200">
        <a:solidFill>
          <a:schemeClr val="tx1"/>
        </a:solidFill>
        <a:latin typeface="+mn-lt"/>
        <a:ea typeface="+mn-ea"/>
        <a:cs typeface="+mn-cs"/>
      </a:defRPr>
    </a:lvl7pPr>
    <a:lvl8pPr marL="4927336" algn="l" defTabSz="1407810" rtl="0" eaLnBrk="1" latinLnBrk="0" hangingPunct="1">
      <a:defRPr kumimoji="1" sz="2771" kern="1200">
        <a:solidFill>
          <a:schemeClr val="tx1"/>
        </a:solidFill>
        <a:latin typeface="+mn-lt"/>
        <a:ea typeface="+mn-ea"/>
        <a:cs typeface="+mn-cs"/>
      </a:defRPr>
    </a:lvl8pPr>
    <a:lvl9pPr marL="5631241" algn="l" defTabSz="1407810" rtl="0" eaLnBrk="1" latinLnBrk="0" hangingPunct="1">
      <a:defRPr kumimoji="1" sz="277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4762" userDrawn="1">
          <p15:clr>
            <a:srgbClr val="A4A3A4"/>
          </p15:clr>
        </p15:guide>
        <p15:guide id="3" pos="4626" userDrawn="1">
          <p15:clr>
            <a:srgbClr val="A4A3A4"/>
          </p15:clr>
        </p15:guide>
        <p15:guide id="4" pos="4898" userDrawn="1">
          <p15:clr>
            <a:srgbClr val="A4A3A4"/>
          </p15:clr>
        </p15:guide>
        <p15:guide id="5" orient="horz" pos="172" userDrawn="1">
          <p15:clr>
            <a:srgbClr val="A4A3A4"/>
          </p15:clr>
        </p15:guide>
        <p15:guide id="6" orient="horz" pos="6542" userDrawn="1">
          <p15:clr>
            <a:srgbClr val="A4A3A4"/>
          </p15:clr>
        </p15:guide>
        <p15:guide id="7" pos="317" userDrawn="1">
          <p15:clr>
            <a:srgbClr val="A4A3A4"/>
          </p15:clr>
        </p15:guide>
        <p15:guide id="8" pos="920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ユーザー" initials="Wユ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6D00"/>
    <a:srgbClr val="E14408"/>
    <a:srgbClr val="0071BC"/>
    <a:srgbClr val="A6A6A6"/>
    <a:srgbClr val="008CE2"/>
    <a:srgbClr val="F4F6CA"/>
    <a:srgbClr val="F6FBEF"/>
    <a:srgbClr val="EBF6DE"/>
    <a:srgbClr val="8C3E90"/>
    <a:srgbClr val="F79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17" autoAdjust="0"/>
    <p:restoredTop sz="96242" autoAdjust="0"/>
  </p:normalViewPr>
  <p:slideViewPr>
    <p:cSldViewPr>
      <p:cViewPr varScale="1">
        <p:scale>
          <a:sx n="48" d="100"/>
          <a:sy n="48" d="100"/>
        </p:scale>
        <p:origin x="1256" y="32"/>
      </p:cViewPr>
      <p:guideLst>
        <p:guide orient="horz" pos="3368"/>
        <p:guide pos="4762"/>
        <p:guide pos="4626"/>
        <p:guide pos="4898"/>
        <p:guide orient="horz" pos="172"/>
        <p:guide orient="horz" pos="6542"/>
        <p:guide pos="317"/>
        <p:guide pos="920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C7F471-0190-44BA-BAA8-5225795E9D46}" type="datetimeFigureOut">
              <a:rPr kumimoji="1" lang="ja-JP" altLang="en-US" smtClean="0"/>
              <a:pPr/>
              <a:t>2026/1/20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752475" y="739775"/>
            <a:ext cx="52308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EF7103-0A88-47E1-9EC6-B0542584ADF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5418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07810" rtl="0" eaLnBrk="1" latinLnBrk="0" hangingPunct="1">
      <a:defRPr kumimoji="1" sz="1848" kern="1200">
        <a:solidFill>
          <a:schemeClr val="tx1"/>
        </a:solidFill>
        <a:latin typeface="+mn-lt"/>
        <a:ea typeface="+mn-ea"/>
        <a:cs typeface="+mn-cs"/>
      </a:defRPr>
    </a:lvl1pPr>
    <a:lvl2pPr marL="703905" algn="l" defTabSz="1407810" rtl="0" eaLnBrk="1" latinLnBrk="0" hangingPunct="1">
      <a:defRPr kumimoji="1" sz="1848" kern="1200">
        <a:solidFill>
          <a:schemeClr val="tx1"/>
        </a:solidFill>
        <a:latin typeface="+mn-lt"/>
        <a:ea typeface="+mn-ea"/>
        <a:cs typeface="+mn-cs"/>
      </a:defRPr>
    </a:lvl2pPr>
    <a:lvl3pPr marL="1407810" algn="l" defTabSz="1407810" rtl="0" eaLnBrk="1" latinLnBrk="0" hangingPunct="1">
      <a:defRPr kumimoji="1" sz="1848" kern="1200">
        <a:solidFill>
          <a:schemeClr val="tx1"/>
        </a:solidFill>
        <a:latin typeface="+mn-lt"/>
        <a:ea typeface="+mn-ea"/>
        <a:cs typeface="+mn-cs"/>
      </a:defRPr>
    </a:lvl3pPr>
    <a:lvl4pPr marL="2111715" algn="l" defTabSz="1407810" rtl="0" eaLnBrk="1" latinLnBrk="0" hangingPunct="1">
      <a:defRPr kumimoji="1" sz="1848" kern="1200">
        <a:solidFill>
          <a:schemeClr val="tx1"/>
        </a:solidFill>
        <a:latin typeface="+mn-lt"/>
        <a:ea typeface="+mn-ea"/>
        <a:cs typeface="+mn-cs"/>
      </a:defRPr>
    </a:lvl4pPr>
    <a:lvl5pPr marL="2815620" algn="l" defTabSz="1407810" rtl="0" eaLnBrk="1" latinLnBrk="0" hangingPunct="1">
      <a:defRPr kumimoji="1" sz="1848" kern="1200">
        <a:solidFill>
          <a:schemeClr val="tx1"/>
        </a:solidFill>
        <a:latin typeface="+mn-lt"/>
        <a:ea typeface="+mn-ea"/>
        <a:cs typeface="+mn-cs"/>
      </a:defRPr>
    </a:lvl5pPr>
    <a:lvl6pPr marL="3519526" algn="l" defTabSz="1407810" rtl="0" eaLnBrk="1" latinLnBrk="0" hangingPunct="1">
      <a:defRPr kumimoji="1" sz="1848" kern="1200">
        <a:solidFill>
          <a:schemeClr val="tx1"/>
        </a:solidFill>
        <a:latin typeface="+mn-lt"/>
        <a:ea typeface="+mn-ea"/>
        <a:cs typeface="+mn-cs"/>
      </a:defRPr>
    </a:lvl6pPr>
    <a:lvl7pPr marL="4223431" algn="l" defTabSz="1407810" rtl="0" eaLnBrk="1" latinLnBrk="0" hangingPunct="1">
      <a:defRPr kumimoji="1" sz="1848" kern="1200">
        <a:solidFill>
          <a:schemeClr val="tx1"/>
        </a:solidFill>
        <a:latin typeface="+mn-lt"/>
        <a:ea typeface="+mn-ea"/>
        <a:cs typeface="+mn-cs"/>
      </a:defRPr>
    </a:lvl7pPr>
    <a:lvl8pPr marL="4927336" algn="l" defTabSz="1407810" rtl="0" eaLnBrk="1" latinLnBrk="0" hangingPunct="1">
      <a:defRPr kumimoji="1" sz="1848" kern="1200">
        <a:solidFill>
          <a:schemeClr val="tx1"/>
        </a:solidFill>
        <a:latin typeface="+mn-lt"/>
        <a:ea typeface="+mn-ea"/>
        <a:cs typeface="+mn-cs"/>
      </a:defRPr>
    </a:lvl8pPr>
    <a:lvl9pPr marL="5631241" algn="l" defTabSz="1407810" rtl="0" eaLnBrk="1" latinLnBrk="0" hangingPunct="1">
      <a:defRPr kumimoji="1" sz="184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33951" y="3321395"/>
            <a:ext cx="12851448" cy="2291809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2267903" y="6058694"/>
            <a:ext cx="10583545" cy="27323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221146" y="571717"/>
            <a:ext cx="2551391" cy="12161937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66979" y="571717"/>
            <a:ext cx="7402183" cy="12161937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94325" y="6870480"/>
            <a:ext cx="12851448" cy="21235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194325" y="4531648"/>
            <a:ext cx="12851448" cy="2338832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66979" y="3326343"/>
            <a:ext cx="4976786" cy="940731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795754" y="3326343"/>
            <a:ext cx="4976786" cy="940731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5968" y="428168"/>
            <a:ext cx="13607415" cy="1781969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55968" y="2393284"/>
            <a:ext cx="6680339" cy="99740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755968" y="3390691"/>
            <a:ext cx="6680339" cy="61601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7680424" y="2393284"/>
            <a:ext cx="6682962" cy="99740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7680424" y="3390691"/>
            <a:ext cx="6682962" cy="61601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2026/1/20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2026/1/20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2026/1/20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5971" y="425693"/>
            <a:ext cx="4974163" cy="181166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5911248" y="425693"/>
            <a:ext cx="8452138" cy="9125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755971" y="2237362"/>
            <a:ext cx="4974163" cy="731349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963498" y="7484270"/>
            <a:ext cx="9071610" cy="88356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963498" y="955333"/>
            <a:ext cx="9071610" cy="64150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963498" y="8367831"/>
            <a:ext cx="9071610" cy="125480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755968" y="428168"/>
            <a:ext cx="13607415" cy="1781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55968" y="2494759"/>
            <a:ext cx="13607415" cy="7056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755968" y="9909728"/>
            <a:ext cx="3527848" cy="569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81898E-D584-4248-88E7-DE8A2C5C2073}" type="datetimeFigureOut">
              <a:rPr kumimoji="1" lang="ja-JP" altLang="en-US" smtClean="0"/>
              <a:pPr/>
              <a:t>2026/1/20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5165778" y="9909728"/>
            <a:ext cx="4787794" cy="569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10835534" y="9909728"/>
            <a:ext cx="3527848" cy="569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4880B8-7B34-FCED-B846-4BCB6EAA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D3721E31-4CCB-0A2C-3589-8A4BE45C5B4B}"/>
              </a:ext>
            </a:extLst>
          </p:cNvPr>
          <p:cNvSpPr/>
          <p:nvPr/>
        </p:nvSpPr>
        <p:spPr>
          <a:xfrm>
            <a:off x="606875" y="1064049"/>
            <a:ext cx="14081592" cy="5043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FFD2CE2B-7814-4BCF-DD55-1410E5E9B7CD}"/>
              </a:ext>
            </a:extLst>
          </p:cNvPr>
          <p:cNvSpPr/>
          <p:nvPr/>
        </p:nvSpPr>
        <p:spPr>
          <a:xfrm>
            <a:off x="503533" y="277758"/>
            <a:ext cx="14615816" cy="492903"/>
          </a:xfrm>
          <a:prstGeom prst="rect">
            <a:avLst/>
          </a:prstGeom>
          <a:gradFill>
            <a:gsLst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6F66C912-893E-12E7-9718-1D802111BA52}"/>
              </a:ext>
            </a:extLst>
          </p:cNvPr>
          <p:cNvSpPr txBox="1"/>
          <p:nvPr/>
        </p:nvSpPr>
        <p:spPr bwMode="black">
          <a:xfrm>
            <a:off x="10114355" y="211856"/>
            <a:ext cx="4708166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noAutofit/>
          </a:bodyPr>
          <a:lstStyle/>
          <a:p>
            <a:pPr>
              <a:lnSpc>
                <a:spcPct val="200000"/>
              </a:lnSpc>
            </a:pPr>
            <a:r>
              <a:rPr lang="en-US" altLang="ja-JP" sz="1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1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 年　　　組　　　番   　氏名：</a:t>
            </a:r>
            <a:endParaRPr lang="en-US" altLang="ja-JP" sz="1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3" name="テキスト ボックス 142">
            <a:extLst>
              <a:ext uri="{FF2B5EF4-FFF2-40B4-BE49-F238E27FC236}">
                <a16:creationId xmlns:a16="http://schemas.microsoft.com/office/drawing/2014/main" id="{53F48D13-FBE6-E2F2-1F6E-3907F361412B}"/>
              </a:ext>
            </a:extLst>
          </p:cNvPr>
          <p:cNvSpPr txBox="1"/>
          <p:nvPr/>
        </p:nvSpPr>
        <p:spPr>
          <a:xfrm>
            <a:off x="2858399" y="369709"/>
            <a:ext cx="6083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「未来」に向けて、自分の生き方・働き方を考える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1F89724-AAA8-17FD-546E-7BBC0F650A36}"/>
              </a:ext>
            </a:extLst>
          </p:cNvPr>
          <p:cNvSpPr/>
          <p:nvPr/>
        </p:nvSpPr>
        <p:spPr>
          <a:xfrm>
            <a:off x="620608" y="366879"/>
            <a:ext cx="2237792" cy="303877"/>
          </a:xfrm>
          <a:prstGeom prst="rect">
            <a:avLst/>
          </a:prstGeom>
          <a:solidFill>
            <a:srgbClr val="ED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72000" rtlCol="0" anchor="ctr"/>
          <a:lstStyle/>
          <a:p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キャリアデザイン</a:t>
            </a:r>
          </a:p>
        </p:txBody>
      </p:sp>
      <p:pic>
        <p:nvPicPr>
          <p:cNvPr id="16" name="グラフィックス 15" descr="クリップボード 単色塗りつぶし">
            <a:extLst>
              <a:ext uri="{FF2B5EF4-FFF2-40B4-BE49-F238E27FC236}">
                <a16:creationId xmlns:a16="http://schemas.microsoft.com/office/drawing/2014/main" id="{45519D92-14A6-D9B7-83E7-974E489FAF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7274" y="1045723"/>
            <a:ext cx="492903" cy="492903"/>
          </a:xfrm>
          <a:prstGeom prst="rect">
            <a:avLst/>
          </a:prstGeom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C33D8485-4A15-0FCF-2F90-352C3BEA9BC7}"/>
              </a:ext>
            </a:extLst>
          </p:cNvPr>
          <p:cNvSpPr txBox="1"/>
          <p:nvPr/>
        </p:nvSpPr>
        <p:spPr>
          <a:xfrm>
            <a:off x="1291734" y="1122686"/>
            <a:ext cx="13396733" cy="388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  <a:buNone/>
            </a:pPr>
            <a:r>
              <a:rPr lang="ja-JP" altLang="en-US" sz="1400" b="1" i="1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これは「あなたのキャリア」のための「ポートフォリオ」です。コースを通し考えたことをここに残し、自分の進路・就職・生活を考えるために使いましょう。</a:t>
            </a:r>
            <a:endParaRPr lang="en-US" altLang="ja-JP" sz="1400" b="1" i="1" dirty="0">
              <a:effectLst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BC0AD0DB-A5C1-D5F8-0BF7-B58E85064DC1}"/>
              </a:ext>
            </a:extLst>
          </p:cNvPr>
          <p:cNvSpPr/>
          <p:nvPr/>
        </p:nvSpPr>
        <p:spPr>
          <a:xfrm>
            <a:off x="603313" y="9622094"/>
            <a:ext cx="14088715" cy="93380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9802672A-FACE-0CF0-3E9A-FDA711DF8D65}"/>
              </a:ext>
            </a:extLst>
          </p:cNvPr>
          <p:cNvSpPr txBox="1"/>
          <p:nvPr/>
        </p:nvSpPr>
        <p:spPr>
          <a:xfrm>
            <a:off x="672737" y="9665794"/>
            <a:ext cx="689002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>
              <a:buNone/>
            </a:pPr>
            <a:r>
              <a:rPr lang="ja-JP" altLang="en-US" sz="1400" b="1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わたし</a:t>
            </a: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の“キャリアデザイン”モットーは・</a:t>
            </a:r>
            <a:r>
              <a:rPr lang="ja-JP" altLang="en-US" sz="1400" b="1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・・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473C493-A455-3494-FCC5-2B2ADA4F23AC}"/>
              </a:ext>
            </a:extLst>
          </p:cNvPr>
          <p:cNvSpPr txBox="1"/>
          <p:nvPr/>
        </p:nvSpPr>
        <p:spPr>
          <a:xfrm>
            <a:off x="13972005" y="10292117"/>
            <a:ext cx="7884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>
              <a:buNone/>
            </a:pP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だ！</a:t>
            </a:r>
            <a:endParaRPr lang="ja-JP" altLang="en-US" sz="1400" b="1" dirty="0">
              <a:effectLst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7EBE847-3D04-6F03-B9B4-32F5DDC18940}"/>
              </a:ext>
            </a:extLst>
          </p:cNvPr>
          <p:cNvSpPr txBox="1"/>
          <p:nvPr/>
        </p:nvSpPr>
        <p:spPr>
          <a:xfrm>
            <a:off x="1294424" y="708866"/>
            <a:ext cx="13321393" cy="388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  <a:buNone/>
            </a:pPr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本</a:t>
            </a:r>
            <a:r>
              <a:rPr lang="ja-JP" altLang="en-US" sz="1400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コースの目標：これからのキャリア（公務員としてのキャリアを</a:t>
            </a:r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見据え</a:t>
            </a:r>
            <a:r>
              <a:rPr lang="ja-JP" altLang="en-US" sz="1400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）をデザインするために必要な「見方・考え方」「スキル」を習得する</a:t>
            </a:r>
          </a:p>
        </p:txBody>
      </p:sp>
      <p:grpSp>
        <p:nvGrpSpPr>
          <p:cNvPr id="40" name="グループ化 39">
            <a:extLst>
              <a:ext uri="{FF2B5EF4-FFF2-40B4-BE49-F238E27FC236}">
                <a16:creationId xmlns:a16="http://schemas.microsoft.com/office/drawing/2014/main" id="{CF5593A8-FE33-E3C7-B8E2-E2D8B1FB916F}"/>
              </a:ext>
            </a:extLst>
          </p:cNvPr>
          <p:cNvGrpSpPr/>
          <p:nvPr/>
        </p:nvGrpSpPr>
        <p:grpSpPr>
          <a:xfrm>
            <a:off x="556790" y="1748872"/>
            <a:ext cx="10027221" cy="7593063"/>
            <a:chOff x="604684" y="800043"/>
            <a:chExt cx="9995268" cy="7488832"/>
          </a:xfrm>
        </p:grpSpPr>
        <p:cxnSp>
          <p:nvCxnSpPr>
            <p:cNvPr id="45" name="直線コネクタ 44">
              <a:extLst>
                <a:ext uri="{FF2B5EF4-FFF2-40B4-BE49-F238E27FC236}">
                  <a16:creationId xmlns:a16="http://schemas.microsoft.com/office/drawing/2014/main" id="{2319E978-CE1A-4BFB-1B5D-0777A8E87FB8}"/>
                </a:ext>
              </a:extLst>
            </p:cNvPr>
            <p:cNvCxnSpPr>
              <a:cxnSpLocks/>
            </p:cNvCxnSpPr>
            <p:nvPr/>
          </p:nvCxnSpPr>
          <p:spPr>
            <a:xfrm>
              <a:off x="5438304" y="800043"/>
              <a:ext cx="17693" cy="748883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線コネクタ 45">
              <a:extLst>
                <a:ext uri="{FF2B5EF4-FFF2-40B4-BE49-F238E27FC236}">
                  <a16:creationId xmlns:a16="http://schemas.microsoft.com/office/drawing/2014/main" id="{CFEEE85B-9F12-08A2-96F4-853DEE70576C}"/>
                </a:ext>
              </a:extLst>
            </p:cNvPr>
            <p:cNvCxnSpPr>
              <a:cxnSpLocks/>
              <a:stCxn id="24" idx="1"/>
              <a:endCxn id="24" idx="3"/>
            </p:cNvCxnSpPr>
            <p:nvPr/>
          </p:nvCxnSpPr>
          <p:spPr>
            <a:xfrm>
              <a:off x="604684" y="4506118"/>
              <a:ext cx="9551627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矢印: 下 56">
              <a:extLst>
                <a:ext uri="{FF2B5EF4-FFF2-40B4-BE49-F238E27FC236}">
                  <a16:creationId xmlns:a16="http://schemas.microsoft.com/office/drawing/2014/main" id="{4EB2118B-51B4-AEB5-2E3C-C6B91957014A}"/>
                </a:ext>
              </a:extLst>
            </p:cNvPr>
            <p:cNvSpPr/>
            <p:nvPr/>
          </p:nvSpPr>
          <p:spPr>
            <a:xfrm rot="16200000">
              <a:off x="10139862" y="3931294"/>
              <a:ext cx="340235" cy="579944"/>
            </a:xfrm>
            <a:prstGeom prst="downArrow">
              <a:avLst>
                <a:gd name="adj1" fmla="val 38565"/>
                <a:gd name="adj2" fmla="val 66132"/>
              </a:avLst>
            </a:prstGeom>
            <a:solidFill>
              <a:srgbClr val="ED6D00"/>
            </a:solidFill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7" name="楕円 46">
              <a:extLst>
                <a:ext uri="{FF2B5EF4-FFF2-40B4-BE49-F238E27FC236}">
                  <a16:creationId xmlns:a16="http://schemas.microsoft.com/office/drawing/2014/main" id="{198456B9-AE3A-007B-AD0F-6CAC2137EDD6}"/>
                </a:ext>
              </a:extLst>
            </p:cNvPr>
            <p:cNvSpPr/>
            <p:nvPr/>
          </p:nvSpPr>
          <p:spPr>
            <a:xfrm>
              <a:off x="4123849" y="3460218"/>
              <a:ext cx="2664296" cy="24365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</p:grpSp>
      <p:sp>
        <p:nvSpPr>
          <p:cNvPr id="132" name="矢印: 下 131">
            <a:extLst>
              <a:ext uri="{FF2B5EF4-FFF2-40B4-BE49-F238E27FC236}">
                <a16:creationId xmlns:a16="http://schemas.microsoft.com/office/drawing/2014/main" id="{B98DAAD6-41F9-2283-1038-268F36D54479}"/>
              </a:ext>
            </a:extLst>
          </p:cNvPr>
          <p:cNvSpPr/>
          <p:nvPr/>
        </p:nvSpPr>
        <p:spPr>
          <a:xfrm rot="5400000">
            <a:off x="10048666" y="5826808"/>
            <a:ext cx="336481" cy="573922"/>
          </a:xfrm>
          <a:prstGeom prst="downArrow">
            <a:avLst>
              <a:gd name="adj1" fmla="val 38565"/>
              <a:gd name="adj2" fmla="val 66132"/>
            </a:avLst>
          </a:prstGeom>
          <a:solidFill>
            <a:srgbClr val="ED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aphicFrame>
        <p:nvGraphicFramePr>
          <p:cNvPr id="134" name="表 133">
            <a:extLst>
              <a:ext uri="{FF2B5EF4-FFF2-40B4-BE49-F238E27FC236}">
                <a16:creationId xmlns:a16="http://schemas.microsoft.com/office/drawing/2014/main" id="{318A7445-D32E-456D-1ADA-2E3BDCCC62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3201873"/>
              </p:ext>
            </p:extLst>
          </p:nvPr>
        </p:nvGraphicFramePr>
        <p:xfrm>
          <a:off x="10558831" y="1767457"/>
          <a:ext cx="4056986" cy="76529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0011">
                  <a:extLst>
                    <a:ext uri="{9D8B030D-6E8A-4147-A177-3AD203B41FA5}">
                      <a16:colId xmlns:a16="http://schemas.microsoft.com/office/drawing/2014/main" val="2218754252"/>
                    </a:ext>
                  </a:extLst>
                </a:gridCol>
                <a:gridCol w="3506975">
                  <a:extLst>
                    <a:ext uri="{9D8B030D-6E8A-4147-A177-3AD203B41FA5}">
                      <a16:colId xmlns:a16="http://schemas.microsoft.com/office/drawing/2014/main" val="3794592729"/>
                    </a:ext>
                  </a:extLst>
                </a:gridCol>
              </a:tblGrid>
              <a:tr h="280922">
                <a:tc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solidFill>
                      <a:srgbClr val="ED6D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授業</a:t>
                      </a:r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</a:t>
                      </a:r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－</a:t>
                      </a:r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</a:t>
                      </a:r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ライフコース</a:t>
                      </a:r>
                    </a:p>
                  </a:txBody>
                  <a:tcPr>
                    <a:solidFill>
                      <a:srgbClr val="ED6D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0315979"/>
                  </a:ext>
                </a:extLst>
              </a:tr>
              <a:tr h="1308536">
                <a:tc>
                  <a:txBody>
                    <a:bodyPr/>
                    <a:lstStyle/>
                    <a:p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</a:t>
                      </a:r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代</a:t>
                      </a:r>
                    </a:p>
                  </a:txBody>
                  <a:tcPr>
                    <a:solidFill>
                      <a:srgbClr val="ED6D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2653896"/>
                  </a:ext>
                </a:extLst>
              </a:tr>
              <a:tr h="1484935">
                <a:tc>
                  <a:txBody>
                    <a:bodyPr/>
                    <a:lstStyle/>
                    <a:p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30</a:t>
                      </a:r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代</a:t>
                      </a:r>
                      <a:endParaRPr kumimoji="1" lang="en-US" altLang="ja-JP" sz="1200" b="1" dirty="0">
                        <a:solidFill>
                          <a:schemeClr val="bg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前半</a:t>
                      </a:r>
                    </a:p>
                  </a:txBody>
                  <a:tcPr>
                    <a:solidFill>
                      <a:srgbClr val="ED6D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5974254"/>
                  </a:ext>
                </a:extLst>
              </a:tr>
              <a:tr h="1584176">
                <a:tc>
                  <a:txBody>
                    <a:bodyPr/>
                    <a:lstStyle/>
                    <a:p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30</a:t>
                      </a:r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代</a:t>
                      </a:r>
                      <a:endParaRPr kumimoji="1" lang="en-US" altLang="ja-JP" sz="1200" b="1" dirty="0">
                        <a:solidFill>
                          <a:schemeClr val="bg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後半</a:t>
                      </a:r>
                    </a:p>
                  </a:txBody>
                  <a:tcPr>
                    <a:solidFill>
                      <a:srgbClr val="ED6D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092050"/>
                  </a:ext>
                </a:extLst>
              </a:tr>
              <a:tr h="1343833">
                <a:tc>
                  <a:txBody>
                    <a:bodyPr/>
                    <a:lstStyle/>
                    <a:p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40</a:t>
                      </a:r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代</a:t>
                      </a:r>
                    </a:p>
                  </a:txBody>
                  <a:tcPr>
                    <a:solidFill>
                      <a:srgbClr val="ED6D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7351601"/>
                  </a:ext>
                </a:extLst>
              </a:tr>
              <a:tr h="888415">
                <a:tc>
                  <a:txBody>
                    <a:bodyPr/>
                    <a:lstStyle/>
                    <a:p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50</a:t>
                      </a:r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代</a:t>
                      </a:r>
                    </a:p>
                  </a:txBody>
                  <a:tcPr>
                    <a:solidFill>
                      <a:srgbClr val="ED6D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465595"/>
                  </a:ext>
                </a:extLst>
              </a:tr>
              <a:tr h="762111">
                <a:tc>
                  <a:txBody>
                    <a:bodyPr/>
                    <a:lstStyle/>
                    <a:p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60</a:t>
                      </a:r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代</a:t>
                      </a:r>
                    </a:p>
                  </a:txBody>
                  <a:tcPr>
                    <a:solidFill>
                      <a:srgbClr val="ED6D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826584"/>
                  </a:ext>
                </a:extLst>
              </a:tr>
            </a:tbl>
          </a:graphicData>
        </a:graphic>
      </p:graphicFrame>
      <p:sp>
        <p:nvSpPr>
          <p:cNvPr id="138" name="テキスト ボックス 137">
            <a:extLst>
              <a:ext uri="{FF2B5EF4-FFF2-40B4-BE49-F238E27FC236}">
                <a16:creationId xmlns:a16="http://schemas.microsoft.com/office/drawing/2014/main" id="{B8F5B56A-BD55-7AEF-4516-AB9ACD049031}"/>
              </a:ext>
            </a:extLst>
          </p:cNvPr>
          <p:cNvSpPr txBox="1"/>
          <p:nvPr/>
        </p:nvSpPr>
        <p:spPr>
          <a:xfrm>
            <a:off x="3668361" y="1754021"/>
            <a:ext cx="355301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1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＜公務員という職種・職業の可能性やチャレンジ＞</a:t>
            </a:r>
            <a:endParaRPr kumimoji="1" lang="ja-JP" altLang="en-US" sz="1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0" name="テキスト ボックス 139">
            <a:extLst>
              <a:ext uri="{FF2B5EF4-FFF2-40B4-BE49-F238E27FC236}">
                <a16:creationId xmlns:a16="http://schemas.microsoft.com/office/drawing/2014/main" id="{1DB6F23A-3F92-3B32-76A0-E43DB17A399A}"/>
              </a:ext>
            </a:extLst>
          </p:cNvPr>
          <p:cNvSpPr txBox="1"/>
          <p:nvPr/>
        </p:nvSpPr>
        <p:spPr>
          <a:xfrm>
            <a:off x="4467143" y="4588332"/>
            <a:ext cx="1877437" cy="276999"/>
          </a:xfrm>
          <a:prstGeom prst="rect">
            <a:avLst/>
          </a:prstGeom>
          <a:solidFill>
            <a:srgbClr val="ED6D00"/>
          </a:solidFill>
        </p:spPr>
        <p:txBody>
          <a:bodyPr wrap="none" rtlCol="0">
            <a:spAutoFit/>
          </a:bodyPr>
          <a:lstStyle/>
          <a:p>
            <a:r>
              <a:rPr lang="ja-JP" altLang="en-US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歩みたい人生のイメージ</a:t>
            </a:r>
          </a:p>
        </p:txBody>
      </p:sp>
      <p:sp>
        <p:nvSpPr>
          <p:cNvPr id="141" name="テキスト ボックス 140">
            <a:extLst>
              <a:ext uri="{FF2B5EF4-FFF2-40B4-BE49-F238E27FC236}">
                <a16:creationId xmlns:a16="http://schemas.microsoft.com/office/drawing/2014/main" id="{F33DDAA9-637A-7E7F-341A-12111B6F63AC}"/>
              </a:ext>
            </a:extLst>
          </p:cNvPr>
          <p:cNvSpPr txBox="1"/>
          <p:nvPr/>
        </p:nvSpPr>
        <p:spPr>
          <a:xfrm>
            <a:off x="7433409" y="1778389"/>
            <a:ext cx="2647100" cy="276999"/>
          </a:xfrm>
          <a:prstGeom prst="rect">
            <a:avLst/>
          </a:prstGeom>
          <a:solidFill>
            <a:srgbClr val="ED6D00"/>
          </a:solidFill>
        </p:spPr>
        <p:txBody>
          <a:bodyPr wrap="square" rtlCol="0">
            <a:spAutoFit/>
          </a:bodyPr>
          <a:lstStyle/>
          <a:p>
            <a:r>
              <a:rPr lang="ja-JP" altLang="en-US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授業</a:t>
            </a:r>
            <a:r>
              <a:rPr lang="en-US" altLang="ja-JP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9‐11</a:t>
            </a:r>
            <a:r>
              <a:rPr lang="ja-JP" altLang="en-US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地域と自分のかかわり</a:t>
            </a:r>
          </a:p>
        </p:txBody>
      </p:sp>
      <p:sp>
        <p:nvSpPr>
          <p:cNvPr id="142" name="テキスト ボックス 141">
            <a:extLst>
              <a:ext uri="{FF2B5EF4-FFF2-40B4-BE49-F238E27FC236}">
                <a16:creationId xmlns:a16="http://schemas.microsoft.com/office/drawing/2014/main" id="{EAE0EDF7-0D18-80CE-5860-63C8E58549E7}"/>
              </a:ext>
            </a:extLst>
          </p:cNvPr>
          <p:cNvSpPr txBox="1"/>
          <p:nvPr/>
        </p:nvSpPr>
        <p:spPr>
          <a:xfrm>
            <a:off x="620608" y="1800193"/>
            <a:ext cx="2992790" cy="276999"/>
          </a:xfrm>
          <a:prstGeom prst="rect">
            <a:avLst/>
          </a:prstGeom>
          <a:solidFill>
            <a:srgbClr val="ED6D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授業</a:t>
            </a:r>
            <a:r>
              <a:rPr lang="en-US" altLang="ja-JP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en-US" altLang="ja-JP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先輩のライフからの気づき</a:t>
            </a:r>
          </a:p>
        </p:txBody>
      </p:sp>
      <p:sp>
        <p:nvSpPr>
          <p:cNvPr id="144" name="テキスト ボックス 143">
            <a:extLst>
              <a:ext uri="{FF2B5EF4-FFF2-40B4-BE49-F238E27FC236}">
                <a16:creationId xmlns:a16="http://schemas.microsoft.com/office/drawing/2014/main" id="{D3948E87-A300-DAEF-15F1-897FBA02E5C7}"/>
              </a:ext>
            </a:extLst>
          </p:cNvPr>
          <p:cNvSpPr txBox="1"/>
          <p:nvPr/>
        </p:nvSpPr>
        <p:spPr>
          <a:xfrm>
            <a:off x="617695" y="8987337"/>
            <a:ext cx="3036770" cy="276999"/>
          </a:xfrm>
          <a:prstGeom prst="rect">
            <a:avLst/>
          </a:prstGeom>
          <a:solidFill>
            <a:srgbClr val="ED6D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授業</a:t>
            </a:r>
            <a:r>
              <a:rPr lang="en-US" altLang="ja-JP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キャリアデザインのキーポイント</a:t>
            </a:r>
          </a:p>
        </p:txBody>
      </p:sp>
      <p:sp>
        <p:nvSpPr>
          <p:cNvPr id="145" name="テキスト ボックス 144">
            <a:extLst>
              <a:ext uri="{FF2B5EF4-FFF2-40B4-BE49-F238E27FC236}">
                <a16:creationId xmlns:a16="http://schemas.microsoft.com/office/drawing/2014/main" id="{066EEE69-D036-213C-A197-9AD6D51838E3}"/>
              </a:ext>
            </a:extLst>
          </p:cNvPr>
          <p:cNvSpPr txBox="1"/>
          <p:nvPr/>
        </p:nvSpPr>
        <p:spPr>
          <a:xfrm>
            <a:off x="6941769" y="8985101"/>
            <a:ext cx="3138740" cy="282052"/>
          </a:xfrm>
          <a:prstGeom prst="rect">
            <a:avLst/>
          </a:prstGeom>
          <a:solidFill>
            <a:srgbClr val="ED6D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授業</a:t>
            </a:r>
            <a:r>
              <a:rPr lang="en-US" altLang="ja-JP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－</a:t>
            </a:r>
            <a:r>
              <a:rPr lang="en-US" altLang="ja-JP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ライフプランで重視したいこと</a:t>
            </a:r>
          </a:p>
        </p:txBody>
      </p:sp>
      <p:sp>
        <p:nvSpPr>
          <p:cNvPr id="7" name="二等辺三角形 6">
            <a:extLst>
              <a:ext uri="{FF2B5EF4-FFF2-40B4-BE49-F238E27FC236}">
                <a16:creationId xmlns:a16="http://schemas.microsoft.com/office/drawing/2014/main" id="{F70C0313-A7E7-2071-E860-30E74F537919}"/>
              </a:ext>
            </a:extLst>
          </p:cNvPr>
          <p:cNvSpPr/>
          <p:nvPr/>
        </p:nvSpPr>
        <p:spPr>
          <a:xfrm rot="10800000">
            <a:off x="8855033" y="9365487"/>
            <a:ext cx="1283919" cy="373961"/>
          </a:xfrm>
          <a:prstGeom prst="triangle">
            <a:avLst/>
          </a:prstGeom>
          <a:solidFill>
            <a:srgbClr val="ED6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4D2B4AF4-82DD-3DCF-D86C-7176DDE88722}"/>
              </a:ext>
            </a:extLst>
          </p:cNvPr>
          <p:cNvSpPr/>
          <p:nvPr/>
        </p:nvSpPr>
        <p:spPr>
          <a:xfrm>
            <a:off x="556790" y="1706712"/>
            <a:ext cx="9582162" cy="7599634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04C737F3-D74C-285C-BA3E-F2FA1E8DDC08}"/>
              </a:ext>
            </a:extLst>
          </p:cNvPr>
          <p:cNvSpPr txBox="1"/>
          <p:nvPr/>
        </p:nvSpPr>
        <p:spPr>
          <a:xfrm>
            <a:off x="3709428" y="9013024"/>
            <a:ext cx="3232341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1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＜キャリアをデザインするための知識や視点＞</a:t>
            </a:r>
            <a:endParaRPr kumimoji="1" lang="ja-JP" altLang="en-US" sz="1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7678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5D12DC-E4CD-BA5B-02AC-6B765E261B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8A0679E9-2B09-1BC0-8B7E-104ED1A07FE0}"/>
              </a:ext>
            </a:extLst>
          </p:cNvPr>
          <p:cNvSpPr/>
          <p:nvPr/>
        </p:nvSpPr>
        <p:spPr>
          <a:xfrm>
            <a:off x="606875" y="1064049"/>
            <a:ext cx="14081592" cy="5043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9FF5088E-B401-8A8A-CA52-FED6C0851A99}"/>
              </a:ext>
            </a:extLst>
          </p:cNvPr>
          <p:cNvSpPr/>
          <p:nvPr/>
        </p:nvSpPr>
        <p:spPr>
          <a:xfrm>
            <a:off x="503533" y="277758"/>
            <a:ext cx="14615816" cy="492903"/>
          </a:xfrm>
          <a:prstGeom prst="rect">
            <a:avLst/>
          </a:prstGeom>
          <a:gradFill>
            <a:gsLst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81277BC5-CABB-700F-C62E-996DDE24C49F}"/>
              </a:ext>
            </a:extLst>
          </p:cNvPr>
          <p:cNvSpPr txBox="1"/>
          <p:nvPr/>
        </p:nvSpPr>
        <p:spPr bwMode="black">
          <a:xfrm>
            <a:off x="10114355" y="211856"/>
            <a:ext cx="4708166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noAutofit/>
          </a:bodyPr>
          <a:lstStyle/>
          <a:p>
            <a:pPr>
              <a:lnSpc>
                <a:spcPct val="200000"/>
              </a:lnSpc>
            </a:pPr>
            <a:r>
              <a:rPr lang="en-US" altLang="ja-JP" sz="1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1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 年　　　組　　　番   　氏名：</a:t>
            </a:r>
            <a:endParaRPr lang="en-US" altLang="ja-JP" sz="1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3" name="テキスト ボックス 142">
            <a:extLst>
              <a:ext uri="{FF2B5EF4-FFF2-40B4-BE49-F238E27FC236}">
                <a16:creationId xmlns:a16="http://schemas.microsoft.com/office/drawing/2014/main" id="{3A4DD4AF-FF4B-29D7-1FF1-4ACF9F1F3326}"/>
              </a:ext>
            </a:extLst>
          </p:cNvPr>
          <p:cNvSpPr txBox="1"/>
          <p:nvPr/>
        </p:nvSpPr>
        <p:spPr>
          <a:xfrm>
            <a:off x="2858399" y="369709"/>
            <a:ext cx="6083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「未来」に向けて、自分の生き方・働き方を考える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CE542A67-3615-2686-DCDA-F4BB3AC70119}"/>
              </a:ext>
            </a:extLst>
          </p:cNvPr>
          <p:cNvSpPr/>
          <p:nvPr/>
        </p:nvSpPr>
        <p:spPr>
          <a:xfrm>
            <a:off x="620608" y="366879"/>
            <a:ext cx="2237792" cy="303877"/>
          </a:xfrm>
          <a:prstGeom prst="rect">
            <a:avLst/>
          </a:prstGeom>
          <a:solidFill>
            <a:srgbClr val="ED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72000" rtlCol="0" anchor="ctr"/>
          <a:lstStyle/>
          <a:p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キャリアデザイン</a:t>
            </a:r>
          </a:p>
        </p:txBody>
      </p:sp>
      <p:pic>
        <p:nvPicPr>
          <p:cNvPr id="16" name="グラフィックス 15" descr="クリップボード 単色塗りつぶし">
            <a:extLst>
              <a:ext uri="{FF2B5EF4-FFF2-40B4-BE49-F238E27FC236}">
                <a16:creationId xmlns:a16="http://schemas.microsoft.com/office/drawing/2014/main" id="{F849C21E-F526-0C73-C298-DD40F31D87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7274" y="1045723"/>
            <a:ext cx="492903" cy="492903"/>
          </a:xfrm>
          <a:prstGeom prst="rect">
            <a:avLst/>
          </a:prstGeom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DF1C7FD-D354-1E11-AC57-F974977A9ED4}"/>
              </a:ext>
            </a:extLst>
          </p:cNvPr>
          <p:cNvSpPr txBox="1"/>
          <p:nvPr/>
        </p:nvSpPr>
        <p:spPr>
          <a:xfrm>
            <a:off x="1291734" y="1122686"/>
            <a:ext cx="13396733" cy="388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  <a:buNone/>
            </a:pPr>
            <a:r>
              <a:rPr lang="ja-JP" altLang="en-US" sz="1400" b="1" i="1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これは「あなたのキャリア」のための「ポートフォリオ」です。コースを通し考えたことをここに残し、自分の進路・就職・生活を考えるために使いましょう。</a:t>
            </a:r>
            <a:endParaRPr lang="en-US" altLang="ja-JP" sz="1400" b="1" i="1" dirty="0">
              <a:effectLst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43763B72-C652-DB33-2EC0-FEEEB399CD72}"/>
              </a:ext>
            </a:extLst>
          </p:cNvPr>
          <p:cNvSpPr/>
          <p:nvPr/>
        </p:nvSpPr>
        <p:spPr>
          <a:xfrm>
            <a:off x="603313" y="9622094"/>
            <a:ext cx="14088715" cy="93380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8B42059D-6FC5-B8EE-0F73-1BA8AA428051}"/>
              </a:ext>
            </a:extLst>
          </p:cNvPr>
          <p:cNvSpPr txBox="1"/>
          <p:nvPr/>
        </p:nvSpPr>
        <p:spPr>
          <a:xfrm>
            <a:off x="672737" y="9665794"/>
            <a:ext cx="689002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>
              <a:buNone/>
            </a:pPr>
            <a:r>
              <a:rPr lang="ja-JP" altLang="en-US" sz="1400" b="1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わたし</a:t>
            </a: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の“キャリアデザイン”モットーは・</a:t>
            </a:r>
            <a:r>
              <a:rPr lang="ja-JP" altLang="en-US" sz="1400" b="1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・・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0A41494-E33D-83F0-9161-88A40D6AFF8C}"/>
              </a:ext>
            </a:extLst>
          </p:cNvPr>
          <p:cNvSpPr txBox="1"/>
          <p:nvPr/>
        </p:nvSpPr>
        <p:spPr>
          <a:xfrm>
            <a:off x="13972005" y="10292117"/>
            <a:ext cx="7884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>
              <a:buNone/>
            </a:pP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だ！</a:t>
            </a:r>
            <a:endParaRPr lang="ja-JP" altLang="en-US" sz="1400" b="1" dirty="0">
              <a:effectLst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00027F9-B0CA-FA88-8015-3A7C55329CCE}"/>
              </a:ext>
            </a:extLst>
          </p:cNvPr>
          <p:cNvSpPr txBox="1"/>
          <p:nvPr/>
        </p:nvSpPr>
        <p:spPr>
          <a:xfrm>
            <a:off x="1294424" y="708866"/>
            <a:ext cx="13321393" cy="388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  <a:buNone/>
            </a:pPr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本</a:t>
            </a:r>
            <a:r>
              <a:rPr lang="ja-JP" altLang="en-US" sz="1400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コースの目標：これからのキャリア（公務員としてのキャリアを</a:t>
            </a:r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見据え</a:t>
            </a:r>
            <a:r>
              <a:rPr lang="ja-JP" altLang="en-US" sz="1400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）をデザインするために必要な「見方・考え方」「スキル」を習得する</a:t>
            </a:r>
          </a:p>
        </p:txBody>
      </p:sp>
      <p:grpSp>
        <p:nvGrpSpPr>
          <p:cNvPr id="40" name="グループ化 39">
            <a:extLst>
              <a:ext uri="{FF2B5EF4-FFF2-40B4-BE49-F238E27FC236}">
                <a16:creationId xmlns:a16="http://schemas.microsoft.com/office/drawing/2014/main" id="{61D33A66-2A36-719F-18E6-5B6C0A43A349}"/>
              </a:ext>
            </a:extLst>
          </p:cNvPr>
          <p:cNvGrpSpPr/>
          <p:nvPr/>
        </p:nvGrpSpPr>
        <p:grpSpPr>
          <a:xfrm>
            <a:off x="556790" y="1748872"/>
            <a:ext cx="10027221" cy="7593063"/>
            <a:chOff x="604684" y="800043"/>
            <a:chExt cx="9995268" cy="7488832"/>
          </a:xfrm>
        </p:grpSpPr>
        <p:cxnSp>
          <p:nvCxnSpPr>
            <p:cNvPr id="45" name="直線コネクタ 44">
              <a:extLst>
                <a:ext uri="{FF2B5EF4-FFF2-40B4-BE49-F238E27FC236}">
                  <a16:creationId xmlns:a16="http://schemas.microsoft.com/office/drawing/2014/main" id="{7DFAE585-B9DE-94E4-A4C5-E49785ACDAD9}"/>
                </a:ext>
              </a:extLst>
            </p:cNvPr>
            <p:cNvCxnSpPr>
              <a:cxnSpLocks/>
            </p:cNvCxnSpPr>
            <p:nvPr/>
          </p:nvCxnSpPr>
          <p:spPr>
            <a:xfrm>
              <a:off x="5438304" y="800043"/>
              <a:ext cx="17693" cy="748883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線コネクタ 45">
              <a:extLst>
                <a:ext uri="{FF2B5EF4-FFF2-40B4-BE49-F238E27FC236}">
                  <a16:creationId xmlns:a16="http://schemas.microsoft.com/office/drawing/2014/main" id="{AE664181-6673-7603-3C6F-9609555D348B}"/>
                </a:ext>
              </a:extLst>
            </p:cNvPr>
            <p:cNvCxnSpPr>
              <a:cxnSpLocks/>
              <a:stCxn id="24" idx="1"/>
              <a:endCxn id="24" idx="3"/>
            </p:cNvCxnSpPr>
            <p:nvPr/>
          </p:nvCxnSpPr>
          <p:spPr>
            <a:xfrm>
              <a:off x="604684" y="4506118"/>
              <a:ext cx="9551627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矢印: 下 56">
              <a:extLst>
                <a:ext uri="{FF2B5EF4-FFF2-40B4-BE49-F238E27FC236}">
                  <a16:creationId xmlns:a16="http://schemas.microsoft.com/office/drawing/2014/main" id="{C09A008C-8280-77BA-0A3F-2CB4A35E0F1B}"/>
                </a:ext>
              </a:extLst>
            </p:cNvPr>
            <p:cNvSpPr/>
            <p:nvPr/>
          </p:nvSpPr>
          <p:spPr>
            <a:xfrm rot="16200000">
              <a:off x="10139862" y="3931294"/>
              <a:ext cx="340235" cy="579944"/>
            </a:xfrm>
            <a:prstGeom prst="downArrow">
              <a:avLst>
                <a:gd name="adj1" fmla="val 38565"/>
                <a:gd name="adj2" fmla="val 66132"/>
              </a:avLst>
            </a:prstGeom>
            <a:solidFill>
              <a:srgbClr val="ED6D00"/>
            </a:solidFill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7" name="楕円 46">
              <a:extLst>
                <a:ext uri="{FF2B5EF4-FFF2-40B4-BE49-F238E27FC236}">
                  <a16:creationId xmlns:a16="http://schemas.microsoft.com/office/drawing/2014/main" id="{79689A47-69D4-177E-A3DA-3E8DEFE3B016}"/>
                </a:ext>
              </a:extLst>
            </p:cNvPr>
            <p:cNvSpPr/>
            <p:nvPr/>
          </p:nvSpPr>
          <p:spPr>
            <a:xfrm>
              <a:off x="4123849" y="3460218"/>
              <a:ext cx="2664296" cy="24365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</p:grpSp>
      <p:sp>
        <p:nvSpPr>
          <p:cNvPr id="132" name="矢印: 下 131">
            <a:extLst>
              <a:ext uri="{FF2B5EF4-FFF2-40B4-BE49-F238E27FC236}">
                <a16:creationId xmlns:a16="http://schemas.microsoft.com/office/drawing/2014/main" id="{BE7EC922-A860-382B-B3C6-9FF9E9311707}"/>
              </a:ext>
            </a:extLst>
          </p:cNvPr>
          <p:cNvSpPr/>
          <p:nvPr/>
        </p:nvSpPr>
        <p:spPr>
          <a:xfrm rot="5400000">
            <a:off x="10048666" y="5826808"/>
            <a:ext cx="336481" cy="573922"/>
          </a:xfrm>
          <a:prstGeom prst="downArrow">
            <a:avLst>
              <a:gd name="adj1" fmla="val 38565"/>
              <a:gd name="adj2" fmla="val 66132"/>
            </a:avLst>
          </a:prstGeom>
          <a:solidFill>
            <a:srgbClr val="ED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aphicFrame>
        <p:nvGraphicFramePr>
          <p:cNvPr id="134" name="表 133">
            <a:extLst>
              <a:ext uri="{FF2B5EF4-FFF2-40B4-BE49-F238E27FC236}">
                <a16:creationId xmlns:a16="http://schemas.microsoft.com/office/drawing/2014/main" id="{D31DC1FD-7F4A-9530-FC89-06B9F79C9FD8}"/>
              </a:ext>
            </a:extLst>
          </p:cNvPr>
          <p:cNvGraphicFramePr>
            <a:graphicFrameLocks noGrp="1"/>
          </p:cNvGraphicFramePr>
          <p:nvPr/>
        </p:nvGraphicFramePr>
        <p:xfrm>
          <a:off x="10558831" y="1767457"/>
          <a:ext cx="4056986" cy="76529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0011">
                  <a:extLst>
                    <a:ext uri="{9D8B030D-6E8A-4147-A177-3AD203B41FA5}">
                      <a16:colId xmlns:a16="http://schemas.microsoft.com/office/drawing/2014/main" val="2218754252"/>
                    </a:ext>
                  </a:extLst>
                </a:gridCol>
                <a:gridCol w="3506975">
                  <a:extLst>
                    <a:ext uri="{9D8B030D-6E8A-4147-A177-3AD203B41FA5}">
                      <a16:colId xmlns:a16="http://schemas.microsoft.com/office/drawing/2014/main" val="3794592729"/>
                    </a:ext>
                  </a:extLst>
                </a:gridCol>
              </a:tblGrid>
              <a:tr h="280922">
                <a:tc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solidFill>
                      <a:srgbClr val="ED6D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授業</a:t>
                      </a:r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</a:t>
                      </a:r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－</a:t>
                      </a:r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</a:t>
                      </a:r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ライフコース</a:t>
                      </a:r>
                    </a:p>
                  </a:txBody>
                  <a:tcPr>
                    <a:solidFill>
                      <a:srgbClr val="ED6D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0315979"/>
                  </a:ext>
                </a:extLst>
              </a:tr>
              <a:tr h="1308536">
                <a:tc>
                  <a:txBody>
                    <a:bodyPr/>
                    <a:lstStyle/>
                    <a:p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</a:t>
                      </a:r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代</a:t>
                      </a:r>
                    </a:p>
                  </a:txBody>
                  <a:tcPr>
                    <a:solidFill>
                      <a:srgbClr val="ED6D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2653896"/>
                  </a:ext>
                </a:extLst>
              </a:tr>
              <a:tr h="1484935">
                <a:tc>
                  <a:txBody>
                    <a:bodyPr/>
                    <a:lstStyle/>
                    <a:p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30</a:t>
                      </a:r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代</a:t>
                      </a:r>
                      <a:endParaRPr kumimoji="1" lang="en-US" altLang="ja-JP" sz="1200" b="1" dirty="0">
                        <a:solidFill>
                          <a:schemeClr val="bg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前半</a:t>
                      </a:r>
                    </a:p>
                  </a:txBody>
                  <a:tcPr>
                    <a:solidFill>
                      <a:srgbClr val="ED6D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5974254"/>
                  </a:ext>
                </a:extLst>
              </a:tr>
              <a:tr h="1584176">
                <a:tc>
                  <a:txBody>
                    <a:bodyPr/>
                    <a:lstStyle/>
                    <a:p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30</a:t>
                      </a:r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代</a:t>
                      </a:r>
                      <a:endParaRPr kumimoji="1" lang="en-US" altLang="ja-JP" sz="1200" b="1" dirty="0">
                        <a:solidFill>
                          <a:schemeClr val="bg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後半</a:t>
                      </a:r>
                    </a:p>
                  </a:txBody>
                  <a:tcPr>
                    <a:solidFill>
                      <a:srgbClr val="ED6D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092050"/>
                  </a:ext>
                </a:extLst>
              </a:tr>
              <a:tr h="1343833">
                <a:tc>
                  <a:txBody>
                    <a:bodyPr/>
                    <a:lstStyle/>
                    <a:p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40</a:t>
                      </a:r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代</a:t>
                      </a:r>
                    </a:p>
                  </a:txBody>
                  <a:tcPr>
                    <a:solidFill>
                      <a:srgbClr val="ED6D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7351601"/>
                  </a:ext>
                </a:extLst>
              </a:tr>
              <a:tr h="888415">
                <a:tc>
                  <a:txBody>
                    <a:bodyPr/>
                    <a:lstStyle/>
                    <a:p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50</a:t>
                      </a:r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代</a:t>
                      </a:r>
                    </a:p>
                  </a:txBody>
                  <a:tcPr>
                    <a:solidFill>
                      <a:srgbClr val="ED6D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465595"/>
                  </a:ext>
                </a:extLst>
              </a:tr>
              <a:tr h="762111">
                <a:tc>
                  <a:txBody>
                    <a:bodyPr/>
                    <a:lstStyle/>
                    <a:p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60</a:t>
                      </a:r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代</a:t>
                      </a:r>
                    </a:p>
                  </a:txBody>
                  <a:tcPr>
                    <a:solidFill>
                      <a:srgbClr val="ED6D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826584"/>
                  </a:ext>
                </a:extLst>
              </a:tr>
            </a:tbl>
          </a:graphicData>
        </a:graphic>
      </p:graphicFrame>
      <p:sp>
        <p:nvSpPr>
          <p:cNvPr id="138" name="テキスト ボックス 137">
            <a:extLst>
              <a:ext uri="{FF2B5EF4-FFF2-40B4-BE49-F238E27FC236}">
                <a16:creationId xmlns:a16="http://schemas.microsoft.com/office/drawing/2014/main" id="{9F83D201-2D7C-C80D-FBFE-56241A2709BA}"/>
              </a:ext>
            </a:extLst>
          </p:cNvPr>
          <p:cNvSpPr txBox="1"/>
          <p:nvPr/>
        </p:nvSpPr>
        <p:spPr>
          <a:xfrm>
            <a:off x="3668361" y="1754021"/>
            <a:ext cx="355301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1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＜公務員という職種・職業の可能性やチャレンジ＞</a:t>
            </a:r>
            <a:endParaRPr kumimoji="1" lang="ja-JP" altLang="en-US" sz="1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0" name="テキスト ボックス 139">
            <a:extLst>
              <a:ext uri="{FF2B5EF4-FFF2-40B4-BE49-F238E27FC236}">
                <a16:creationId xmlns:a16="http://schemas.microsoft.com/office/drawing/2014/main" id="{10D4778C-5F8A-6519-940B-09C39E85765D}"/>
              </a:ext>
            </a:extLst>
          </p:cNvPr>
          <p:cNvSpPr txBox="1"/>
          <p:nvPr/>
        </p:nvSpPr>
        <p:spPr>
          <a:xfrm>
            <a:off x="4467143" y="4588332"/>
            <a:ext cx="1877437" cy="276999"/>
          </a:xfrm>
          <a:prstGeom prst="rect">
            <a:avLst/>
          </a:prstGeom>
          <a:solidFill>
            <a:srgbClr val="ED6D00"/>
          </a:solidFill>
        </p:spPr>
        <p:txBody>
          <a:bodyPr wrap="none" rtlCol="0">
            <a:spAutoFit/>
          </a:bodyPr>
          <a:lstStyle/>
          <a:p>
            <a:r>
              <a:rPr lang="ja-JP" altLang="en-US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歩みたい人生のイメージ</a:t>
            </a:r>
          </a:p>
        </p:txBody>
      </p:sp>
      <p:sp>
        <p:nvSpPr>
          <p:cNvPr id="141" name="テキスト ボックス 140">
            <a:extLst>
              <a:ext uri="{FF2B5EF4-FFF2-40B4-BE49-F238E27FC236}">
                <a16:creationId xmlns:a16="http://schemas.microsoft.com/office/drawing/2014/main" id="{625DE402-AE0F-0375-0BD6-77F2D9269742}"/>
              </a:ext>
            </a:extLst>
          </p:cNvPr>
          <p:cNvSpPr txBox="1"/>
          <p:nvPr/>
        </p:nvSpPr>
        <p:spPr>
          <a:xfrm>
            <a:off x="7433409" y="1778389"/>
            <a:ext cx="2647100" cy="276999"/>
          </a:xfrm>
          <a:prstGeom prst="rect">
            <a:avLst/>
          </a:prstGeom>
          <a:solidFill>
            <a:srgbClr val="ED6D00"/>
          </a:solidFill>
        </p:spPr>
        <p:txBody>
          <a:bodyPr wrap="square" rtlCol="0">
            <a:spAutoFit/>
          </a:bodyPr>
          <a:lstStyle/>
          <a:p>
            <a:r>
              <a:rPr lang="ja-JP" altLang="en-US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授業</a:t>
            </a:r>
            <a:r>
              <a:rPr lang="en-US" altLang="ja-JP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9‐11</a:t>
            </a:r>
            <a:r>
              <a:rPr lang="ja-JP" altLang="en-US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地域と自分のかかわり</a:t>
            </a:r>
          </a:p>
        </p:txBody>
      </p:sp>
      <p:sp>
        <p:nvSpPr>
          <p:cNvPr id="142" name="テキスト ボックス 141">
            <a:extLst>
              <a:ext uri="{FF2B5EF4-FFF2-40B4-BE49-F238E27FC236}">
                <a16:creationId xmlns:a16="http://schemas.microsoft.com/office/drawing/2014/main" id="{F10F1524-A319-06EB-4021-D378333C523E}"/>
              </a:ext>
            </a:extLst>
          </p:cNvPr>
          <p:cNvSpPr txBox="1"/>
          <p:nvPr/>
        </p:nvSpPr>
        <p:spPr>
          <a:xfrm>
            <a:off x="620608" y="1800193"/>
            <a:ext cx="2992790" cy="276999"/>
          </a:xfrm>
          <a:prstGeom prst="rect">
            <a:avLst/>
          </a:prstGeom>
          <a:solidFill>
            <a:srgbClr val="ED6D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授業</a:t>
            </a:r>
            <a:r>
              <a:rPr lang="en-US" altLang="ja-JP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en-US" altLang="ja-JP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先輩のライフからの気づき</a:t>
            </a:r>
          </a:p>
        </p:txBody>
      </p:sp>
      <p:sp>
        <p:nvSpPr>
          <p:cNvPr id="144" name="テキスト ボックス 143">
            <a:extLst>
              <a:ext uri="{FF2B5EF4-FFF2-40B4-BE49-F238E27FC236}">
                <a16:creationId xmlns:a16="http://schemas.microsoft.com/office/drawing/2014/main" id="{DA5AAEC9-1A0F-B948-3D14-04B1EB748B20}"/>
              </a:ext>
            </a:extLst>
          </p:cNvPr>
          <p:cNvSpPr txBox="1"/>
          <p:nvPr/>
        </p:nvSpPr>
        <p:spPr>
          <a:xfrm>
            <a:off x="617695" y="8987337"/>
            <a:ext cx="3036770" cy="276999"/>
          </a:xfrm>
          <a:prstGeom prst="rect">
            <a:avLst/>
          </a:prstGeom>
          <a:solidFill>
            <a:srgbClr val="ED6D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授業</a:t>
            </a:r>
            <a:r>
              <a:rPr lang="en-US" altLang="ja-JP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キャリアデザインのキーポイント</a:t>
            </a:r>
          </a:p>
        </p:txBody>
      </p:sp>
      <p:sp>
        <p:nvSpPr>
          <p:cNvPr id="145" name="テキスト ボックス 144">
            <a:extLst>
              <a:ext uri="{FF2B5EF4-FFF2-40B4-BE49-F238E27FC236}">
                <a16:creationId xmlns:a16="http://schemas.microsoft.com/office/drawing/2014/main" id="{172464F6-06ED-2019-CE6B-21A8C5987385}"/>
              </a:ext>
            </a:extLst>
          </p:cNvPr>
          <p:cNvSpPr txBox="1"/>
          <p:nvPr/>
        </p:nvSpPr>
        <p:spPr>
          <a:xfrm>
            <a:off x="6941769" y="8985101"/>
            <a:ext cx="3138740" cy="282052"/>
          </a:xfrm>
          <a:prstGeom prst="rect">
            <a:avLst/>
          </a:prstGeom>
          <a:solidFill>
            <a:srgbClr val="ED6D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授業</a:t>
            </a:r>
            <a:r>
              <a:rPr lang="en-US" altLang="ja-JP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－</a:t>
            </a:r>
            <a:r>
              <a:rPr lang="en-US" altLang="ja-JP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ライフプランで重視したいこと</a:t>
            </a:r>
          </a:p>
        </p:txBody>
      </p:sp>
      <p:sp>
        <p:nvSpPr>
          <p:cNvPr id="7" name="二等辺三角形 6">
            <a:extLst>
              <a:ext uri="{FF2B5EF4-FFF2-40B4-BE49-F238E27FC236}">
                <a16:creationId xmlns:a16="http://schemas.microsoft.com/office/drawing/2014/main" id="{97F12F3B-E2D0-F246-A3C9-1B48C4C3C232}"/>
              </a:ext>
            </a:extLst>
          </p:cNvPr>
          <p:cNvSpPr/>
          <p:nvPr/>
        </p:nvSpPr>
        <p:spPr>
          <a:xfrm rot="10800000">
            <a:off x="8855033" y="9365487"/>
            <a:ext cx="1283919" cy="373961"/>
          </a:xfrm>
          <a:prstGeom prst="triangle">
            <a:avLst/>
          </a:prstGeom>
          <a:solidFill>
            <a:srgbClr val="ED6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43120A86-F335-EDAE-B44C-B770F3836D8D}"/>
              </a:ext>
            </a:extLst>
          </p:cNvPr>
          <p:cNvSpPr/>
          <p:nvPr/>
        </p:nvSpPr>
        <p:spPr>
          <a:xfrm>
            <a:off x="556790" y="1706712"/>
            <a:ext cx="9582162" cy="7599634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3107F5F9-55FE-7171-FC7E-E526FA9722FC}"/>
              </a:ext>
            </a:extLst>
          </p:cNvPr>
          <p:cNvSpPr txBox="1"/>
          <p:nvPr/>
        </p:nvSpPr>
        <p:spPr>
          <a:xfrm>
            <a:off x="3709428" y="9013024"/>
            <a:ext cx="3232341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1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＜キャリアをデザインするための知識や視点＞</a:t>
            </a:r>
            <a:endParaRPr kumimoji="1" lang="ja-JP" altLang="en-US" sz="1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3F55F70-74E7-1CCA-ED4B-DF158550C2E0}"/>
              </a:ext>
            </a:extLst>
          </p:cNvPr>
          <p:cNvSpPr txBox="1"/>
          <p:nvPr/>
        </p:nvSpPr>
        <p:spPr>
          <a:xfrm>
            <a:off x="1402635" y="9954418"/>
            <a:ext cx="127097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800" dirty="0">
                <a:solidFill>
                  <a:srgbClr val="FF0000"/>
                </a:solidFill>
              </a:rPr>
              <a:t>・置かれた環境をたのしむ！</a:t>
            </a:r>
            <a:endParaRPr kumimoji="1" lang="en-US" altLang="ja-JP" sz="1800" dirty="0">
              <a:solidFill>
                <a:srgbClr val="FF0000"/>
              </a:solidFill>
            </a:endParaRPr>
          </a:p>
          <a:p>
            <a:r>
              <a:rPr lang="ja-JP" altLang="en-US" sz="1800" dirty="0">
                <a:solidFill>
                  <a:srgbClr val="FF0000"/>
                </a:solidFill>
              </a:rPr>
              <a:t>・</a:t>
            </a:r>
            <a:r>
              <a:rPr kumimoji="1" lang="ja-JP" altLang="en-US" sz="1800" dirty="0">
                <a:solidFill>
                  <a:srgbClr val="FF0000"/>
                </a:solidFill>
              </a:rPr>
              <a:t>すこし先の「こうなりたい！」を探しながら、自己選択する！</a:t>
            </a:r>
            <a:endParaRPr kumimoji="1" lang="en-US" altLang="ja-JP" sz="1800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5CF7BC1-B2DB-4AD4-CD05-AB8256884CB9}"/>
              </a:ext>
            </a:extLst>
          </p:cNvPr>
          <p:cNvSpPr txBox="1"/>
          <p:nvPr/>
        </p:nvSpPr>
        <p:spPr>
          <a:xfrm>
            <a:off x="823800" y="2285296"/>
            <a:ext cx="31683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>
                <a:solidFill>
                  <a:srgbClr val="FF0000"/>
                </a:solidFill>
              </a:rPr>
              <a:t>★先輩インタビューから気づいた</a:t>
            </a:r>
            <a:endParaRPr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　先輩の「ライフ」における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lang="ja-JP" altLang="en-US" sz="1400" dirty="0">
                <a:solidFill>
                  <a:srgbClr val="FF0000"/>
                </a:solidFill>
              </a:rPr>
              <a:t>　キャリアデザインのポイントをメモする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35D1D00-38C9-15C8-1864-BD0F29FCC0EF}"/>
              </a:ext>
            </a:extLst>
          </p:cNvPr>
          <p:cNvSpPr txBox="1"/>
          <p:nvPr/>
        </p:nvSpPr>
        <p:spPr>
          <a:xfrm>
            <a:off x="6236372" y="2099088"/>
            <a:ext cx="37216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>
                <a:solidFill>
                  <a:srgbClr val="FF0000"/>
                </a:solidFill>
              </a:rPr>
              <a:t>（例：市役所勤務（事務方）を目指している場合）</a:t>
            </a:r>
            <a:endParaRPr lang="en-US" altLang="ja-JP" sz="1200" dirty="0">
              <a:solidFill>
                <a:srgbClr val="FF0000"/>
              </a:solidFill>
            </a:endParaRPr>
          </a:p>
          <a:p>
            <a:r>
              <a:rPr kumimoji="1" lang="ja-JP" altLang="en-US" sz="1200" dirty="0">
                <a:solidFill>
                  <a:srgbClr val="FF0000"/>
                </a:solidFill>
              </a:rPr>
              <a:t>・自分たちの地域は人口減少が大きな問題</a:t>
            </a:r>
            <a:endParaRPr kumimoji="1"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　人口が少ないと税収も減る、財源がなくさまざまな</a:t>
            </a:r>
            <a:endParaRPr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　サービスが高齢者に行き届いていない</a:t>
            </a:r>
            <a:endParaRPr kumimoji="1"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・調べたこと</a:t>
            </a:r>
            <a:endParaRPr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　　・</a:t>
            </a:r>
            <a:r>
              <a:rPr lang="en-US" altLang="ja-JP" sz="1200" dirty="0" err="1">
                <a:solidFill>
                  <a:srgbClr val="FF0000"/>
                </a:solidFill>
              </a:rPr>
              <a:t>xxxxxxxxxxxxxxx</a:t>
            </a:r>
            <a:endParaRPr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　　・ｘｘｘｘｘｘｘｘｘｘｘｘｘ</a:t>
            </a:r>
            <a:endParaRPr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・自分が関心のあること</a:t>
            </a:r>
            <a:endParaRPr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　・福祉サービス</a:t>
            </a:r>
            <a:endParaRPr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　　ｘｘｘｘｘｘｘｘｘｘｘｘｘｘｘｘｘｘｘ</a:t>
            </a:r>
            <a:endParaRPr lang="en-US" altLang="ja-JP" sz="1200" dirty="0">
              <a:solidFill>
                <a:srgbClr val="FF0000"/>
              </a:solidFill>
            </a:endParaRPr>
          </a:p>
          <a:p>
            <a:r>
              <a:rPr kumimoji="1" lang="ja-JP" altLang="en-US" sz="1200" dirty="0">
                <a:solidFill>
                  <a:srgbClr val="FF0000"/>
                </a:solidFill>
              </a:rPr>
              <a:t>・地域の高齢者（自分の祖父母も含む）を</a:t>
            </a:r>
            <a:endParaRPr kumimoji="1"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　直接支援したい</a:t>
            </a:r>
            <a:endParaRPr kumimoji="1"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・今は、社会福祉協議会による</a:t>
            </a:r>
            <a:endParaRPr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　見守りサービスがあるらしい</a:t>
            </a:r>
            <a:endParaRPr lang="en-US" altLang="ja-JP" sz="1200" dirty="0">
              <a:solidFill>
                <a:srgbClr val="FF0000"/>
              </a:solidFill>
            </a:endParaRPr>
          </a:p>
          <a:p>
            <a:r>
              <a:rPr kumimoji="1" lang="ja-JP" altLang="en-US" sz="1200" dirty="0">
                <a:solidFill>
                  <a:srgbClr val="FF0000"/>
                </a:solidFill>
              </a:rPr>
              <a:t>　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ED4FF58-4E31-7748-7DCC-B7765296D838}"/>
              </a:ext>
            </a:extLst>
          </p:cNvPr>
          <p:cNvSpPr txBox="1"/>
          <p:nvPr/>
        </p:nvSpPr>
        <p:spPr>
          <a:xfrm>
            <a:off x="6454407" y="6140591"/>
            <a:ext cx="3138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solidFill>
                  <a:srgbClr val="FF0000"/>
                </a:solidFill>
              </a:rPr>
              <a:t>・目の前のことだけでなく、</a:t>
            </a:r>
            <a:endParaRPr kumimoji="1"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　</a:t>
            </a:r>
            <a:r>
              <a:rPr lang="en-US" altLang="ja-JP" sz="1200" dirty="0">
                <a:solidFill>
                  <a:srgbClr val="FF0000"/>
                </a:solidFill>
              </a:rPr>
              <a:t>1</a:t>
            </a:r>
            <a:r>
              <a:rPr lang="ja-JP" altLang="en-US" sz="1200" dirty="0">
                <a:solidFill>
                  <a:srgbClr val="FF0000"/>
                </a:solidFill>
              </a:rPr>
              <a:t>年、</a:t>
            </a:r>
            <a:r>
              <a:rPr lang="en-US" altLang="ja-JP" sz="1200" dirty="0">
                <a:solidFill>
                  <a:srgbClr val="FF0000"/>
                </a:solidFill>
              </a:rPr>
              <a:t>3</a:t>
            </a:r>
            <a:r>
              <a:rPr lang="ja-JP" altLang="en-US" sz="1200" dirty="0">
                <a:solidFill>
                  <a:srgbClr val="FF0000"/>
                </a:solidFill>
              </a:rPr>
              <a:t>年、</a:t>
            </a:r>
            <a:r>
              <a:rPr lang="en-US" altLang="ja-JP" sz="1200" dirty="0">
                <a:solidFill>
                  <a:srgbClr val="FF0000"/>
                </a:solidFill>
              </a:rPr>
              <a:t>5</a:t>
            </a:r>
            <a:r>
              <a:rPr lang="ja-JP" altLang="en-US" sz="1200" dirty="0">
                <a:solidFill>
                  <a:srgbClr val="FF0000"/>
                </a:solidFill>
              </a:rPr>
              <a:t>年程度の</a:t>
            </a:r>
            <a:r>
              <a:rPr kumimoji="1" lang="ja-JP" altLang="en-US" sz="1200" dirty="0">
                <a:solidFill>
                  <a:srgbClr val="FF0000"/>
                </a:solidFill>
              </a:rPr>
              <a:t>先のことを想像すること</a:t>
            </a:r>
            <a:endParaRPr kumimoji="1"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・給料の管理</a:t>
            </a:r>
            <a:endParaRPr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・収入と支出のバランス</a:t>
            </a:r>
            <a:endParaRPr kumimoji="1"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4C08CE8-2D7E-79F6-BDF9-78952A9C41CF}"/>
              </a:ext>
            </a:extLst>
          </p:cNvPr>
          <p:cNvSpPr txBox="1"/>
          <p:nvPr/>
        </p:nvSpPr>
        <p:spPr>
          <a:xfrm>
            <a:off x="670514" y="5907560"/>
            <a:ext cx="19498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solidFill>
                  <a:srgbClr val="FF0000"/>
                </a:solidFill>
              </a:rPr>
              <a:t>・キャリアレインボーという　</a:t>
            </a:r>
            <a:endParaRPr kumimoji="1"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　考え方</a:t>
            </a:r>
            <a:endParaRPr kumimoji="1"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　・役割は変化する</a:t>
            </a:r>
            <a:endParaRPr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　・一人の中にいろんなロールがある</a:t>
            </a:r>
            <a:endParaRPr lang="en-US" altLang="ja-JP" sz="1200" dirty="0">
              <a:solidFill>
                <a:srgbClr val="FF0000"/>
              </a:solidFill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8BD00C96-9A97-C2D8-08D4-715F056C9C9A}"/>
              </a:ext>
            </a:extLst>
          </p:cNvPr>
          <p:cNvSpPr txBox="1"/>
          <p:nvPr/>
        </p:nvSpPr>
        <p:spPr>
          <a:xfrm>
            <a:off x="4414145" y="5062819"/>
            <a:ext cx="19866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solidFill>
                  <a:srgbClr val="FF0000"/>
                </a:solidFill>
              </a:rPr>
              <a:t>・地元で仲間に囲まれて、</a:t>
            </a:r>
            <a:endParaRPr kumimoji="1" lang="en-US" altLang="ja-JP" sz="1200" dirty="0">
              <a:solidFill>
                <a:srgbClr val="FF0000"/>
              </a:solidFill>
            </a:endParaRPr>
          </a:p>
          <a:p>
            <a:r>
              <a:rPr kumimoji="1" lang="ja-JP" altLang="en-US" sz="1200" dirty="0">
                <a:solidFill>
                  <a:srgbClr val="FF0000"/>
                </a:solidFill>
              </a:rPr>
              <a:t>健康に長生きする</a:t>
            </a:r>
            <a:endParaRPr kumimoji="1"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・家族を持つ</a:t>
            </a:r>
            <a:endParaRPr kumimoji="1"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・</a:t>
            </a:r>
            <a:r>
              <a:rPr kumimoji="1" lang="ja-JP" altLang="en-US" sz="1200" dirty="0">
                <a:solidFill>
                  <a:srgbClr val="FF0000"/>
                </a:solidFill>
              </a:rPr>
              <a:t>人の役に立っているという</a:t>
            </a:r>
            <a:endParaRPr kumimoji="1"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実感を持ちながら働く</a:t>
            </a:r>
            <a:endParaRPr kumimoji="1"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3EDB478-BB03-3DBF-03C3-407D549532CB}"/>
              </a:ext>
            </a:extLst>
          </p:cNvPr>
          <p:cNvSpPr txBox="1"/>
          <p:nvPr/>
        </p:nvSpPr>
        <p:spPr>
          <a:xfrm>
            <a:off x="11197825" y="2160141"/>
            <a:ext cx="19498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solidFill>
                  <a:srgbClr val="FF0000"/>
                </a:solidFill>
              </a:rPr>
              <a:t>・就職する</a:t>
            </a:r>
            <a:endParaRPr kumimoji="1"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・仕事に集中する</a:t>
            </a:r>
            <a:endParaRPr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・いろんな仕事を経験する</a:t>
            </a:r>
            <a:endParaRPr lang="en-US" altLang="ja-JP" sz="1200" dirty="0">
              <a:solidFill>
                <a:srgbClr val="FF0000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F0854CA-AC7F-89E2-8AD8-2A2A4183EC72}"/>
              </a:ext>
            </a:extLst>
          </p:cNvPr>
          <p:cNvSpPr txBox="1"/>
          <p:nvPr/>
        </p:nvSpPr>
        <p:spPr>
          <a:xfrm>
            <a:off x="11152236" y="3477453"/>
            <a:ext cx="26001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solidFill>
                  <a:srgbClr val="FF0000"/>
                </a:solidFill>
              </a:rPr>
              <a:t>・自分が得意なことが見えてきて</a:t>
            </a:r>
            <a:endParaRPr kumimoji="1"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今後やりたい仕事が見つかる</a:t>
            </a:r>
            <a:endParaRPr lang="en-US" altLang="ja-JP" sz="1200" dirty="0">
              <a:solidFill>
                <a:srgbClr val="FF0000"/>
              </a:solidFill>
            </a:endParaRPr>
          </a:p>
          <a:p>
            <a:endParaRPr kumimoji="1"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・仕事を少しセーブする？</a:t>
            </a:r>
            <a:endParaRPr kumimoji="1"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・</a:t>
            </a:r>
            <a:r>
              <a:rPr kumimoji="1" lang="ja-JP" altLang="en-US" sz="1200" dirty="0">
                <a:solidFill>
                  <a:srgbClr val="FF0000"/>
                </a:solidFill>
              </a:rPr>
              <a:t>子どもを持ちたい</a:t>
            </a:r>
            <a:endParaRPr kumimoji="1"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・育休を取る</a:t>
            </a:r>
            <a:endParaRPr kumimoji="1" lang="en-US" altLang="ja-JP" sz="1200" dirty="0">
              <a:solidFill>
                <a:srgbClr val="FF0000"/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BC02B3F-AF32-D4B6-2E70-31EE93AC7D7B}"/>
              </a:ext>
            </a:extLst>
          </p:cNvPr>
          <p:cNvSpPr txBox="1"/>
          <p:nvPr/>
        </p:nvSpPr>
        <p:spPr>
          <a:xfrm>
            <a:off x="11136960" y="4825532"/>
            <a:ext cx="26001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solidFill>
                  <a:srgbClr val="FF0000"/>
                </a:solidFill>
              </a:rPr>
              <a:t>・仕事に復帰する</a:t>
            </a:r>
            <a:endParaRPr kumimoji="1" lang="en-US" altLang="ja-JP" sz="1200" dirty="0">
              <a:solidFill>
                <a:srgbClr val="FF0000"/>
              </a:solidFill>
            </a:endParaRPr>
          </a:p>
          <a:p>
            <a:endParaRPr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・子育てを頑張る</a:t>
            </a:r>
            <a:endParaRPr lang="en-US" altLang="ja-JP" sz="1200" dirty="0">
              <a:solidFill>
                <a:srgbClr val="FF0000"/>
              </a:solidFill>
            </a:endParaRPr>
          </a:p>
          <a:p>
            <a:endParaRPr kumimoji="1" lang="en-US" altLang="ja-JP" sz="1200" dirty="0">
              <a:solidFill>
                <a:srgbClr val="FF0000"/>
              </a:solidFill>
            </a:endParaRPr>
          </a:p>
          <a:p>
            <a:r>
              <a:rPr kumimoji="1" lang="ja-JP" altLang="en-US" sz="1200" dirty="0">
                <a:solidFill>
                  <a:srgbClr val="FF0000"/>
                </a:solidFill>
              </a:rPr>
              <a:t>・仕事以外に趣味を持つ</a:t>
            </a:r>
            <a:endParaRPr kumimoji="1" lang="en-US" altLang="ja-JP" sz="1200" dirty="0">
              <a:solidFill>
                <a:srgbClr val="FF0000"/>
              </a:solidFill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3B9B31B-D06B-674F-C941-00665732810A}"/>
              </a:ext>
            </a:extLst>
          </p:cNvPr>
          <p:cNvSpPr txBox="1"/>
          <p:nvPr/>
        </p:nvSpPr>
        <p:spPr>
          <a:xfrm>
            <a:off x="11138479" y="6526793"/>
            <a:ext cx="26001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solidFill>
                  <a:srgbClr val="FF0000"/>
                </a:solidFill>
              </a:rPr>
              <a:t>・</a:t>
            </a:r>
            <a:r>
              <a:rPr lang="ja-JP" altLang="en-US" sz="1200" dirty="0">
                <a:solidFill>
                  <a:srgbClr val="FF0000"/>
                </a:solidFill>
              </a:rPr>
              <a:t>自分のやりたい仕事を提案する</a:t>
            </a:r>
            <a:endParaRPr lang="en-US" altLang="ja-JP" sz="1200" dirty="0">
              <a:solidFill>
                <a:srgbClr val="FF0000"/>
              </a:solidFill>
            </a:endParaRPr>
          </a:p>
          <a:p>
            <a:endParaRPr kumimoji="1" lang="en-US" altLang="ja-JP" sz="1200" dirty="0">
              <a:solidFill>
                <a:srgbClr val="FF0000"/>
              </a:solidFill>
            </a:endParaRPr>
          </a:p>
          <a:p>
            <a:r>
              <a:rPr kumimoji="1" lang="ja-JP" altLang="en-US" sz="1200" dirty="0">
                <a:solidFill>
                  <a:srgbClr val="FF0000"/>
                </a:solidFill>
              </a:rPr>
              <a:t>・仕事以外に趣味を持つ</a:t>
            </a:r>
            <a:endParaRPr kumimoji="1"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・趣味に打ち込む</a:t>
            </a:r>
            <a:endParaRPr kumimoji="1" lang="en-US" altLang="ja-JP" sz="1200" dirty="0">
              <a:solidFill>
                <a:srgbClr val="FF0000"/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F13B934-E096-F69D-2BDD-A68FDF501AA8}"/>
              </a:ext>
            </a:extLst>
          </p:cNvPr>
          <p:cNvSpPr txBox="1"/>
          <p:nvPr/>
        </p:nvSpPr>
        <p:spPr>
          <a:xfrm>
            <a:off x="11152235" y="8660114"/>
            <a:ext cx="2600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solidFill>
                  <a:srgbClr val="FF0000"/>
                </a:solidFill>
              </a:rPr>
              <a:t>・定年</a:t>
            </a:r>
            <a:endParaRPr kumimoji="1"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・定年後もパートタイムで働く</a:t>
            </a:r>
            <a:endParaRPr lang="en-US" altLang="ja-JP" sz="1200" dirty="0">
              <a:solidFill>
                <a:srgbClr val="FF0000"/>
              </a:solidFill>
            </a:endParaRPr>
          </a:p>
          <a:p>
            <a:r>
              <a:rPr kumimoji="1" lang="ja-JP" altLang="en-US" sz="1200" dirty="0">
                <a:solidFill>
                  <a:srgbClr val="FF0000"/>
                </a:solidFill>
              </a:rPr>
              <a:t>・孫と暮らす</a:t>
            </a:r>
            <a:endParaRPr kumimoji="1" lang="en-US" altLang="ja-JP" sz="1200" dirty="0">
              <a:solidFill>
                <a:srgbClr val="FF0000"/>
              </a:solidFill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DD0940EB-8FDD-7C58-E6F0-10ECB22E838E}"/>
              </a:ext>
            </a:extLst>
          </p:cNvPr>
          <p:cNvSpPr/>
          <p:nvPr/>
        </p:nvSpPr>
        <p:spPr>
          <a:xfrm>
            <a:off x="13207322" y="144067"/>
            <a:ext cx="1656184" cy="40036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Sample</a:t>
            </a:r>
            <a:endParaRPr kumimoji="1" lang="ja-JP" altLang="en-US" dirty="0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1DC8CA7E-0B4E-9E49-1B52-BBC97FF3F64D}"/>
              </a:ext>
            </a:extLst>
          </p:cNvPr>
          <p:cNvSpPr txBox="1"/>
          <p:nvPr/>
        </p:nvSpPr>
        <p:spPr>
          <a:xfrm>
            <a:off x="11131600" y="7828551"/>
            <a:ext cx="2600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solidFill>
                  <a:srgbClr val="FF0000"/>
                </a:solidFill>
              </a:rPr>
              <a:t>・仕事を少しセーブして、</a:t>
            </a:r>
            <a:endParaRPr kumimoji="1"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　働き方を変えて長く続けたい</a:t>
            </a:r>
            <a:endParaRPr lang="en-US" altLang="ja-JP" sz="1200" dirty="0">
              <a:solidFill>
                <a:srgbClr val="FF0000"/>
              </a:solidFill>
            </a:endParaRPr>
          </a:p>
          <a:p>
            <a:r>
              <a:rPr kumimoji="1" lang="ja-JP" altLang="en-US" sz="1200" dirty="0">
                <a:solidFill>
                  <a:srgbClr val="FF0000"/>
                </a:solidFill>
              </a:rPr>
              <a:t>・生活にゆとりがあるといい</a:t>
            </a:r>
            <a:endParaRPr kumimoji="1" lang="en-US" altLang="ja-JP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88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11581</TotalTime>
  <Words>700</Words>
  <Application>Microsoft Office PowerPoint</Application>
  <PresentationFormat>ユーザー設定</PresentationFormat>
  <Paragraphs>104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メイリオ</vt:lpstr>
      <vt:lpstr>Arial</vt:lpstr>
      <vt:lpstr>Calibri</vt:lpstr>
      <vt:lpstr>Office 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CL</dc:creator>
  <cp:lastModifiedBy>小池 紗也香</cp:lastModifiedBy>
  <cp:revision>541</cp:revision>
  <cp:lastPrinted>2014-08-11T06:09:43Z</cp:lastPrinted>
  <dcterms:created xsi:type="dcterms:W3CDTF">2014-06-07T02:31:47Z</dcterms:created>
  <dcterms:modified xsi:type="dcterms:W3CDTF">2026-01-20T02:16:18Z</dcterms:modified>
</cp:coreProperties>
</file>