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9" r:id="rId2"/>
    <p:sldId id="297" r:id="rId3"/>
    <p:sldId id="291" r:id="rId4"/>
    <p:sldId id="306" r:id="rId5"/>
    <p:sldId id="307" r:id="rId6"/>
    <p:sldId id="308" r:id="rId7"/>
    <p:sldId id="309" r:id="rId8"/>
    <p:sldId id="274" r:id="rId9"/>
    <p:sldId id="302" r:id="rId10"/>
    <p:sldId id="276" r:id="rId11"/>
  </p:sldIdLst>
  <p:sldSz cx="12192000" cy="6858000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78">
          <p15:clr>
            <a:srgbClr val="A4A3A4"/>
          </p15:clr>
        </p15:guide>
        <p15:guide id="4" pos="3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iHcxQzQArSYQCzSo696Es05wDk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3B7AA-B772-4537-8947-3C465FB19487}">
  <a:tblStyle styleId="{B8D3B7AA-B772-4537-8947-3C465FB194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8" y="404"/>
      </p:cViewPr>
      <p:guideLst>
        <p:guide orient="horz" pos="2160"/>
        <p:guide pos="3840"/>
        <p:guide pos="73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customschemas.google.com/relationships/presentationmetadata" Target="metadata"/><Relationship Id="rId5" Type="http://schemas.openxmlformats.org/officeDocument/2006/relationships/slide" Target="slides/slide4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4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6683F6E-CB0F-F92A-0144-6ECD385AE1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8D54D9-FCDD-35CE-7628-0888A60CCF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A27F8-E12E-4022-9D64-5055DE0A30D2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BABF909-6E8E-834A-9F43-4B167909CA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981"/>
            <a:ext cx="2949678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5BCDD6A-CB5C-F1A5-5F99-74B38E2F91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44FA2-51B9-44B5-9E49-6F332B4789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7054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49678" cy="498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5348" y="1"/>
            <a:ext cx="2950765" cy="498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0981"/>
            <a:ext cx="2949678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3B504E4-57C0-3061-7D5D-55C22E473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2E2A23B-CD0C-6588-9048-2DA62A6F28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617C643-CB86-3C90-91E2-9E55EB2311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710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6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54925BA1-06A2-F602-2F7E-329601F2C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E57FE9BE-654A-D510-3C8E-DA029098AA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FD9EDF64-B471-F6C1-DA0C-2E3E24F78A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42419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723DDB0F-2154-4486-CB06-06BE04AF7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43E7061E-DE00-DCA0-4161-F7B70EFB56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9D6D79C0-A8A1-F369-71C0-CDD7B53202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5339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388403D-A383-34EA-46B0-312DB459F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200F30A1-D4B0-47DD-0FF1-AE832DBD33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0373C54-A4E5-45E0-C493-379436BA8F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238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1ECF87-5842-7784-C1FB-93697D845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11A6DAB7-D763-5999-B50F-D355AC2668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953F3CBF-FEDD-1BA3-039E-10731978BC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2731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9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19:notes"/>
          <p:cNvSpPr txBox="1">
            <a:spLocks noGrp="1"/>
          </p:cNvSpPr>
          <p:nvPr>
            <p:ph type="sldNum" idx="12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4C260B8C-2AFF-1EC1-20B8-0C5F7E8E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E93A6E93-B587-2738-328C-92EC9BD5E7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FB78BE2-6A81-74B1-6A00-C62DE84227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5907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>
  <p:cSld name="タイトル スライド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0CA0E350-5685-000B-527D-9548933514E4}"/>
              </a:ext>
            </a:extLst>
          </p:cNvPr>
          <p:cNvSpPr/>
          <p:nvPr userDrawn="1"/>
        </p:nvSpPr>
        <p:spPr>
          <a:xfrm>
            <a:off x="1424152" y="704192"/>
            <a:ext cx="9343696" cy="5551433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9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9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50"/>
          <p:cNvSpPr txBox="1">
            <a:spLocks noGrp="1"/>
          </p:cNvSpPr>
          <p:nvPr>
            <p:ph type="body" idx="1"/>
          </p:nvPr>
        </p:nvSpPr>
        <p:spPr>
          <a:xfrm rot="5400000">
            <a:off x="3833020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5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縦書きテキスト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1"/>
          <p:cNvSpPr txBox="1">
            <a:spLocks noGrp="1"/>
          </p:cNvSpPr>
          <p:nvPr>
            <p:ph type="title"/>
          </p:nvPr>
        </p:nvSpPr>
        <p:spPr>
          <a:xfrm rot="5400000">
            <a:off x="7285039" y="1828801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1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800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タイトルとコンテンツ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1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1_タイトルとコンテンツ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2" name="Google Shape;22;p42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>
  <p:cSld name="セクション見出し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5" name="Google Shape;25;p43"/>
          <p:cNvSpPr/>
          <p:nvPr/>
        </p:nvSpPr>
        <p:spPr>
          <a:xfrm>
            <a:off x="1562620" y="-777201"/>
            <a:ext cx="9066761" cy="1635075"/>
          </a:xfrm>
          <a:prstGeom prst="roundRect">
            <a:avLst>
              <a:gd name="adj" fmla="val 142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>
  <p:cSld name="2 つのコンテンツ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8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8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9" name="Google Shape;49;p48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p4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/>
          <p:nvPr/>
        </p:nvSpPr>
        <p:spPr>
          <a:xfrm>
            <a:off x="2005449" y="3427249"/>
            <a:ext cx="8179365" cy="531092"/>
          </a:xfrm>
          <a:prstGeom prst="rect">
            <a:avLst/>
          </a:prstGeom>
          <a:gradFill>
            <a:gsLst>
              <a:gs pos="0">
                <a:schemeClr val="lt1"/>
              </a:gs>
              <a:gs pos="14000">
                <a:srgbClr val="ED6D00"/>
              </a:gs>
              <a:gs pos="91000">
                <a:srgbClr val="ED6D00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4"/>
          <p:cNvSpPr/>
          <p:nvPr/>
        </p:nvSpPr>
        <p:spPr>
          <a:xfrm>
            <a:off x="2298138" y="4221088"/>
            <a:ext cx="7776446" cy="94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授業⑧キャリアデザインとは？</a:t>
            </a:r>
            <a:endParaRPr sz="6600" b="1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4" name="Google Shape;244;p14"/>
          <p:cNvSpPr txBox="1"/>
          <p:nvPr/>
        </p:nvSpPr>
        <p:spPr>
          <a:xfrm>
            <a:off x="2670249" y="3471391"/>
            <a:ext cx="685636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ja-JP" altLang="ja-JP" sz="2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自分のキャリアは自分で創る</a:t>
            </a:r>
            <a:endParaRPr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1694794" y="1594312"/>
            <a:ext cx="8802411" cy="1690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キャリアデザイン</a:t>
            </a:r>
            <a:endParaRPr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/>
          <p:cNvSpPr/>
          <p:nvPr/>
        </p:nvSpPr>
        <p:spPr>
          <a:xfrm>
            <a:off x="646200" y="140117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学びをふりかえる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2" name="Google Shape;422;p21"/>
          <p:cNvSpPr txBox="1"/>
          <p:nvPr/>
        </p:nvSpPr>
        <p:spPr>
          <a:xfrm>
            <a:off x="210393" y="2207611"/>
            <a:ext cx="11435409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キャリアをデザインするときに</a:t>
            </a:r>
            <a:endParaRPr lang="en-US" altLang="ja-JP" sz="40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「タテ（時間）」「ヨコ（人とのかかわり）」の</a:t>
            </a:r>
            <a:endParaRPr lang="en-US" altLang="ja-JP" sz="40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「</a:t>
            </a:r>
            <a:r>
              <a:rPr lang="ja-JP" altLang="en-US" sz="4000" b="1" dirty="0">
                <a:solidFill>
                  <a:schemeClr val="accent6">
                    <a:lumMod val="75000"/>
                  </a:schemeClr>
                </a:solidFill>
                <a:latin typeface="Meiryo"/>
                <a:ea typeface="Meiryo"/>
                <a:cs typeface="Meiryo"/>
                <a:sym typeface="Meiryo"/>
              </a:rPr>
              <a:t>役割（ロール）の変化</a:t>
            </a:r>
            <a:r>
              <a:rPr lang="ja-JP" altLang="en-US" sz="40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」が影響する</a:t>
            </a:r>
            <a:endParaRPr lang="en-US" altLang="ja-JP" sz="40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3" name="Google Shape;423;p21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958E4CB-E14C-DC3D-BB18-6F009F146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1994BA56-E0C0-381D-18EC-ABD7945A93D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前回のふりかえり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6D2CD269-799C-8F6B-978D-C227F97BA076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FB079B8-2103-1DF3-BD1E-FBB6FFFF7286}"/>
              </a:ext>
            </a:extLst>
          </p:cNvPr>
          <p:cNvSpPr txBox="1"/>
          <p:nvPr/>
        </p:nvSpPr>
        <p:spPr>
          <a:xfrm>
            <a:off x="1069296" y="2293846"/>
            <a:ext cx="9622263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ライフコースを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実現するために必要なことは？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992890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36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Will-Can-Must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を柱に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18" name="Google Shape;618;p36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9" name="Google Shape;61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0808" y="1484784"/>
            <a:ext cx="10450383" cy="47917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7AAD69F-BFDE-5497-72BD-1B73F964A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2DB571DE-E12C-A203-F543-0A9A2FD14C77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本授業で考えること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0922D36A-2FDE-F853-ABC2-A9872CE45FDE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E8C4D1E4-F505-7741-7D93-E067592D40FE}"/>
              </a:ext>
            </a:extLst>
          </p:cNvPr>
          <p:cNvSpPr txBox="1"/>
          <p:nvPr/>
        </p:nvSpPr>
        <p:spPr>
          <a:xfrm>
            <a:off x="1069297" y="2875022"/>
            <a:ext cx="962226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“キャリア”を“デザイン”する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524780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E5086C0-403E-2799-EC84-E297D187B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051D3043-36C5-96D8-6368-7451481DB6E9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本授業で考えること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69873B85-6D3B-5EFA-40A3-BB961E65B857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30105BB5-0984-0513-DE73-D4803C046D14}"/>
              </a:ext>
            </a:extLst>
          </p:cNvPr>
          <p:cNvSpPr txBox="1"/>
          <p:nvPr/>
        </p:nvSpPr>
        <p:spPr>
          <a:xfrm>
            <a:off x="1182585" y="2585651"/>
            <a:ext cx="9622263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“デザイン”と聞いて</a:t>
            </a:r>
            <a:endParaRPr lang="en-US" altLang="ja-JP"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何を思い浮かべますか？</a:t>
            </a:r>
            <a:endParaRPr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946137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ED86DB7C-C505-F1BE-DC10-8B75749C3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23DB659A-C696-65D7-7EDA-16F8E6B46DEC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キャリアデザイン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5A6152F7-6C5A-AA82-627B-D10081F48044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76528E81-A774-1F64-69EC-B4C76160E500}"/>
              </a:ext>
            </a:extLst>
          </p:cNvPr>
          <p:cNvSpPr txBox="1"/>
          <p:nvPr/>
        </p:nvSpPr>
        <p:spPr>
          <a:xfrm>
            <a:off x="1214954" y="2982161"/>
            <a:ext cx="9622263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自分の生き方や働き方の</a:t>
            </a:r>
            <a:r>
              <a:rPr lang="ja-JP" altLang="en-US" sz="4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設計</a:t>
            </a:r>
            <a:endParaRPr sz="4400" b="1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CC6C3E-5A99-42AC-A559-960BFF6881C1}"/>
              </a:ext>
            </a:extLst>
          </p:cNvPr>
          <p:cNvSpPr txBox="1"/>
          <p:nvPr/>
        </p:nvSpPr>
        <p:spPr>
          <a:xfrm>
            <a:off x="7290925" y="6562940"/>
            <a:ext cx="46771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/>
              <a:t>出典：厚生労働省</a:t>
            </a:r>
            <a:r>
              <a:rPr kumimoji="1" lang="en-US" altLang="ja-JP" sz="800" dirty="0"/>
              <a:t>:https://www.mhlw.go.jp/bunya/koyoukintou/zaitaku/dl/100728-2_14.pdf</a:t>
            </a:r>
            <a:endParaRPr kumimoji="1"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94702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4628D0FD-3EC3-F721-289D-38722B95A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虹色の消しゴム">
            <a:extLst>
              <a:ext uri="{FF2B5EF4-FFF2-40B4-BE49-F238E27FC236}">
                <a16:creationId xmlns:a16="http://schemas.microsoft.com/office/drawing/2014/main" id="{7EABCB13-1819-6932-11A8-23209B736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901" y="1110459"/>
            <a:ext cx="8336435" cy="5560203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B4BF01CD-23FC-2A5B-F1B7-AC578A8D0565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「設計」に関わるポイント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7ECFD150-E5B1-E0E5-EB50-CECCC9CE226F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64F715E1-5984-6EF2-4BD7-B5668E9BD0B3}"/>
              </a:ext>
            </a:extLst>
          </p:cNvPr>
          <p:cNvSpPr txBox="1"/>
          <p:nvPr/>
        </p:nvSpPr>
        <p:spPr>
          <a:xfrm>
            <a:off x="1234350" y="2925580"/>
            <a:ext cx="989085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ja-JP" altLang="en-US" sz="4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キャリアレインボー</a:t>
            </a:r>
            <a:endParaRPr sz="4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10D755F-47B6-17A0-53CD-EA57947ACD25}"/>
              </a:ext>
            </a:extLst>
          </p:cNvPr>
          <p:cNvSpPr txBox="1"/>
          <p:nvPr/>
        </p:nvSpPr>
        <p:spPr>
          <a:xfrm>
            <a:off x="7290925" y="6562940"/>
            <a:ext cx="46771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/>
              <a:t>出典：厚生労働省</a:t>
            </a:r>
            <a:r>
              <a:rPr kumimoji="1" lang="en-US" altLang="ja-JP" sz="800" dirty="0"/>
              <a:t>:https://www.mhlw.go.jp/bunya/koyoukintou/zaitaku/dl/100728-2_14.pdf</a:t>
            </a:r>
            <a:endParaRPr kumimoji="1"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846851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キャリアレインボー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2" name="Google Shape;382;p19"/>
          <p:cNvSpPr/>
          <p:nvPr/>
        </p:nvSpPr>
        <p:spPr>
          <a:xfrm>
            <a:off x="1077471" y="2808278"/>
            <a:ext cx="10965986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キャリアレインボーについて検索しよう。</a:t>
            </a:r>
            <a:endParaRPr sz="4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「レインボー」の意味について考えよう。</a:t>
            </a:r>
            <a:endParaRPr lang="en-US" altLang="ja-JP" sz="4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ペア／グループで共有しよう</a:t>
            </a:r>
            <a:r>
              <a:rPr lang="ja-JP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。</a:t>
            </a:r>
            <a:endParaRPr sz="4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3" name="Google Shape;383;p19"/>
          <p:cNvSpPr/>
          <p:nvPr/>
        </p:nvSpPr>
        <p:spPr>
          <a:xfrm>
            <a:off x="515392" y="2902506"/>
            <a:ext cx="444728" cy="46985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5" name="Google Shape;385;p19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6" name="Google Shape;386;p19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9"/>
          <p:cNvSpPr txBox="1"/>
          <p:nvPr/>
        </p:nvSpPr>
        <p:spPr>
          <a:xfrm>
            <a:off x="495957" y="1307520"/>
            <a:ext cx="1082090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☛キャリアレインボーについて調べてみよう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" name="Google Shape;383;p19">
            <a:extLst>
              <a:ext uri="{FF2B5EF4-FFF2-40B4-BE49-F238E27FC236}">
                <a16:creationId xmlns:a16="http://schemas.microsoft.com/office/drawing/2014/main" id="{D476F8B6-52B7-06EB-2001-97141D0E138D}"/>
              </a:ext>
            </a:extLst>
          </p:cNvPr>
          <p:cNvSpPr/>
          <p:nvPr/>
        </p:nvSpPr>
        <p:spPr>
          <a:xfrm>
            <a:off x="495956" y="4051784"/>
            <a:ext cx="444728" cy="46985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383;p19">
            <a:extLst>
              <a:ext uri="{FF2B5EF4-FFF2-40B4-BE49-F238E27FC236}">
                <a16:creationId xmlns:a16="http://schemas.microsoft.com/office/drawing/2014/main" id="{473ABE3E-0270-D146-3F52-BECBEA8FA40A}"/>
              </a:ext>
            </a:extLst>
          </p:cNvPr>
          <p:cNvSpPr/>
          <p:nvPr/>
        </p:nvSpPr>
        <p:spPr>
          <a:xfrm>
            <a:off x="515392" y="5232368"/>
            <a:ext cx="444728" cy="46985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137B89CA-7A63-361D-7BF8-694DFBC5C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0CDC907B-3423-CFEE-4504-6F054A43ADD8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キャリアレインボー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84C14B48-F28C-529E-1C1A-857468009BFD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図 3" descr="グラフ, レーダー チャート&#10;&#10;AI 生成コンテンツは誤りを含む可能性があります。">
            <a:extLst>
              <a:ext uri="{FF2B5EF4-FFF2-40B4-BE49-F238E27FC236}">
                <a16:creationId xmlns:a16="http://schemas.microsoft.com/office/drawing/2014/main" id="{2736598A-C80C-8841-E92D-E7950EDAC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202" y="907532"/>
            <a:ext cx="8623595" cy="594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2349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203</Words>
  <Application>Microsoft Office PowerPoint</Application>
  <PresentationFormat>ワイド画面</PresentationFormat>
  <Paragraphs>38</Paragraphs>
  <Slides>10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メイリオ</vt:lpstr>
      <vt:lpstr>メイリオ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小池 紗也香</cp:lastModifiedBy>
  <cp:revision>2</cp:revision>
  <dcterms:created xsi:type="dcterms:W3CDTF">2020-01-30T02:08:18Z</dcterms:created>
  <dcterms:modified xsi:type="dcterms:W3CDTF">2026-02-07T07:04:04Z</dcterms:modified>
</cp:coreProperties>
</file>